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61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9" r:id="rId4"/>
    <p:sldId id="290" r:id="rId5"/>
    <p:sldId id="291" r:id="rId6"/>
    <p:sldId id="292" r:id="rId7"/>
    <p:sldId id="293" r:id="rId8"/>
    <p:sldId id="275" r:id="rId9"/>
    <p:sldId id="276" r:id="rId10"/>
    <p:sldId id="277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8.4.2015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8.4.2015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4/8/2015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04670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5034781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9121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2455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0346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8188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42425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6007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82062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6781219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8923677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9802927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1301621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1141060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2795693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01790178"/>
      </p:ext>
    </p:extLst>
  </p:cSld>
  <p:clrMapOvr>
    <a:masterClrMapping/>
  </p:clrMapOvr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4215580"/>
      </p:ext>
    </p:extLst>
  </p:cSld>
  <p:clrMapOvr>
    <a:masterClrMapping/>
  </p:clrMapOvr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gif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624260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49" r:id="rId18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lid%C3%A9-plav%C3%A1n%C3%AD-plaveck%C3%BD-baz%C3%A9n-369226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87379" y="624865"/>
            <a:ext cx="7197726" cy="2421464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>
                <a:latin typeface="Century Gothic"/>
              </a:rPr>
              <a:t>Plavecký </a:t>
            </a:r>
            <a:r>
              <a:rPr lang="cs-CZ" sz="4000" dirty="0">
                <a:latin typeface="Century Gothic"/>
              </a:rPr>
              <a:t>výcvik</a:t>
            </a:r>
            <a:br>
              <a:rPr lang="cs-CZ" sz="4000" dirty="0">
                <a:latin typeface="Century Gothic"/>
              </a:rPr>
            </a:br>
            <a:endParaRPr lang="cs-CZ" sz="4000" b="0" i="0" dirty="0"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5255" y="2234960"/>
            <a:ext cx="7197726" cy="1405467"/>
          </a:xfrm>
        </p:spPr>
        <p:txBody>
          <a:bodyPr/>
          <a:lstStyle/>
          <a:p>
            <a:endParaRPr lang="cs-CZ" cap="none" dirty="0" smtClean="0"/>
          </a:p>
          <a:p>
            <a:r>
              <a:rPr lang="cs-CZ" cap="none" dirty="0" smtClean="0"/>
              <a:t>Alena </a:t>
            </a:r>
            <a:r>
              <a:rPr lang="cs-CZ" cap="none" dirty="0" err="1" smtClean="0"/>
              <a:t>Maurová</a:t>
            </a:r>
            <a:endParaRPr lang="cs-CZ" cap="none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9223" y="4741467"/>
            <a:ext cx="6838162" cy="1576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co </a:t>
            </a:r>
            <a:r>
              <a:rPr lang="cs-CZ" dirty="0" smtClean="0"/>
              <a:t>stačím?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634089" y="3006563"/>
            <a:ext cx="10131425" cy="3649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Můžu skákat po hlavě do vody </a:t>
            </a:r>
            <a:r>
              <a:rPr lang="cs-CZ" sz="2800" dirty="0" smtClean="0"/>
              <a:t>se </a:t>
            </a:r>
            <a:r>
              <a:rPr lang="cs-CZ" sz="2800" dirty="0" smtClean="0"/>
              <a:t>skály?</a:t>
            </a:r>
            <a:endParaRPr lang="cs-CZ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50174" y="6286211"/>
            <a:ext cx="7827659" cy="3778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51513" y="380919"/>
            <a:ext cx="6096000" cy="4057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32240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co </a:t>
            </a:r>
            <a:r>
              <a:rPr lang="cs-CZ" dirty="0" smtClean="0"/>
              <a:t>stačím?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634089" y="3006563"/>
            <a:ext cx="10131425" cy="3649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Můžu plavat s hlavou pod vodou?</a:t>
            </a:r>
            <a:endParaRPr lang="cs-CZ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62049" y="6274336"/>
            <a:ext cx="7827659" cy="3778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34089" y="0"/>
            <a:ext cx="6096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13216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co </a:t>
            </a:r>
            <a:r>
              <a:rPr lang="cs-CZ" dirty="0" smtClean="0"/>
              <a:t>stačím?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634089" y="3006563"/>
            <a:ext cx="10131425" cy="3649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Můžu plavat přes celý rybník?</a:t>
            </a:r>
            <a:endParaRPr lang="cs-CZ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38298" y="6286211"/>
            <a:ext cx="7827659" cy="3778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51513" y="0"/>
            <a:ext cx="6096000" cy="4562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42303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co </a:t>
            </a:r>
            <a:r>
              <a:rPr lang="cs-CZ" dirty="0" smtClean="0"/>
              <a:t>stačím?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634089" y="3006563"/>
            <a:ext cx="10131425" cy="3649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Můžu plavat v bazénu?</a:t>
            </a:r>
            <a:endParaRPr lang="cs-CZ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14548" y="6309962"/>
            <a:ext cx="7827659" cy="3778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34089" y="301509"/>
            <a:ext cx="6215302" cy="4137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615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co </a:t>
            </a:r>
            <a:r>
              <a:rPr lang="cs-CZ" dirty="0" smtClean="0"/>
              <a:t>stačím?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634089" y="3006563"/>
            <a:ext cx="10131425" cy="3649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Můžu se potopit do hloubky?</a:t>
            </a:r>
            <a:endParaRPr lang="cs-CZ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38298" y="6250586"/>
            <a:ext cx="7827659" cy="3778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51513" y="477077"/>
            <a:ext cx="5194852" cy="3896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42308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562518"/>
            <a:ext cx="10131425" cy="364913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Vlastní zdroje</a:t>
            </a:r>
            <a:endParaRPr lang="cs-CZ" sz="1400" dirty="0"/>
          </a:p>
          <a:p>
            <a:r>
              <a:rPr lang="cs-CZ" sz="1400" dirty="0"/>
              <a:t>KERCKX, Ben. </a:t>
            </a:r>
            <a:r>
              <a:rPr lang="cs-CZ" sz="1400" i="1" dirty="0" err="1"/>
              <a:t>pixabay</a:t>
            </a:r>
            <a:r>
              <a:rPr lang="cs-CZ" sz="1400" dirty="0"/>
              <a:t> [online]. [cit. 15.1.2015]. Dostupný pod licencí CC0 Public </a:t>
            </a:r>
            <a:r>
              <a:rPr lang="cs-CZ" sz="1400" dirty="0" err="1"/>
              <a:t>Domain</a:t>
            </a:r>
            <a:r>
              <a:rPr lang="cs-CZ" sz="1400" dirty="0"/>
              <a:t> na WWW: </a:t>
            </a:r>
            <a:r>
              <a:rPr lang="cs-CZ" sz="1400" dirty="0">
                <a:hlinkClick r:id="rId2"/>
              </a:rPr>
              <a:t>http://pixabay.com/cs/lid%C3%A9-plav%C3%A1n%C3%AD-plaveck%C3%BD-baz%C3%A9n-369226</a:t>
            </a:r>
            <a:r>
              <a:rPr lang="cs-CZ" sz="1400" dirty="0" smtClean="0">
                <a:hlinkClick r:id="rId2"/>
              </a:rPr>
              <a:t>/</a:t>
            </a:r>
            <a:endParaRPr lang="cs-CZ" sz="1400" dirty="0" smtClean="0"/>
          </a:p>
          <a:p>
            <a:r>
              <a:rPr lang="cs-CZ" sz="1400" dirty="0"/>
              <a:t>SARANGIB. </a:t>
            </a:r>
            <a:r>
              <a:rPr lang="cs-CZ" sz="1400" i="1" dirty="0" err="1"/>
              <a:t>pixabay</a:t>
            </a:r>
            <a:r>
              <a:rPr lang="cs-CZ" sz="1400" dirty="0"/>
              <a:t> [online]. [cit. 15.1.2015]. Dostupný pod licencí CC0 Public </a:t>
            </a:r>
            <a:r>
              <a:rPr lang="cs-CZ" sz="1400" dirty="0" err="1"/>
              <a:t>Domain</a:t>
            </a:r>
            <a:r>
              <a:rPr lang="cs-CZ" sz="1400" dirty="0"/>
              <a:t> na WWW: http://pixabay.com/cs/pot%C3%A1p%C4%9Bn%C3%AD-d%C4%9Bti-chlapci-%C5%99eka-kri%C5%A1na-200396/ </a:t>
            </a:r>
          </a:p>
          <a:p>
            <a:r>
              <a:rPr lang="cs-CZ" sz="1400" dirty="0"/>
              <a:t>SURVIVOR. </a:t>
            </a:r>
            <a:r>
              <a:rPr lang="cs-CZ" sz="1400" i="1" dirty="0" err="1"/>
              <a:t>pixabay</a:t>
            </a:r>
            <a:r>
              <a:rPr lang="cs-CZ" sz="1400" dirty="0"/>
              <a:t> [online]. [cit. 15.1.2015]. Dostupný pod licencí CC0 Public </a:t>
            </a:r>
            <a:r>
              <a:rPr lang="cs-CZ" sz="1400" dirty="0" err="1"/>
              <a:t>Domain</a:t>
            </a:r>
            <a:r>
              <a:rPr lang="cs-CZ" sz="1400" dirty="0"/>
              <a:t> na WWW: http://pixabay.com/cs/plavat-voda-pot%C3%A1p%C4%9Bn%C3%AD-pod-vodou-422546/ </a:t>
            </a:r>
          </a:p>
          <a:p>
            <a:r>
              <a:rPr lang="cs-CZ" sz="1400" dirty="0"/>
              <a:t>ERGE. </a:t>
            </a:r>
            <a:r>
              <a:rPr lang="cs-CZ" sz="1400" i="1" dirty="0" err="1"/>
              <a:t>pixabay</a:t>
            </a:r>
            <a:r>
              <a:rPr lang="cs-CZ" sz="1400" dirty="0"/>
              <a:t> [online]. [cit. 15.1.2015]. Dostupný pod licencí CC0 Public </a:t>
            </a:r>
            <a:r>
              <a:rPr lang="cs-CZ" sz="1400" dirty="0" err="1"/>
              <a:t>Domain</a:t>
            </a:r>
            <a:r>
              <a:rPr lang="cs-CZ" sz="1400" dirty="0"/>
              <a:t> na WWW: http://pixabay.com/cs/rybn%C3%ADk-voda-zrcadlen%C3%AD-p%C5%99%C3%ADrody-504441/ </a:t>
            </a:r>
            <a:endParaRPr lang="cs-CZ" sz="1400" dirty="0" smtClean="0"/>
          </a:p>
          <a:p>
            <a:r>
              <a:rPr lang="cs-CZ" sz="1400" dirty="0"/>
              <a:t>PUBLICDOMAINPICTURES. </a:t>
            </a:r>
            <a:r>
              <a:rPr lang="cs-CZ" sz="1400" i="1" dirty="0" err="1"/>
              <a:t>pixabay</a:t>
            </a:r>
            <a:r>
              <a:rPr lang="cs-CZ" sz="1400" dirty="0"/>
              <a:t> [online]. [cit. 15.1.2015]. Dostupný pod licencí CC0 Public </a:t>
            </a:r>
            <a:r>
              <a:rPr lang="cs-CZ" sz="1400" dirty="0" err="1"/>
              <a:t>Domain</a:t>
            </a:r>
            <a:r>
              <a:rPr lang="cs-CZ" sz="1400" dirty="0"/>
              <a:t> na WWW: http://pixabay.com/cs/skok-pot%C3%A1p%C4%9B%C4%8D-pot%C3%A1p%C4%9Bn%C3%AD-maska-oce%C3%A1n-15840/ 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>
                <a:latin typeface="Calibri" panose="020F0502020204030204" pitchFamily="34" charset="0"/>
              </a:rPr>
              <a:t>Integrovaný blok: Dítě a jeho psychika ( psychologická 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pět pracovních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/>
              <a:t>Na každém snímku je otázka a obrázek , učitelka řeší s dětmi konkrétní situace a jejich důsledky.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snaží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odhadnout,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 co stačí, co je pro ně obtížné a nebezpečné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5800" y="6321837"/>
            <a:ext cx="7827659" cy="3778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5800" y="6274336"/>
            <a:ext cx="7827659" cy="3778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43296" y="6262460"/>
            <a:ext cx="7827659" cy="3778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Odhadnutí svých možností a přiměřené jednání </a:t>
            </a:r>
            <a:r>
              <a:rPr lang="cs-CZ" sz="28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 dané situace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09551" y="6274336"/>
            <a:ext cx="7827659" cy="3778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be">
  <a:themeElements>
    <a:clrScheme name="Nebe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Neb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Nebe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TM03457452[[fn=Nebe]]</Template>
  <TotalTime>0</TotalTime>
  <Words>409</Words>
  <Application>Microsoft Office PowerPoint</Application>
  <PresentationFormat>Vlastní</PresentationFormat>
  <Paragraphs>69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Nebe</vt:lpstr>
      <vt:lpstr>Plavecký výcvik </vt:lpstr>
      <vt:lpstr>Na co stačím?</vt:lpstr>
      <vt:lpstr>Na co stačím?</vt:lpstr>
      <vt:lpstr>Na co stačím?</vt:lpstr>
      <vt:lpstr>Na co stačím?</vt:lpstr>
      <vt:lpstr>Na co stačím?</vt:lpstr>
      <vt:lpstr>Použité odkazy</vt:lpstr>
      <vt:lpstr>Metodický pokyn Integrovaný blok: Dítě a jeho psychika ( psychologická )</vt:lpstr>
      <vt:lpstr>Studijní materiály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2015-04-08T12:29:51Z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