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docProps/custom.xml" ContentType="application/vnd.openxmlformats-officedocument.custom-properties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2" r:id="rId4"/>
    <p:sldId id="283" r:id="rId5"/>
    <p:sldId id="284" r:id="rId6"/>
    <p:sldId id="285" r:id="rId7"/>
    <p:sldId id="286" r:id="rId8"/>
    <p:sldId id="275" r:id="rId9"/>
    <p:sldId id="276" r:id="rId10"/>
    <p:sldId id="277" r:id="rId11"/>
    <p:sldId id="278" r:id="rId12"/>
    <p:sldId id="279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87034" autoAdjust="0"/>
  </p:normalViewPr>
  <p:slideViewPr>
    <p:cSldViewPr snapToGrid="0">
      <p:cViewPr>
        <p:scale>
          <a:sx n="81" d="100"/>
          <a:sy n="81" d="100"/>
        </p:scale>
        <p:origin x="-288" y="-30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10.4.2015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10.4.2015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mrak </a:t>
            </a:r>
            <a:r>
              <a:rPr lang="cs-CZ" b="1" dirty="0" smtClean="0"/>
              <a:t>velký</a:t>
            </a:r>
            <a:r>
              <a:rPr lang="cs-CZ" dirty="0" smtClean="0"/>
              <a:t> x malý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53713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válec </a:t>
            </a:r>
            <a:r>
              <a:rPr lang="cs-CZ" b="1" dirty="0" smtClean="0"/>
              <a:t>tmavý</a:t>
            </a:r>
            <a:r>
              <a:rPr lang="cs-CZ" dirty="0" smtClean="0"/>
              <a:t> x světlý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84392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Pruh </a:t>
            </a:r>
            <a:r>
              <a:rPr lang="cs-CZ" b="1" dirty="0" smtClean="0"/>
              <a:t>široký</a:t>
            </a:r>
            <a:r>
              <a:rPr lang="cs-CZ" dirty="0" smtClean="0"/>
              <a:t> x tenký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342552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779335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Nahoru x </a:t>
            </a:r>
            <a:r>
              <a:rPr lang="cs-CZ" b="1" dirty="0" smtClean="0"/>
              <a:t>dolu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93741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9645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16856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692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479342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872498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744110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14540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4114" y="918785"/>
            <a:ext cx="9601200" cy="1904337"/>
          </a:xfrm>
        </p:spPr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>
                <a:solidFill>
                  <a:srgbClr val="624D38">
                    <a:lumMod val="75000"/>
                  </a:srgbClr>
                </a:solidFill>
                <a:latin typeface=""/>
              </a:rPr>
              <a:t>OPAKY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76379" y="2721361"/>
            <a:ext cx="9601200" cy="91440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err="1"/>
              <a:t>POZNÁVACÍ SMYSLY - ŘEČ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293197" y="410402"/>
            <a:ext cx="6455664" cy="3492436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Mrak 4"/>
          <p:cNvSpPr/>
          <p:nvPr/>
        </p:nvSpPr>
        <p:spPr>
          <a:xfrm>
            <a:off x="8784981" y="3088358"/>
            <a:ext cx="1481328" cy="950975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059723" y="4794738"/>
            <a:ext cx="5638800" cy="15122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32277" y="0"/>
            <a:ext cx="3059723" cy="12309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627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059723" y="4794738"/>
            <a:ext cx="5638800" cy="15122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308121" y="128953"/>
            <a:ext cx="3059723" cy="12309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4" name="Válec 3"/>
          <p:cNvSpPr/>
          <p:nvPr/>
        </p:nvSpPr>
        <p:spPr>
          <a:xfrm>
            <a:off x="2078038" y="1538288"/>
            <a:ext cx="2103437" cy="3026092"/>
          </a:xfrm>
          <a:prstGeom prst="ca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álec 4"/>
          <p:cNvSpPr/>
          <p:nvPr/>
        </p:nvSpPr>
        <p:spPr>
          <a:xfrm>
            <a:off x="8045450" y="1793621"/>
            <a:ext cx="2120900" cy="2954592"/>
          </a:xfrm>
          <a:prstGeom prst="ca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188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059723" y="4794738"/>
            <a:ext cx="5638800" cy="15122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9308121" y="128953"/>
            <a:ext cx="3059723" cy="12309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551144" y="1739675"/>
            <a:ext cx="4754817" cy="17739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220356" y="1817688"/>
            <a:ext cx="417232" cy="16462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3200400"/>
            <a:ext cx="3048000" cy="369332"/>
          </a:xfrm>
          <a:prstGeom prst="rect">
            <a:avLst/>
          </a:prstGeom>
        </p:spPr>
        <p:txBody>
          <a:bodyPr rtlCol="0">
            <a:spAutoFit/>
          </a:bodyPr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3200400"/>
            <a:ext cx="3048000" cy="369332"/>
          </a:xfrm>
          <a:prstGeom prst="rect">
            <a:avLst/>
          </a:prstGeom>
        </p:spPr>
        <p:txBody>
          <a:bodyPr rtlCol="0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1494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3059723" y="4794738"/>
            <a:ext cx="5638800" cy="15122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308121" y="128953"/>
            <a:ext cx="3059723" cy="12309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5" name="Šipka doleva 4"/>
          <p:cNvSpPr/>
          <p:nvPr/>
        </p:nvSpPr>
        <p:spPr>
          <a:xfrm>
            <a:off x="2634740" y="1961058"/>
            <a:ext cx="1886460" cy="1726705"/>
          </a:xfrm>
          <a:prstGeom prst="lef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7573694" y="2035560"/>
            <a:ext cx="1870427" cy="1801863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0054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3059723" y="4794738"/>
            <a:ext cx="5638800" cy="15122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308121" y="128953"/>
            <a:ext cx="3059723" cy="12309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Šipka nahoru 3"/>
          <p:cNvSpPr/>
          <p:nvPr/>
        </p:nvSpPr>
        <p:spPr>
          <a:xfrm>
            <a:off x="2761111" y="980035"/>
            <a:ext cx="2751896" cy="2207471"/>
          </a:xfrm>
          <a:prstGeom prst="up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6178508" y="2611145"/>
            <a:ext cx="2312012" cy="2118462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7129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4" grpId="2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32392" y="1711656"/>
            <a:ext cx="9509760" cy="3524813"/>
          </a:xfrm>
        </p:spPr>
        <p:txBody>
          <a:bodyPr/>
          <a:lstStyle/>
          <a:p>
            <a:r>
              <a:rPr lang="cs-CZ" dirty="0"/>
              <a:t>obrazce PowerPoint</a:t>
            </a:r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Metodický pokyn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Integrovaný blok: řeč 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Popis</a:t>
            </a:r>
          </a:p>
          <a:p>
            <a:r>
              <a:rPr lang="cs-CZ" dirty="0"/>
              <a:t>Výslovnost, gramatická správnost řeči, porozumění, vyjadřování, dorozumívání</a:t>
            </a:r>
            <a:endParaRPr lang="cs-CZ" b="1" dirty="0" smtClean="0"/>
          </a:p>
          <a:p>
            <a:r>
              <a:rPr lang="cs-CZ" b="1" dirty="0"/>
              <a:t>Ú</a:t>
            </a:r>
            <a:r>
              <a:rPr lang="cs-CZ" b="1" dirty="0" smtClean="0"/>
              <a:t>kol složí k procvičování opaků.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058" y="1382292"/>
            <a:ext cx="9509760" cy="3524813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Děti určují opaky –výrazně vyznačený mají určit, ten se zvětší a druhý zmizí.</a:t>
            </a:r>
          </a:p>
          <a:p>
            <a:r>
              <a:rPr lang="cs-CZ" dirty="0" smtClean="0"/>
              <a:t> mrak </a:t>
            </a:r>
            <a:r>
              <a:rPr lang="cs-CZ" b="1" dirty="0" smtClean="0"/>
              <a:t>velký</a:t>
            </a:r>
            <a:r>
              <a:rPr lang="cs-CZ" dirty="0" smtClean="0"/>
              <a:t> x malý</a:t>
            </a:r>
          </a:p>
          <a:p>
            <a:r>
              <a:rPr lang="cs-CZ" dirty="0" smtClean="0"/>
              <a:t> válec </a:t>
            </a:r>
            <a:r>
              <a:rPr lang="cs-CZ" b="1" dirty="0" smtClean="0"/>
              <a:t>tmavý</a:t>
            </a:r>
            <a:r>
              <a:rPr lang="cs-CZ" dirty="0" smtClean="0"/>
              <a:t> x světlý</a:t>
            </a:r>
          </a:p>
          <a:p>
            <a:r>
              <a:rPr lang="cs-CZ" dirty="0" smtClean="0"/>
              <a:t>Pruh </a:t>
            </a:r>
            <a:r>
              <a:rPr lang="cs-CZ" b="1" dirty="0" smtClean="0"/>
              <a:t>široký</a:t>
            </a:r>
            <a:r>
              <a:rPr lang="cs-CZ" dirty="0" smtClean="0"/>
              <a:t> x tenký</a:t>
            </a:r>
          </a:p>
          <a:p>
            <a:r>
              <a:rPr lang="cs-CZ" dirty="0" smtClean="0"/>
              <a:t>Doleva x </a:t>
            </a:r>
            <a:r>
              <a:rPr lang="cs-CZ" b="1" dirty="0" smtClean="0"/>
              <a:t>doprava</a:t>
            </a:r>
          </a:p>
          <a:p>
            <a:r>
              <a:rPr lang="cs-CZ" dirty="0" smtClean="0"/>
              <a:t>Nahoru x </a:t>
            </a:r>
            <a:r>
              <a:rPr lang="cs-CZ" b="1" dirty="0" smtClean="0"/>
              <a:t>dolů</a:t>
            </a:r>
            <a:endParaRPr lang="cs-CZ" b="1" dirty="0" smtClean="0"/>
          </a:p>
          <a:p>
            <a:r>
              <a:rPr lang="cs-CZ" dirty="0" smtClean="0"/>
              <a:t>Díky animačním efektům a aktivační události se dětem nabízí zpětná vazba</a:t>
            </a:r>
          </a:p>
          <a:p>
            <a:r>
              <a:rPr lang="cs-CZ" dirty="0" smtClean="0"/>
              <a:t>Materiál je určen pro práci na dotykových zařízeních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 </a:t>
            </a:r>
            <a:r>
              <a:rPr lang="cs-CZ" b="1" dirty="0" smtClean="0"/>
              <a:t>znázornit opaky. Děti mohou pracovat s různými obrázky a připínat k sobě pomocí magnetů opaky.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 smtClean="0"/>
              <a:t>Pomocí fixů možno spojovat dvojice do kruhů nebo skupin.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Rozpoznat odlišnosti v </a:t>
            </a:r>
            <a:r>
              <a:rPr lang="cs-CZ" dirty="0" smtClean="0"/>
              <a:t>detailech</a:t>
            </a:r>
          </a:p>
          <a:p>
            <a:r>
              <a:rPr lang="cs-CZ" dirty="0"/>
              <a:t>Záměrně se soustředit a udržet pozornost </a:t>
            </a:r>
            <a:endParaRPr lang="cs-CZ" dirty="0" smtClean="0"/>
          </a:p>
          <a:p>
            <a:r>
              <a:rPr lang="cs-CZ" dirty="0" smtClean="0"/>
              <a:t>Vyvinout </a:t>
            </a:r>
            <a:r>
              <a:rPr lang="cs-CZ" dirty="0"/>
              <a:t>volní úsilí, soustředit se na činnost a její </a:t>
            </a:r>
            <a:r>
              <a:rPr lang="cs-CZ" dirty="0" smtClean="0"/>
              <a:t>dokončení</a:t>
            </a:r>
          </a:p>
          <a:p>
            <a:r>
              <a:rPr lang="cs-CZ" dirty="0"/>
              <a:t>Pamatovat si postup řešení </a:t>
            </a:r>
            <a:endParaRPr lang="cs-CZ" dirty="0" smtClean="0"/>
          </a:p>
          <a:p>
            <a:r>
              <a:rPr lang="cs-CZ" dirty="0"/>
              <a:t>Uplatňovat postřeh a </a:t>
            </a:r>
            <a:r>
              <a:rPr lang="cs-CZ" dirty="0" smtClean="0"/>
              <a:t>rychlost</a:t>
            </a:r>
          </a:p>
          <a:p>
            <a:r>
              <a:rPr lang="cs-CZ" dirty="0"/>
              <a:t>Chápat </a:t>
            </a:r>
            <a:r>
              <a:rPr lang="cs-CZ"/>
              <a:t>prostorové </a:t>
            </a:r>
            <a:r>
              <a:rPr lang="cs-CZ" smtClean="0"/>
              <a:t>pojmy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400</Words>
  <Application>Microsoft Office PowerPoint</Application>
  <PresentationFormat>Vlastní</PresentationFormat>
  <Paragraphs>84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OPAKY</vt:lpstr>
      <vt:lpstr>Snímek 2</vt:lpstr>
      <vt:lpstr>Snímek 3</vt:lpstr>
      <vt:lpstr>Snímek 4</vt:lpstr>
      <vt:lpstr>Snímek 5</vt:lpstr>
      <vt:lpstr>Snímek 6</vt:lpstr>
      <vt:lpstr>Použité odkazy</vt:lpstr>
      <vt:lpstr>Metodický pokyn Integrovaný blok: řeč 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SKLÁDÁNÍ SLOV</dc:title>
  <dc:creator/>
  <cp:lastModifiedBy/>
  <cp:revision>6</cp:revision>
  <dcterms:created xsi:type="dcterms:W3CDTF">2014-08-05T12:38:58Z</dcterms:created>
  <dcterms:modified xsi:type="dcterms:W3CDTF">2015-04-10T14:10:22Z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