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3" r:id="rId4"/>
    <p:sldId id="284" r:id="rId5"/>
    <p:sldId id="285" r:id="rId6"/>
    <p:sldId id="289" r:id="rId7"/>
    <p:sldId id="275" r:id="rId8"/>
    <p:sldId id="276" r:id="rId9"/>
    <p:sldId id="277" r:id="rId10"/>
    <p:sldId id="278" r:id="rId11"/>
    <p:sldId id="279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94671" autoAdjust="0"/>
  </p:normalViewPr>
  <p:slideViewPr>
    <p:cSldViewPr snapToGrid="0">
      <p:cViewPr>
        <p:scale>
          <a:sx n="90" d="100"/>
          <a:sy n="90" d="100"/>
        </p:scale>
        <p:origin x="30" y="-25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2">
    <p:pos x="7680" y="-46"/>
    <p:text/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2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2">
    <p:pos x="7680" y="-46"/>
    <p:text/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10.4.2015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10.4.2015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689400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165052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489156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086689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964539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168562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692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479342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8724987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7441100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145406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ČEHO JE VÍC?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29910" y="2795310"/>
            <a:ext cx="9601200" cy="914400"/>
          </a:xfrm>
        </p:spPr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err="1" smtClean="0"/>
              <a:t>ZRAKovÉ</a:t>
            </a:r>
            <a:r>
              <a:rPr lang="cs-CZ" sz="2400" b="0" i="0" dirty="0" smtClean="0"/>
              <a:t> </a:t>
            </a:r>
            <a:r>
              <a:rPr lang="cs-CZ" sz="2400" b="0" i="0" dirty="0" err="1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184005" y="812286"/>
            <a:ext cx="1231732" cy="11194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Rovnoramenný trojúhelník 12"/>
          <p:cNvSpPr/>
          <p:nvPr/>
        </p:nvSpPr>
        <p:spPr>
          <a:xfrm>
            <a:off x="6072660" y="3676869"/>
            <a:ext cx="1733124" cy="1324567"/>
          </a:xfrm>
          <a:prstGeom prst="triangl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>
                <a:latin typeface="Times New Roman" charset="0"/>
                <a:cs typeface="Times New Roman" charset="0"/>
              </a:rPr>
              <a:t>    </a:t>
            </a:r>
          </a:p>
        </p:txBody>
      </p:sp>
      <p:sp>
        <p:nvSpPr>
          <p:cNvPr id="14" name="Rovnoramenný trojúhelník 13"/>
          <p:cNvSpPr/>
          <p:nvPr/>
        </p:nvSpPr>
        <p:spPr>
          <a:xfrm>
            <a:off x="5863775" y="1269487"/>
            <a:ext cx="1733124" cy="1324567"/>
          </a:xfrm>
          <a:prstGeom prst="triangl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>
                <a:latin typeface="Times New Roman" charset="0"/>
                <a:cs typeface="Times New Roman" charset="0"/>
              </a:rPr>
              <a:t>    </a:t>
            </a:r>
          </a:p>
        </p:txBody>
      </p:sp>
      <p:sp>
        <p:nvSpPr>
          <p:cNvPr id="16" name="Rovnoramenný trojúhelník 15"/>
          <p:cNvSpPr/>
          <p:nvPr/>
        </p:nvSpPr>
        <p:spPr>
          <a:xfrm>
            <a:off x="8920168" y="1142980"/>
            <a:ext cx="1733124" cy="1324567"/>
          </a:xfrm>
          <a:prstGeom prst="triangl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>
                <a:latin typeface="Times New Roman" charset="0"/>
                <a:cs typeface="Times New Roman" charset="0"/>
              </a:rPr>
              <a:t>    </a:t>
            </a:r>
          </a:p>
        </p:txBody>
      </p:sp>
      <p:sp>
        <p:nvSpPr>
          <p:cNvPr id="17" name="Rovnoramenný trojúhelník 16"/>
          <p:cNvSpPr/>
          <p:nvPr/>
        </p:nvSpPr>
        <p:spPr>
          <a:xfrm>
            <a:off x="9135828" y="3737612"/>
            <a:ext cx="1733124" cy="1324567"/>
          </a:xfrm>
          <a:prstGeom prst="triangl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>
                <a:latin typeface="Times New Roman" charset="0"/>
                <a:cs typeface="Times New Roman" charset="0"/>
              </a:rPr>
              <a:t>    </a:t>
            </a:r>
          </a:p>
        </p:txBody>
      </p:sp>
      <p:sp>
        <p:nvSpPr>
          <p:cNvPr id="18" name="Ovál 17"/>
          <p:cNvSpPr/>
          <p:nvPr/>
        </p:nvSpPr>
        <p:spPr>
          <a:xfrm>
            <a:off x="3503054" y="4079705"/>
            <a:ext cx="1231732" cy="11194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723876" y="4175029"/>
            <a:ext cx="1231732" cy="11194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3415737" y="2159466"/>
            <a:ext cx="1231732" cy="11194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vál 22"/>
          <p:cNvSpPr/>
          <p:nvPr/>
        </p:nvSpPr>
        <p:spPr>
          <a:xfrm>
            <a:off x="723876" y="2034312"/>
            <a:ext cx="1231732" cy="11194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xit" presetSubtype="2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6" presetClass="exit" presetSubtype="21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6" presetClass="exit" presetSubtype="21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6" presetClass="exit" presetSubtype="21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xit" presetSubtype="21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6" presetClass="exit" presetSubtype="21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6" presetClass="exit" presetSubtype="21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6" presetClass="exit" presetSubtype="21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6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7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2" dur="indefinit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3" dur="indefinite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8" dur="indefinit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9" dur="indefinite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4" dur="indefinit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5" dur="indefinite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0" dur="indefinit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91" dur="indefinite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6" grpId="0" animBg="1"/>
      <p:bldP spid="13" grpId="0" animBg="1"/>
      <p:bldP spid="13" grpId="1" animBg="1"/>
      <p:bldP spid="13" grpId="2" animBg="1"/>
      <p:bldP spid="13" grpId="3" animBg="1"/>
      <p:bldP spid="14" grpId="0" animBg="1"/>
      <p:bldP spid="14" grpId="1" animBg="1"/>
      <p:bldP spid="14" grpId="2" animBg="1"/>
      <p:bldP spid="14" grpId="3" animBg="1"/>
      <p:bldP spid="16" grpId="0" animBg="1"/>
      <p:bldP spid="16" grpId="1" animBg="1"/>
      <p:bldP spid="16" grpId="2" animBg="1"/>
      <p:bldP spid="16" grpId="3" animBg="1"/>
      <p:bldP spid="17" grpId="0" animBg="1"/>
      <p:bldP spid="17" grpId="1" animBg="1"/>
      <p:bldP spid="17" grpId="2" animBg="1"/>
      <p:bldP spid="17" grpId="3" animBg="1"/>
      <p:bldP spid="18" grpId="0" animBg="1"/>
      <p:bldP spid="19" grpId="0" animBg="1"/>
      <p:bldP spid="20" grpId="0" animBg="1"/>
      <p:bldP spid="2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ěticípá hvězda 3"/>
          <p:cNvSpPr/>
          <p:nvPr/>
        </p:nvSpPr>
        <p:spPr>
          <a:xfrm>
            <a:off x="3413625" y="511027"/>
            <a:ext cx="1203993" cy="1303755"/>
          </a:xfrm>
          <a:prstGeom prst="star5">
            <a:avLst/>
          </a:prstGeom>
          <a:solidFill>
            <a:schemeClr val="accent4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5"/>
              </a:solidFill>
            </a:endParaRPr>
          </a:p>
        </p:txBody>
      </p:sp>
      <p:sp>
        <p:nvSpPr>
          <p:cNvPr id="13" name="Veselý obličej 12"/>
          <p:cNvSpPr/>
          <p:nvPr/>
        </p:nvSpPr>
        <p:spPr>
          <a:xfrm>
            <a:off x="7378593" y="752722"/>
            <a:ext cx="1094873" cy="106206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7457172" y="2606925"/>
            <a:ext cx="1029246" cy="96362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ěticípá hvězda 13"/>
          <p:cNvSpPr/>
          <p:nvPr/>
        </p:nvSpPr>
        <p:spPr>
          <a:xfrm>
            <a:off x="3452277" y="1888370"/>
            <a:ext cx="1203993" cy="1303755"/>
          </a:xfrm>
          <a:prstGeom prst="star5">
            <a:avLst/>
          </a:prstGeom>
          <a:solidFill>
            <a:schemeClr val="accent4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5"/>
              </a:solidFill>
            </a:endParaRPr>
          </a:p>
        </p:txBody>
      </p:sp>
      <p:sp>
        <p:nvSpPr>
          <p:cNvPr id="15" name="Pěticípá hvězda 14"/>
          <p:cNvSpPr/>
          <p:nvPr/>
        </p:nvSpPr>
        <p:spPr>
          <a:xfrm>
            <a:off x="3452278" y="3394904"/>
            <a:ext cx="1203993" cy="1303755"/>
          </a:xfrm>
          <a:prstGeom prst="star5">
            <a:avLst/>
          </a:prstGeom>
          <a:solidFill>
            <a:schemeClr val="accent4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5"/>
              </a:solidFill>
            </a:endParaRPr>
          </a:p>
        </p:txBody>
      </p:sp>
      <p:sp>
        <p:nvSpPr>
          <p:cNvPr id="17" name="Pěticípá hvězda 16"/>
          <p:cNvSpPr/>
          <p:nvPr/>
        </p:nvSpPr>
        <p:spPr>
          <a:xfrm>
            <a:off x="3452276" y="4765687"/>
            <a:ext cx="1203993" cy="1303755"/>
          </a:xfrm>
          <a:prstGeom prst="star5">
            <a:avLst/>
          </a:prstGeom>
          <a:solidFill>
            <a:schemeClr val="accent4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5"/>
              </a:solidFill>
            </a:endParaRPr>
          </a:p>
        </p:txBody>
      </p:sp>
      <p:sp>
        <p:nvSpPr>
          <p:cNvPr id="5" name="Veselý obličej 4"/>
          <p:cNvSpPr/>
          <p:nvPr/>
        </p:nvSpPr>
        <p:spPr>
          <a:xfrm>
            <a:off x="7527510" y="4473856"/>
            <a:ext cx="1031631" cy="101990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58389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24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32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" dur="2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224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6" presetClass="exit" presetSubtype="21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6" presetClass="exit" presetSubtype="21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3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4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9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0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5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6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6" presetClass="exit" presetSubtype="21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6" presetClass="exit" presetSubtype="21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13" grpId="0" animBg="1"/>
      <p:bldP spid="13" grpId="1" animBg="1"/>
      <p:bldP spid="13" grpId="2" animBg="1"/>
      <p:bldP spid="16" grpId="0" animBg="1"/>
      <p:bldP spid="16" grpId="1" animBg="1"/>
      <p:bldP spid="16" grpId="2" animBg="1"/>
      <p:bldP spid="14" grpId="0" animBg="1"/>
      <p:bldP spid="15" grpId="0" animBg="1"/>
      <p:bldP spid="17" grpId="0" animBg="1"/>
      <p:bldP spid="5" grpId="0" animBg="1"/>
      <p:bldP spid="5" grpId="1" animBg="1"/>
      <p:bldP spid="5" grpId="2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álec 6"/>
          <p:cNvSpPr/>
          <p:nvPr/>
        </p:nvSpPr>
        <p:spPr>
          <a:xfrm>
            <a:off x="2661511" y="306170"/>
            <a:ext cx="1373787" cy="1560565"/>
          </a:xfrm>
          <a:prstGeom prst="can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álec 7"/>
          <p:cNvSpPr/>
          <p:nvPr/>
        </p:nvSpPr>
        <p:spPr>
          <a:xfrm>
            <a:off x="913733" y="345071"/>
            <a:ext cx="1373787" cy="1560565"/>
          </a:xfrm>
          <a:prstGeom prst="can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álec 8"/>
          <p:cNvSpPr/>
          <p:nvPr/>
        </p:nvSpPr>
        <p:spPr>
          <a:xfrm>
            <a:off x="4506697" y="321923"/>
            <a:ext cx="1373787" cy="1560565"/>
          </a:xfrm>
          <a:prstGeom prst="can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álec 9"/>
          <p:cNvSpPr/>
          <p:nvPr/>
        </p:nvSpPr>
        <p:spPr>
          <a:xfrm>
            <a:off x="6395841" y="324296"/>
            <a:ext cx="1373787" cy="1560565"/>
          </a:xfrm>
          <a:prstGeom prst="can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álec 10"/>
          <p:cNvSpPr/>
          <p:nvPr/>
        </p:nvSpPr>
        <p:spPr>
          <a:xfrm>
            <a:off x="8301391" y="343076"/>
            <a:ext cx="1373787" cy="1560565"/>
          </a:xfrm>
          <a:prstGeom prst="can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álec 11"/>
          <p:cNvSpPr/>
          <p:nvPr/>
        </p:nvSpPr>
        <p:spPr>
          <a:xfrm>
            <a:off x="10174128" y="296229"/>
            <a:ext cx="1373787" cy="1560565"/>
          </a:xfrm>
          <a:prstGeom prst="can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Slunce 3"/>
          <p:cNvSpPr/>
          <p:nvPr/>
        </p:nvSpPr>
        <p:spPr>
          <a:xfrm>
            <a:off x="1600626" y="2962800"/>
            <a:ext cx="2508738" cy="2379785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lunce 17"/>
          <p:cNvSpPr/>
          <p:nvPr/>
        </p:nvSpPr>
        <p:spPr>
          <a:xfrm>
            <a:off x="4762130" y="2962800"/>
            <a:ext cx="2508738" cy="2379785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7997699" y="2962799"/>
            <a:ext cx="2508738" cy="2379785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12376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6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6" presetClass="exit" presetSubtype="3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6" presetClass="exit" presetSubtype="3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9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4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5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0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1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6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7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2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3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4" grpId="0" animBg="1"/>
      <p:bldP spid="4" grpId="1" animBg="1"/>
      <p:bldP spid="4" grpId="2" animBg="1"/>
      <p:bldP spid="18" grpId="0" animBg="1"/>
      <p:bldP spid="18" grpId="1" animBg="1"/>
      <p:bldP spid="18" grpId="2" animBg="1"/>
      <p:bldP spid="19" grpId="0" animBg="1"/>
      <p:bldP spid="19" grpId="1" animBg="1"/>
      <p:bldP spid="19" grpId="2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Mrak 3"/>
          <p:cNvSpPr/>
          <p:nvPr/>
        </p:nvSpPr>
        <p:spPr>
          <a:xfrm>
            <a:off x="8687585" y="4189019"/>
            <a:ext cx="2784763" cy="1701921"/>
          </a:xfrm>
          <a:prstGeom prst="cloud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/>
          <p:cNvSpPr/>
          <p:nvPr/>
        </p:nvSpPr>
        <p:spPr>
          <a:xfrm>
            <a:off x="4934854" y="4324676"/>
            <a:ext cx="2784763" cy="1701921"/>
          </a:xfrm>
          <a:prstGeom prst="cloud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>
            <a:off x="1065246" y="4310642"/>
            <a:ext cx="2784763" cy="1701921"/>
          </a:xfrm>
          <a:prstGeom prst="cloud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7712332" y="539475"/>
            <a:ext cx="2784763" cy="1701921"/>
          </a:xfrm>
          <a:prstGeom prst="cloud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3922729" y="377781"/>
            <a:ext cx="2784763" cy="1701921"/>
          </a:xfrm>
          <a:prstGeom prst="cloud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350471" y="312498"/>
            <a:ext cx="2784763" cy="1701921"/>
          </a:xfrm>
          <a:prstGeom prst="cloud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ěsíc 9"/>
          <p:cNvSpPr/>
          <p:nvPr/>
        </p:nvSpPr>
        <p:spPr>
          <a:xfrm>
            <a:off x="3424027" y="2399176"/>
            <a:ext cx="867367" cy="1455821"/>
          </a:xfrm>
          <a:prstGeom prst="mo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ěsíc 10"/>
          <p:cNvSpPr/>
          <p:nvPr/>
        </p:nvSpPr>
        <p:spPr>
          <a:xfrm>
            <a:off x="1809876" y="2423528"/>
            <a:ext cx="867367" cy="1455821"/>
          </a:xfrm>
          <a:prstGeom prst="mo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ěsíc 11"/>
          <p:cNvSpPr/>
          <p:nvPr/>
        </p:nvSpPr>
        <p:spPr>
          <a:xfrm>
            <a:off x="6623402" y="2440107"/>
            <a:ext cx="867367" cy="1455821"/>
          </a:xfrm>
          <a:prstGeom prst="mo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ěsíc 12"/>
          <p:cNvSpPr/>
          <p:nvPr/>
        </p:nvSpPr>
        <p:spPr>
          <a:xfrm>
            <a:off x="9840044" y="2382597"/>
            <a:ext cx="867367" cy="1455821"/>
          </a:xfrm>
          <a:prstGeom prst="mo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ěsíc 13"/>
          <p:cNvSpPr/>
          <p:nvPr/>
        </p:nvSpPr>
        <p:spPr>
          <a:xfrm>
            <a:off x="5070819" y="2431989"/>
            <a:ext cx="867367" cy="1455821"/>
          </a:xfrm>
          <a:prstGeom prst="mo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Měsíc 14"/>
          <p:cNvSpPr/>
          <p:nvPr/>
        </p:nvSpPr>
        <p:spPr>
          <a:xfrm>
            <a:off x="8264622" y="2472920"/>
            <a:ext cx="867367" cy="1455821"/>
          </a:xfrm>
          <a:prstGeom prst="mo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70394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42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42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42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42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42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exit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42" presetClass="exit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42" presetClass="exit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42" presetClass="exit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4" presetID="42" presetClass="exit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42" presetClass="exit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42" presetClass="exit" presetSubtype="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2" presetID="42" presetClass="exit" presetSubtype="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7" presetID="42" presetClass="exit" presetSubtype="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42" presetClass="exit" presetSubtype="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42" presetClass="exit" presetSubtype="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2" presetID="42" presetClass="exit" presetSubtype="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42" presetClass="exit" presetSubtype="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5" presetID="42" presetClass="exit" presetSubtype="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0" presetID="42" presetClass="exit" presetSubtype="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5" presetID="42" presetClass="exit" presetSubtype="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0" presetID="42" presetClass="exit" presetSubtype="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5" presetID="42" presetClass="exit" presetSubtype="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04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05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10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11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16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17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22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23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5" fill="hold">
                      <p:stCondLst>
                        <p:cond delay="0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28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29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4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35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4" grpId="2" animBg="1"/>
      <p:bldP spid="4" grpId="3" animBg="1"/>
      <p:bldP spid="4" grpId="4" animBg="1"/>
      <p:bldP spid="4" grpId="5" animBg="1"/>
      <p:bldP spid="5" grpId="0" animBg="1"/>
      <p:bldP spid="5" grpId="1" animBg="1"/>
      <p:bldP spid="5" grpId="2" animBg="1"/>
      <p:bldP spid="5" grpId="3" animBg="1"/>
      <p:bldP spid="5" grpId="4" animBg="1"/>
      <p:bldP spid="5" grpId="5" animBg="1"/>
      <p:bldP spid="6" grpId="0" animBg="1"/>
      <p:bldP spid="6" grpId="1" animBg="1"/>
      <p:bldP spid="6" grpId="2" animBg="1"/>
      <p:bldP spid="6" grpId="3" animBg="1"/>
      <p:bldP spid="6" grpId="4" animBg="1"/>
      <p:bldP spid="6" grpId="5" animBg="1"/>
      <p:bldP spid="7" grpId="0" animBg="1"/>
      <p:bldP spid="7" grpId="1" animBg="1"/>
      <p:bldP spid="7" grpId="2" animBg="1"/>
      <p:bldP spid="7" grpId="3" animBg="1"/>
      <p:bldP spid="7" grpId="4" animBg="1"/>
      <p:bldP spid="7" grpId="5" animBg="1"/>
      <p:bldP spid="8" grpId="0" animBg="1"/>
      <p:bldP spid="8" grpId="1" animBg="1"/>
      <p:bldP spid="8" grpId="2" animBg="1"/>
      <p:bldP spid="8" grpId="3" animBg="1"/>
      <p:bldP spid="8" grpId="4" animBg="1"/>
      <p:bldP spid="8" grpId="5" animBg="1"/>
      <p:bldP spid="9" grpId="0" animBg="1"/>
      <p:bldP spid="9" grpId="1" animBg="1"/>
      <p:bldP spid="9" grpId="2" animBg="1"/>
      <p:bldP spid="9" grpId="3" animBg="1"/>
      <p:bldP spid="9" grpId="4" animBg="1"/>
      <p:bldP spid="9" grpId="5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obrazce PowerPoint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Metodický pokyn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Integrovaný blok: řeč 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dirty="0"/>
              <a:t>Chápat základní číselné a matematické pojmy, elementární matematické souvislosti a dle potřeby je </a:t>
            </a:r>
            <a:r>
              <a:rPr lang="cs-CZ" dirty="0" smtClean="0"/>
              <a:t>využívat</a:t>
            </a:r>
          </a:p>
          <a:p>
            <a:r>
              <a:rPr lang="cs-CZ" dirty="0"/>
              <a:t>Výslovnost, gramatická správnost řeči, porozumění, vyjadřování, dorozumívání</a:t>
            </a:r>
            <a:endParaRPr lang="cs-CZ" b="1" dirty="0" smtClean="0"/>
          </a:p>
          <a:p>
            <a:r>
              <a:rPr lang="cs-CZ" b="1" dirty="0" smtClean="0"/>
              <a:t>Porovnávání množství – Čeho je víc?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/>
              <a:t>Děti určují </a:t>
            </a:r>
            <a:r>
              <a:rPr lang="cs-CZ" dirty="0" smtClean="0"/>
              <a:t>,ve </a:t>
            </a:r>
            <a:r>
              <a:rPr lang="cs-CZ" dirty="0"/>
              <a:t>které skupině je víc – </a:t>
            </a:r>
            <a:r>
              <a:rPr lang="cs-CZ" dirty="0" smtClean="0"/>
              <a:t>méně. Skupinu, </a:t>
            </a:r>
            <a:r>
              <a:rPr lang="cs-CZ" dirty="0"/>
              <a:t>kde je </a:t>
            </a:r>
            <a:r>
              <a:rPr lang="cs-CZ" b="1" dirty="0" smtClean="0"/>
              <a:t>MÉNĚ,</a:t>
            </a:r>
            <a:r>
              <a:rPr lang="cs-CZ" dirty="0" smtClean="0"/>
              <a:t>  </a:t>
            </a:r>
            <a:r>
              <a:rPr lang="cs-CZ" dirty="0"/>
              <a:t>označí klepnutím na jakýkoli obrázek a všechny obrázky ze skupiny zmizí. Pokud označí chybně </a:t>
            </a:r>
            <a:r>
              <a:rPr lang="cs-CZ" dirty="0" smtClean="0"/>
              <a:t>skupinu, </a:t>
            </a:r>
            <a:r>
              <a:rPr lang="cs-CZ" dirty="0"/>
              <a:t>obrázky se zprůhlední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Možno použít v návaznosti pracovní listy, nebo tabulku a magnety z kufříku KUMUČ</a:t>
            </a:r>
          </a:p>
          <a:p>
            <a:r>
              <a:rPr lang="cs-CZ" dirty="0"/>
              <a:t>Díky animačním efektům a aktivační události se dětem nabízí zpětná vazba</a:t>
            </a:r>
          </a:p>
          <a:p>
            <a:r>
              <a:rPr lang="cs-CZ" dirty="0"/>
              <a:t>Materiál je určen pro práci na dotykových </a:t>
            </a:r>
            <a:r>
              <a:rPr lang="cs-CZ" dirty="0" smtClean="0"/>
              <a:t>zařízeních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Cílem práce s kufříkem KUMUČ je , aby děti na tabulkách pomocí magnetů a fixů tvořily skupinky, kdy v jedné bude víc a ve druhé míň magnetů. </a:t>
            </a:r>
          </a:p>
          <a:p>
            <a:r>
              <a:rPr lang="cs-CZ" dirty="0" smtClean="0"/>
              <a:t>Děti si samy vyzkouší tvořit skupiny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Chápat základní matematické pojmy</a:t>
            </a:r>
          </a:p>
          <a:p>
            <a:r>
              <a:rPr lang="cs-CZ" dirty="0"/>
              <a:t>Přemýšlet, uvažovat, a své myšlenky i úvahy </a:t>
            </a:r>
            <a:r>
              <a:rPr lang="cs-CZ" dirty="0" smtClean="0"/>
              <a:t>vyjádřit</a:t>
            </a:r>
          </a:p>
          <a:p>
            <a:r>
              <a:rPr lang="cs-CZ" dirty="0"/>
              <a:t>Porovnat a uspořádat předměty dle stanoveného pravidla </a:t>
            </a:r>
          </a:p>
          <a:p>
            <a:r>
              <a:rPr lang="cs-CZ" dirty="0"/>
              <a:t>Orientovat se v číselné řadě 1 – 10, vyjmenovat ji, porovnat, že 5 je více než 4, chápat číslo jako počet </a:t>
            </a:r>
            <a:r>
              <a:rPr lang="cs-CZ" dirty="0" smtClean="0"/>
              <a:t>prvků</a:t>
            </a:r>
          </a:p>
          <a:p>
            <a:r>
              <a:rPr lang="cs-CZ" dirty="0"/>
              <a:t>Posoudit početnost dvou souborů a určit počet do 6 (např. o kolik je více a o kolik je méně, kde je stejně</a:t>
            </a:r>
            <a:r>
              <a:rPr lang="cs-CZ" dirty="0" smtClean="0"/>
              <a:t>)</a:t>
            </a:r>
          </a:p>
          <a:p>
            <a:r>
              <a:rPr lang="cs-CZ" dirty="0"/>
              <a:t>Chápat, že číslovka označuje počet 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402</Words>
  <Application>Microsoft Office PowerPoint</Application>
  <PresentationFormat>Vlastní</PresentationFormat>
  <Paragraphs>69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ČEHO JE VÍC?</vt:lpstr>
      <vt:lpstr>Snímek 2</vt:lpstr>
      <vt:lpstr>Snímek 3</vt:lpstr>
      <vt:lpstr>Snímek 4</vt:lpstr>
      <vt:lpstr>Snímek 5</vt:lpstr>
      <vt:lpstr>Použité odkazy</vt:lpstr>
      <vt:lpstr>Metodický pokyn Integrovaný blok: řeč 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SKLÁDÁNÍ SLOV</dc:title>
  <dc:creator/>
  <cp:lastModifiedBy/>
  <cp:revision>3</cp:revision>
  <dcterms:created xsi:type="dcterms:W3CDTF">2014-08-05T12:38:58Z</dcterms:created>
  <dcterms:modified xsi:type="dcterms:W3CDTF">2015-04-10T13:42:37Z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