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30" y="-6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724" y="-81"/>
    <p:text/>
    <p:extLst mod="1"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724" y="-81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724" y="-81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724" y="-81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724" y="-81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6.wdp"/><Relationship Id="rId7" Type="http://schemas.microsoft.com/office/2007/relationships/hdphoto" Target="../media/hdphoto8.wdp"/><Relationship Id="rId12" Type="http://schemas.openxmlformats.org/officeDocument/2006/relationships/comments" Target="../comments/comment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11" Type="http://schemas.microsoft.com/office/2007/relationships/hdphoto" Target="../media/hdphoto9.wdp"/><Relationship Id="rId5" Type="http://schemas.microsoft.com/office/2007/relationships/hdphoto" Target="../media/hdphoto7.wdp"/><Relationship Id="rId10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10.wdp"/><Relationship Id="rId7" Type="http://schemas.microsoft.com/office/2007/relationships/hdphoto" Target="../media/hdphoto12.wdp"/><Relationship Id="rId12" Type="http://schemas.openxmlformats.org/officeDocument/2006/relationships/comments" Target="../comments/comment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11" Type="http://schemas.microsoft.com/office/2007/relationships/hdphoto" Target="../media/hdphoto13.wdp"/><Relationship Id="rId5" Type="http://schemas.microsoft.com/office/2007/relationships/hdphoto" Target="../media/hdphoto11.wdp"/><Relationship Id="rId10" Type="http://schemas.openxmlformats.org/officeDocument/2006/relationships/image" Target="../media/image17.jpeg"/><Relationship Id="rId4" Type="http://schemas.openxmlformats.org/officeDocument/2006/relationships/image" Target="../media/image15.jpe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14.wdp"/><Relationship Id="rId7" Type="http://schemas.microsoft.com/office/2007/relationships/hdphoto" Target="../media/hdphoto15.wdp"/><Relationship Id="rId12" Type="http://schemas.openxmlformats.org/officeDocument/2006/relationships/comments" Target="../comments/comment4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11" Type="http://schemas.microsoft.com/office/2007/relationships/hdphoto" Target="../media/hdphoto13.wdp"/><Relationship Id="rId5" Type="http://schemas.microsoft.com/office/2007/relationships/hdphoto" Target="../media/hdphoto11.wdp"/><Relationship Id="rId10" Type="http://schemas.openxmlformats.org/officeDocument/2006/relationships/image" Target="../media/image17.jpeg"/><Relationship Id="rId4" Type="http://schemas.openxmlformats.org/officeDocument/2006/relationships/image" Target="../media/image15.jpeg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16.wdp"/><Relationship Id="rId7" Type="http://schemas.microsoft.com/office/2007/relationships/hdphoto" Target="../media/hdphoto18.wdp"/><Relationship Id="rId12" Type="http://schemas.openxmlformats.org/officeDocument/2006/relationships/comments" Target="../comments/comment5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11" Type="http://schemas.microsoft.com/office/2007/relationships/hdphoto" Target="../media/hdphoto19.wdp"/><Relationship Id="rId5" Type="http://schemas.microsoft.com/office/2007/relationships/hdphoto" Target="../media/hdphoto17.wdp"/><Relationship Id="rId10" Type="http://schemas.openxmlformats.org/officeDocument/2006/relationships/image" Target="../media/image23.jpeg"/><Relationship Id="rId4" Type="http://schemas.openxmlformats.org/officeDocument/2006/relationships/image" Target="../media/image21.jpe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Denní režim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Poznávací  </a:t>
            </a:r>
            <a:r>
              <a:rPr lang="cs-CZ" dirty="0" smtClean="0"/>
              <a:t>schopnosti - časoprostorová </a:t>
            </a:r>
            <a:r>
              <a:rPr lang="cs-CZ" dirty="0" smtClean="0"/>
              <a:t>orientace , jazyk a řeč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14929" y="5038690"/>
            <a:ext cx="4975929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5195" y="1064326"/>
            <a:ext cx="2739665" cy="2364862"/>
          </a:xfrm>
          <a:prstGeom prst="rect">
            <a:avLst/>
          </a:prstGeom>
          <a:solidFill>
            <a:srgbClr val="FFFFFF"/>
          </a:solidFill>
          <a:ln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4655" y="3724385"/>
            <a:ext cx="3015276" cy="23370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05754" y="3779603"/>
            <a:ext cx="2698304" cy="22265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256" y="1055604"/>
            <a:ext cx="2778030" cy="235177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9057" y="3779603"/>
            <a:ext cx="2860544" cy="2323907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03053" y="281051"/>
            <a:ext cx="4668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děláme ráno?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9199418" y="25235"/>
            <a:ext cx="2992582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3" y="5126182"/>
            <a:ext cx="4975929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199418" y="25235"/>
            <a:ext cx="2992582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7355" y="842016"/>
            <a:ext cx="2660424" cy="2296461"/>
          </a:xfrm>
          <a:prstGeom prst="rect">
            <a:avLst/>
          </a:prstGeom>
          <a:noFill/>
          <a:ln w="12700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6789" y="3685867"/>
            <a:ext cx="2919269" cy="22478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34291" y="3676169"/>
            <a:ext cx="2768762" cy="22847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8657" y="842015"/>
            <a:ext cx="2712686" cy="229646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8461" y="3703371"/>
            <a:ext cx="2778829" cy="2257522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9128" y="284047"/>
            <a:ext cx="3362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děláme dopoledne?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4498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26182"/>
            <a:ext cx="4975929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199418" y="25235"/>
            <a:ext cx="2992582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3317" y="870032"/>
            <a:ext cx="2579474" cy="2226586"/>
          </a:xfrm>
          <a:prstGeom prst="rect">
            <a:avLst/>
          </a:prstGeom>
          <a:noFill/>
          <a:ln w="12700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7845" y="3534960"/>
            <a:ext cx="3079604" cy="23120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055" y="3550810"/>
            <a:ext cx="2782617" cy="22961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9628" y="859447"/>
            <a:ext cx="2630147" cy="222658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7316" y="3534960"/>
            <a:ext cx="2845897" cy="2312008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3503054" y="302642"/>
            <a:ext cx="4525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děláme v poledne?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8069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3" y="5126182"/>
            <a:ext cx="4975929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199418" y="25235"/>
            <a:ext cx="2992582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2290" y="962918"/>
            <a:ext cx="2521525" cy="2311008"/>
          </a:xfrm>
          <a:prstGeom prst="rect">
            <a:avLst/>
          </a:prstGeom>
          <a:noFill/>
          <a:ln w="12700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1455" y="3770769"/>
            <a:ext cx="3080536" cy="23127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89665" y="3770768"/>
            <a:ext cx="2705250" cy="229403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7582" y="962918"/>
            <a:ext cx="2729870" cy="231100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14204" y="3770769"/>
            <a:ext cx="2846756" cy="2312707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83526" y="312535"/>
            <a:ext cx="4779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děláme odpoledne?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69219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3" y="5126182"/>
            <a:ext cx="4975929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199418" y="25235"/>
            <a:ext cx="2992582" cy="1302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9005455" y="5282146"/>
            <a:ext cx="2963111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3825" y="881601"/>
            <a:ext cx="2577464" cy="2505162"/>
          </a:xfrm>
          <a:prstGeom prst="rect">
            <a:avLst/>
          </a:prstGeom>
          <a:noFill/>
          <a:ln w="12700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7295" y="3582759"/>
            <a:ext cx="2908137" cy="22631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42549" y="3582759"/>
            <a:ext cx="2621775" cy="23046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0205" y="881601"/>
            <a:ext cx="2959213" cy="2505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9953" y="3582760"/>
            <a:ext cx="2743255" cy="2304694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30944" y="371135"/>
            <a:ext cx="4581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Co děláme večer?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32041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Svět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obrázky s činnostmi během celého </a:t>
            </a:r>
            <a:r>
              <a:rPr lang="cs-CZ" dirty="0" smtClean="0"/>
              <a:t>dne, které </a:t>
            </a:r>
            <a:r>
              <a:rPr lang="cs-CZ" dirty="0" smtClean="0"/>
              <a:t>děti přiřazují k určeným časovým údajům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Umět se orientovat v časových údajích v rámci dne</a:t>
            </a:r>
            <a:endParaRPr lang="cs-CZ" dirty="0"/>
          </a:p>
          <a:p>
            <a:r>
              <a:rPr lang="cs-CZ" dirty="0" smtClean="0"/>
              <a:t>Správně vyslovovat</a:t>
            </a:r>
            <a:endParaRPr lang="cs-CZ" dirty="0"/>
          </a:p>
          <a:p>
            <a:r>
              <a:rPr lang="cs-CZ" dirty="0" smtClean="0"/>
              <a:t>Pojmenovat činnosti na obrázku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5018" y="479861"/>
            <a:ext cx="9587346" cy="1182684"/>
          </a:xfrm>
        </p:spPr>
        <p:txBody>
          <a:bodyPr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  Materiál obsahuje 5 obrázků s činnostmi v rámci celého dne. </a:t>
            </a:r>
            <a:endParaRPr lang="cs-CZ" dirty="0"/>
          </a:p>
          <a:p>
            <a:r>
              <a:rPr lang="cs-CZ" dirty="0" smtClean="0"/>
              <a:t>Děti společně popíší všechny znázorněné činnosti.</a:t>
            </a:r>
          </a:p>
          <a:p>
            <a:r>
              <a:rPr lang="cs-CZ" dirty="0" smtClean="0"/>
              <a:t>Kliknutím na nesprávný </a:t>
            </a:r>
            <a:r>
              <a:rPr lang="cs-CZ" dirty="0" smtClean="0"/>
              <a:t>obrázek související </a:t>
            </a:r>
            <a:r>
              <a:rPr lang="cs-CZ" dirty="0" smtClean="0"/>
              <a:t>s danou částí </a:t>
            </a:r>
            <a:r>
              <a:rPr lang="cs-CZ" dirty="0" smtClean="0"/>
              <a:t>dne obrázek mizí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Kliknutím na správný </a:t>
            </a:r>
            <a:r>
              <a:rPr lang="cs-CZ" dirty="0" smtClean="0"/>
              <a:t>obrázek se </a:t>
            </a:r>
            <a:r>
              <a:rPr lang="cs-CZ" dirty="0" smtClean="0"/>
              <a:t>zvýrazní červeně, ostatní obrázky mizí.</a:t>
            </a:r>
          </a:p>
          <a:p>
            <a:r>
              <a:rPr lang="cs-CZ" dirty="0" smtClean="0"/>
              <a:t>Děti mohou vymýšlet další činnosti, které dělají v rámci celého dne.</a:t>
            </a:r>
          </a:p>
          <a:p>
            <a:r>
              <a:rPr lang="cs-CZ" dirty="0" smtClean="0"/>
              <a:t>Děti si ukazují a vysvětlují správné postupy při činnostech, týkajících se sebeobsluhy.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080655"/>
            <a:ext cx="9509760" cy="4117511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</a:t>
            </a:r>
            <a:r>
              <a:rPr lang="cs-CZ" dirty="0"/>
              <a:t>připevníme nebo namalujeme obrázek </a:t>
            </a:r>
            <a:r>
              <a:rPr lang="cs-CZ" b="1" dirty="0" smtClean="0"/>
              <a:t>se  znázorněnou ranní činností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</a:t>
            </a:r>
            <a:r>
              <a:rPr lang="cs-CZ" dirty="0"/>
              <a:t>připevníme nebo namalujeme obrázek </a:t>
            </a:r>
            <a:r>
              <a:rPr lang="cs-CZ" b="1" dirty="0" smtClean="0"/>
              <a:t>s dopolední činností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3 </a:t>
            </a:r>
            <a:r>
              <a:rPr lang="cs-CZ" dirty="0"/>
              <a:t>připevníme nebo namalujeme obrázek </a:t>
            </a:r>
            <a:r>
              <a:rPr lang="cs-CZ" b="1" dirty="0" smtClean="0"/>
              <a:t>s polední činností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4 </a:t>
            </a:r>
            <a:r>
              <a:rPr lang="cs-CZ" dirty="0"/>
              <a:t>připevníme nebo namalujeme obrázek</a:t>
            </a:r>
            <a:r>
              <a:rPr lang="cs-CZ" b="1" dirty="0"/>
              <a:t> </a:t>
            </a:r>
            <a:r>
              <a:rPr lang="cs-CZ" b="1" dirty="0" smtClean="0"/>
              <a:t>s odpolední činností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5 </a:t>
            </a:r>
            <a:r>
              <a:rPr lang="cs-CZ" dirty="0"/>
              <a:t>připevníme nebo namalujeme </a:t>
            </a:r>
            <a:r>
              <a:rPr lang="cs-CZ" dirty="0" smtClean="0"/>
              <a:t>obrázek s večerní činností .Všechny tabulky seřadí </a:t>
            </a:r>
            <a:r>
              <a:rPr lang="cs-CZ" dirty="0" smtClean="0"/>
              <a:t>chronologicky (</a:t>
            </a:r>
            <a:r>
              <a:rPr lang="cs-CZ" dirty="0" smtClean="0"/>
              <a:t>co děláme nejdřív a co potom</a:t>
            </a:r>
            <a:r>
              <a:rPr lang="cs-CZ" dirty="0" smtClean="0"/>
              <a:t>), orientují </a:t>
            </a:r>
            <a:r>
              <a:rPr lang="cs-CZ" dirty="0" smtClean="0"/>
              <a:t>se v </a:t>
            </a:r>
            <a:r>
              <a:rPr lang="cs-CZ" dirty="0" smtClean="0"/>
              <a:t>řadě (</a:t>
            </a:r>
            <a:r>
              <a:rPr lang="cs-CZ" dirty="0" smtClean="0"/>
              <a:t>první, poslední, uprostřed)</a:t>
            </a:r>
          </a:p>
          <a:p>
            <a:pPr lvl="0"/>
            <a:r>
              <a:rPr lang="cs-CZ" dirty="0" smtClean="0"/>
              <a:t>Obrázky si mohou děti vymalovat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195924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Pojmenovat většinu </a:t>
            </a:r>
            <a:r>
              <a:rPr lang="cs-CZ" dirty="0" smtClean="0"/>
              <a:t>toho, </a:t>
            </a:r>
            <a:r>
              <a:rPr lang="cs-CZ" dirty="0" smtClean="0"/>
              <a:t>čím je obklopeno</a:t>
            </a:r>
          </a:p>
          <a:p>
            <a:r>
              <a:rPr lang="cs-CZ" dirty="0" smtClean="0"/>
              <a:t>Orientovat se v časových údajích v rámci dne</a:t>
            </a:r>
          </a:p>
          <a:p>
            <a:r>
              <a:rPr lang="cs-CZ" dirty="0" smtClean="0"/>
              <a:t>Orientovat se v řadě</a:t>
            </a:r>
          </a:p>
          <a:p>
            <a:r>
              <a:rPr lang="cs-CZ" dirty="0" smtClean="0"/>
              <a:t>Znát základní zásady zdravého životního stylu</a:t>
            </a:r>
          </a:p>
          <a:p>
            <a:r>
              <a:rPr lang="cs-CZ" dirty="0" smtClean="0"/>
              <a:t>Práce s dotykovou obrazovkou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445</Words>
  <Application>Microsoft Office PowerPoint</Application>
  <PresentationFormat>Vlastní</PresentationFormat>
  <Paragraphs>73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Denní režim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Svět kolem nás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2015-04-10T13:40:01Z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