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5"/>
  </p:notesMasterIdLst>
  <p:handoutMasterIdLst>
    <p:handoutMasterId r:id="rId16"/>
  </p:handoutMasterIdLst>
  <p:sldIdLst>
    <p:sldId id="272" r:id="rId3"/>
    <p:sldId id="293" r:id="rId4"/>
    <p:sldId id="295" r:id="rId5"/>
    <p:sldId id="283" r:id="rId6"/>
    <p:sldId id="290" r:id="rId7"/>
    <p:sldId id="327" r:id="rId8"/>
    <p:sldId id="276" r:id="rId9"/>
    <p:sldId id="277" r:id="rId10"/>
    <p:sldId id="278" r:id="rId11"/>
    <p:sldId id="279" r:id="rId12"/>
    <p:sldId id="280" r:id="rId13"/>
    <p:sldId id="28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58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6607" autoAdjust="0"/>
    <p:restoredTop sz="94840" autoAdjust="0"/>
  </p:normalViewPr>
  <p:slideViewPr>
    <p:cSldViewPr snapToGrid="0">
      <p:cViewPr>
        <p:scale>
          <a:sx n="80" d="100"/>
          <a:sy n="80" d="100"/>
        </p:scale>
        <p:origin x="-360" y="-51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commentAuthors" Target="commentAuthor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9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10.4.2015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dirty="0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10.4.2015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dirty="0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microsoft.com/office/2007/relationships/hdphoto" Target="../media/hdphoto2.wdp"/><Relationship Id="rId4" Type="http://schemas.openxmlformats.org/officeDocument/2006/relationships/image" Target="../media/image5.png"/><Relationship Id="rId9" Type="http://schemas.microsoft.com/office/2007/relationships/hdphoto" Target="../media/hdphoto4.wdp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7" Type="http://schemas.microsoft.com/office/2007/relationships/hdphoto" Target="../media/hdphoto6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microsoft.com/office/2007/relationships/hdphoto" Target="../media/hdphoto2.wdp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2.xm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Obrázkové čtení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1884218"/>
            <a:ext cx="9601200" cy="1785311"/>
          </a:xfrm>
        </p:spPr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Jazyk a řeč, poznávací schopnosti,  myšlenkové operace, jemná </a:t>
            </a:r>
            <a:r>
              <a:rPr lang="cs-CZ" dirty="0" smtClean="0"/>
              <a:t>motorika, koordinace </a:t>
            </a:r>
            <a:r>
              <a:rPr lang="cs-CZ" dirty="0" smtClean="0"/>
              <a:t>ruky a oka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52945" y="1205345"/>
            <a:ext cx="1454728" cy="8035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56854" y="1542411"/>
            <a:ext cx="1454728" cy="3693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Sedí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020291" y="1390011"/>
            <a:ext cx="1454728" cy="8035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11" name="Picture 2" descr="C:\Users\User\Downloads\P131000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987" b="100000" l="12516" r="98607">
                        <a14:backgroundMark x1="25690" y1="52441" x2="35141" y2="70167"/>
                        <a14:backgroundMark x1="36154" y1="75112" x2="24449" y2="87604"/>
                        <a14:backgroundMark x1="22397" y1="94380" x2="29795" y2="96981"/>
                        <a14:backgroundMark x1="31442" y1="96981" x2="32050" y2="96179"/>
                        <a14:backgroundMark x1="41095" y1="95408" x2="41095" y2="95408"/>
                        <a14:backgroundMark x1="58551" y1="96724" x2="61414" y2="87091"/>
                        <a14:backgroundMark x1="63694" y1="86031" x2="94299" y2="86834"/>
                        <a14:backgroundMark x1="94908" y1="86545" x2="97365" y2="58703"/>
                        <a14:backgroundMark x1="96960" y1="62877" x2="65113" y2="23796"/>
                        <a14:backgroundMark x1="65949" y1="17823" x2="66354" y2="2987"/>
                        <a14:backgroundMark x1="66354" y1="2987" x2="37598" y2="4271"/>
                        <a14:backgroundMark x1="36762" y1="6872" x2="22194" y2="1927"/>
                        <a14:backgroundMark x1="21155" y1="1670" x2="19914" y2="20681"/>
                        <a14:backgroundMark x1="21155" y1="19396" x2="23207" y2="23282"/>
                        <a14:backgroundMark x1="23613" y1="24053" x2="34913" y2="32145"/>
                        <a14:backgroundMark x1="35749" y1="32916" x2="26096" y2="50899"/>
                        <a14:backgroundMark x1="24449" y1="52697" x2="24449" y2="5269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38" t="3736" b="1"/>
          <a:stretch/>
        </p:blipFill>
        <p:spPr bwMode="auto">
          <a:xfrm>
            <a:off x="3044536" y="2638025"/>
            <a:ext cx="1406237" cy="1056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4378037" y="1519259"/>
            <a:ext cx="5680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/>
              <a:t>na </a:t>
            </a:r>
          </a:p>
        </p:txBody>
      </p:sp>
      <p:pic>
        <p:nvPicPr>
          <p:cNvPr id="14" name="Picture 2" descr="C:\Users\User\Downloads\P1310007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951" b="97042" l="0" r="100000">
                        <a14:foregroundMark x1="58345" y1="86420" x2="58345" y2="86420"/>
                        <a14:foregroundMark x1="59249" y1="85538" x2="59249" y2="85538"/>
                        <a14:foregroundMark x1="56954" y1="86772" x2="56954" y2="86772"/>
                        <a14:backgroundMark x1="14326" y1="24057" x2="15503" y2="74675"/>
                        <a14:backgroundMark x1="16884" y1="76138" x2="25454" y2="78218"/>
                        <a14:backgroundMark x1="24533" y1="79389" x2="23126" y2="92913"/>
                        <a14:backgroundMark x1="23126" y1="92913" x2="37273" y2="90280"/>
                        <a14:backgroundMark x1="37043" y1="90572" x2="35175" y2="98212"/>
                        <a14:backgroundMark x1="35175" y1="98212" x2="53006" y2="98797"/>
                        <a14:backgroundMark x1="53236" y1="98505" x2="58557" y2="91743"/>
                        <a14:backgroundMark x1="77795" y1="90865" x2="97953" y2="86151"/>
                        <a14:backgroundMark x1="96316" y1="87029" x2="97698" y2="53186"/>
                        <a14:backgroundMark x1="97698" y1="53186" x2="68534" y2="47594"/>
                        <a14:backgroundMark x1="68534" y1="47594" x2="52315" y2="3446"/>
                        <a14:backgroundMark x1="51624" y1="5527" x2="17114" y2="7282"/>
                        <a14:backgroundMark x1="15963" y1="6990" x2="14326" y2="30234"/>
                        <a14:backgroundMark x1="72462" y1="82011" x2="72462" y2="8201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26062" y="1078956"/>
            <a:ext cx="1342376" cy="1056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C:\Users\User\Downloads\P1310008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380" b="94777" l="10000" r="94257">
                        <a14:foregroundMark x1="31287" y1="12156" x2="31287" y2="12156"/>
                        <a14:foregroundMark x1="27624" y1="24122" x2="27624" y2="24122"/>
                        <a14:foregroundMark x1="36832" y1="25451" x2="36832" y2="25451"/>
                        <a14:foregroundMark x1="42178" y1="25071" x2="42178" y2="25071"/>
                        <a14:foregroundMark x1="28911" y1="44729" x2="30594" y2="44729"/>
                        <a14:foregroundMark x1="39208" y1="40931" x2="41188" y2="40931"/>
                        <a14:foregroundMark x1="22376" y1="35518" x2="22376" y2="35518"/>
                        <a14:foregroundMark x1="25644" y1="45014" x2="32871" y2="47293"/>
                        <a14:foregroundMark x1="21683" y1="53276" x2="21683" y2="53276"/>
                        <a14:foregroundMark x1="29901" y1="56125" x2="29901" y2="56125"/>
                        <a14:foregroundMark x1="39505" y1="63723" x2="39505" y2="63723"/>
                        <a14:foregroundMark x1="22673" y1="65337" x2="19703" y2="79202"/>
                        <a14:foregroundMark x1="20990" y1="80817" x2="88416" y2="82051"/>
                        <a14:foregroundMark x1="46436" y1="61538" x2="79802" y2="61538"/>
                        <a14:foregroundMark x1="44752" y1="25736" x2="44752" y2="25736"/>
                        <a14:foregroundMark x1="40792" y1="20988" x2="40792" y2="20988"/>
                        <a14:foregroundMark x1="20990" y1="88414" x2="20990" y2="88414"/>
                        <a14:foregroundMark x1="18020" y1="82051" x2="18020" y2="82051"/>
                        <a14:foregroundMark x1="34554" y1="88414" x2="34554" y2="88414"/>
                        <a14:foregroundMark x1="13762" y1="92498" x2="13762" y2="9249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0543" y="655604"/>
            <a:ext cx="1407890" cy="1468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7304806" y="1607127"/>
            <a:ext cx="2712029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/>
              <a:t>j</a:t>
            </a:r>
            <a:r>
              <a:rPr lang="cs-CZ" dirty="0" smtClean="0"/>
              <a:t>ako mládenec,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156854" y="3024480"/>
            <a:ext cx="2221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řiletěla  k němu 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662054" y="3049554"/>
            <a:ext cx="17413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d</a:t>
            </a:r>
            <a:r>
              <a:rPr lang="cs-CZ" dirty="0" smtClean="0"/>
              <a:t>ala mu</a:t>
            </a:r>
            <a:endParaRPr lang="cs-CZ" dirty="0"/>
          </a:p>
        </p:txBody>
      </p:sp>
      <p:pic>
        <p:nvPicPr>
          <p:cNvPr id="20" name="Picture 2" descr="C:\Users\User\Downloads\P1310002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9969" b="100000" l="9993" r="89972">
                        <a14:foregroundMark x1="24977" y1="29562" x2="24977" y2="29562"/>
                        <a14:foregroundMark x1="36190" y1="23175" x2="36190" y2="23175"/>
                        <a14:foregroundMark x1="49225" y1="21898" x2="49225" y2="21898"/>
                        <a14:foregroundMark x1="61167" y1="22810" x2="61167" y2="22810"/>
                        <a14:foregroundMark x1="68095" y1="23175" x2="68095" y2="23175"/>
                        <a14:foregroundMark x1="75387" y1="27372" x2="75387" y2="27372"/>
                        <a14:foregroundMark x1="76937" y1="38047" x2="76937" y2="38047"/>
                        <a14:foregroundMark x1="78122" y1="47810" x2="78122" y2="47810"/>
                        <a14:foregroundMark x1="80583" y1="56661" x2="80583" y2="56661"/>
                        <a14:foregroundMark x1="78760" y1="63960" x2="78760" y2="63960"/>
                        <a14:foregroundMark x1="74202" y1="71807" x2="74202" y2="71807"/>
                        <a14:foregroundMark x1="65360" y1="78832" x2="65360" y2="78832"/>
                        <a14:foregroundMark x1="58706" y1="80657" x2="58706" y2="80657"/>
                        <a14:foregroundMark x1="48952" y1="83394" x2="48952" y2="83394"/>
                        <a14:foregroundMark x1="37375" y1="81569" x2="37375" y2="81569"/>
                        <a14:foregroundMark x1="29170" y1="74909" x2="29170" y2="74909"/>
                        <a14:foregroundMark x1="24339" y1="63595" x2="24339" y2="63595"/>
                        <a14:foregroundMark x1="22516" y1="51460" x2="22516" y2="51460"/>
                        <a14:foregroundMark x1="19781" y1="37774" x2="19781" y2="37774"/>
                        <a14:foregroundMark x1="77849" y1="66332" x2="77849" y2="66332"/>
                        <a14:backgroundMark x1="13393" y1="81903" x2="46530" y2="93783"/>
                        <a14:backgroundMark x1="47120" y1="93783" x2="80881" y2="83432"/>
                        <a14:backgroundMark x1="80881" y1="83432" x2="89695" y2="54811"/>
                        <a14:backgroundMark x1="89695" y1="54811" x2="82408" y2="12192"/>
                        <a14:backgroundMark x1="81506" y1="13095" x2="17349" y2="14311"/>
                        <a14:backgroundMark x1="16724" y1="14311" x2="13671" y2="65162"/>
                        <a14:backgroundMark x1="12457" y1="64224" x2="22207" y2="84925"/>
                        <a14:backgroundMark x1="32859" y1="32893" x2="34351" y2="60889"/>
                        <a14:backgroundMark x1="34074" y1="61792" x2="47432" y2="72456"/>
                        <a14:backgroundMark x1="47432" y1="72768" x2="68425" y2="66377"/>
                        <a14:backgroundMark x1="68425" y1="65439" x2="67800" y2="34109"/>
                        <a14:backgroundMark x1="67523" y1="33796" x2="32859" y2="3289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37129" y="2284464"/>
            <a:ext cx="1620561" cy="1530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350626" y="3024480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,</a:t>
            </a:r>
          </a:p>
        </p:txBody>
      </p:sp>
      <p:sp>
        <p:nvSpPr>
          <p:cNvPr id="5" name="TextovéPole 4"/>
          <p:cNvSpPr txBox="1"/>
          <p:nvPr/>
        </p:nvSpPr>
        <p:spPr>
          <a:xfrm flipH="1">
            <a:off x="7232040" y="3024480"/>
            <a:ext cx="3879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99654" y="332393"/>
            <a:ext cx="26016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Text </a:t>
            </a:r>
            <a:r>
              <a:rPr lang="cs-CZ" dirty="0" smtClean="0"/>
              <a:t>písně -1. sloka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9478851" y="5338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004290" y="5125067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97497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5690" y="1324112"/>
            <a:ext cx="33666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Vráno, vráno, já tě nechci,</a:t>
            </a:r>
            <a:endParaRPr lang="cs-CZ" dirty="0"/>
          </a:p>
        </p:txBody>
      </p:sp>
      <p:pic>
        <p:nvPicPr>
          <p:cNvPr id="6" name="Picture 2" descr="C:\Users\User\Downloads\P131000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8879" b="95636" l="529" r="95535">
                        <a14:foregroundMark x1="51116" y1="16178" x2="51116" y2="16178"/>
                        <a14:foregroundMark x1="65981" y1="13168" x2="65981" y2="13168"/>
                        <a14:foregroundMark x1="66392" y1="29722" x2="67568" y2="30248"/>
                        <a14:foregroundMark x1="66569" y1="59142" x2="66569" y2="59142"/>
                        <a14:foregroundMark x1="56757" y1="61400" x2="56757" y2="61400"/>
                        <a14:foregroundMark x1="41481" y1="72686" x2="41481" y2="72686"/>
                        <a14:foregroundMark x1="37368" y1="82167" x2="37368" y2="82167"/>
                        <a14:foregroundMark x1="51704" y1="90444" x2="51704" y2="90444"/>
                        <a14:foregroundMark x1="54642" y1="71934" x2="54642" y2="71934"/>
                        <a14:foregroundMark x1="62456" y1="86456" x2="62456" y2="86456"/>
                        <a14:foregroundMark x1="63043" y1="72160" x2="63043" y2="72160"/>
                        <a14:foregroundMark x1="74794" y1="52295" x2="74794" y2="52295"/>
                        <a14:foregroundMark x1="87955" y1="53348" x2="87955" y2="53348"/>
                        <a14:foregroundMark x1="65981" y1="52069" x2="65981" y2="52069"/>
                        <a14:foregroundMark x1="54407" y1="49812" x2="54407" y2="49812"/>
                        <a14:foregroundMark x1="17979" y1="58616" x2="17979" y2="58616"/>
                        <a14:foregroundMark x1="10517" y1="82468" x2="10517" y2="82468"/>
                        <a14:backgroundMark x1="14454" y1="16178" x2="3702" y2="49812"/>
                        <a14:backgroundMark x1="19154" y1="17457" x2="18566" y2="50339"/>
                        <a14:backgroundMark x1="38778" y1="13168" x2="39542" y2="39804"/>
                        <a14:backgroundMark x1="60870" y1="15199" x2="51880" y2="38525"/>
                        <a14:backgroundMark x1="74442" y1="12942" x2="72092" y2="41008"/>
                        <a14:backgroundMark x1="83431" y1="13920" x2="86545" y2="38751"/>
                        <a14:backgroundMark x1="76381" y1="60873" x2="73267" y2="81189"/>
                        <a14:backgroundMark x1="83843" y1="62603" x2="85605" y2="87961"/>
                        <a14:backgroundMark x1="76557" y1="89691" x2="89894" y2="89240"/>
                        <a14:backgroundMark x1="49119" y1="54853" x2="28202" y2="72160"/>
                        <a14:backgroundMark x1="29377" y1="74643" x2="31492" y2="88713"/>
                        <a14:backgroundMark x1="3702" y1="91949" x2="43478" y2="90971"/>
                        <a14:backgroundMark x1="45417" y1="80436" x2="45417" y2="80436"/>
                        <a14:backgroundMark x1="6404" y1="56057" x2="6404" y2="56057"/>
                        <a14:backgroundMark x1="3467" y1="12716" x2="3467" y2="12716"/>
                        <a14:backgroundMark x1="90893" y1="17231" x2="90893" y2="17231"/>
                        <a14:backgroundMark x1="92421" y1="78179" x2="92421" y2="78179"/>
                        <a14:backgroundMark x1="45828" y1="30775" x2="45828" y2="30775"/>
                        <a14:backgroundMark x1="77145" y1="40256" x2="77145" y2="4025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06982" y="850488"/>
            <a:ext cx="1673782" cy="1307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05690" y="3477490"/>
            <a:ext cx="18703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 já tebe, milý</a:t>
            </a:r>
            <a:endParaRPr lang="cs-CZ" dirty="0"/>
          </a:p>
        </p:txBody>
      </p:sp>
      <p:pic>
        <p:nvPicPr>
          <p:cNvPr id="9" name="Picture 2" descr="C:\Users\User\Downloads\P1310007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951" b="97042" l="0" r="100000">
                        <a14:foregroundMark x1="58345" y1="86420" x2="58345" y2="86420"/>
                        <a14:foregroundMark x1="59249" y1="85538" x2="59249" y2="85538"/>
                        <a14:foregroundMark x1="56954" y1="86772" x2="56954" y2="86772"/>
                        <a14:backgroundMark x1="14326" y1="24057" x2="15503" y2="74675"/>
                        <a14:backgroundMark x1="16884" y1="76138" x2="25454" y2="78218"/>
                        <a14:backgroundMark x1="24533" y1="79389" x2="23126" y2="92913"/>
                        <a14:backgroundMark x1="23126" y1="92913" x2="37273" y2="90280"/>
                        <a14:backgroundMark x1="37043" y1="90572" x2="35175" y2="98212"/>
                        <a14:backgroundMark x1="35175" y1="98212" x2="53006" y2="98797"/>
                        <a14:backgroundMark x1="53236" y1="98505" x2="58557" y2="91743"/>
                        <a14:backgroundMark x1="77795" y1="90865" x2="97953" y2="86151"/>
                        <a14:backgroundMark x1="96316" y1="87029" x2="97698" y2="53186"/>
                        <a14:backgroundMark x1="97698" y1="53186" x2="68534" y2="47594"/>
                        <a14:backgroundMark x1="68534" y1="47594" x2="52315" y2="3446"/>
                        <a14:backgroundMark x1="51624" y1="5527" x2="17114" y2="7282"/>
                        <a14:backgroundMark x1="15963" y1="6990" x2="14326" y2="30234"/>
                        <a14:backgroundMark x1="72462" y1="82011" x2="72462" y2="8201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80854" y="3133985"/>
            <a:ext cx="1342376" cy="1056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4288938" y="3477490"/>
            <a:ext cx="13274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, že ty v</a:t>
            </a:r>
            <a:endParaRPr lang="cs-CZ" dirty="0"/>
          </a:p>
        </p:txBody>
      </p:sp>
      <p:pic>
        <p:nvPicPr>
          <p:cNvPr id="11" name="Picture 2" descr="C:\Users\User\Downloads\P1310006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3771" b="97207" l="2570" r="98180">
                        <a14:foregroundMark x1="22591" y1="53911" x2="22591" y2="53911"/>
                        <a14:foregroundMark x1="35760" y1="47486" x2="35760" y2="47486"/>
                        <a14:foregroundMark x1="48608" y1="39944" x2="48608" y2="39944"/>
                        <a14:foregroundMark x1="70343" y1="29749" x2="70343" y2="29749"/>
                        <a14:foregroundMark x1="76445" y1="30168" x2="76445" y2="30168"/>
                        <a14:foregroundMark x1="67880" y1="63268" x2="67880" y2="63268"/>
                        <a14:foregroundMark x1="56103" y1="72067" x2="56103" y2="72067"/>
                        <a14:foregroundMark x1="76445" y1="68436" x2="76445" y2="68436"/>
                        <a14:foregroundMark x1="40471" y1="85056" x2="40471" y2="85056"/>
                        <a14:foregroundMark x1="67559" y1="77654" x2="67559" y2="77654"/>
                        <a14:foregroundMark x1="87901" y1="70670" x2="87901" y2="70670"/>
                        <a14:foregroundMark x1="84690" y1="57263" x2="84690" y2="57263"/>
                        <a14:foregroundMark x1="12634" y1="74860" x2="14347" y2="74860"/>
                        <a14:foregroundMark x1="31478" y1="65642" x2="31478" y2="65642"/>
                        <a14:foregroundMark x1="50749" y1="57682" x2="50749" y2="57682"/>
                        <a14:foregroundMark x1="58994" y1="26536" x2="58994" y2="26536"/>
                        <a14:foregroundMark x1="37580" y1="31145" x2="37580" y2="31145"/>
                        <a14:foregroundMark x1="20771" y1="40503" x2="20771" y2="40503"/>
                        <a14:foregroundMark x1="14775" y1="56285" x2="14775" y2="56285"/>
                        <a14:foregroundMark x1="67559" y1="37151" x2="67559" y2="37151"/>
                        <a14:foregroundMark x1="76124" y1="41341" x2="76124" y2="41341"/>
                        <a14:foregroundMark x1="78266" y1="21927" x2="78266" y2="21927"/>
                        <a14:foregroundMark x1="69700" y1="20950" x2="69700" y2="20950"/>
                        <a14:foregroundMark x1="46146" y1="76816" x2="46146" y2="76816"/>
                        <a14:foregroundMark x1="74625" y1="78631" x2="74625" y2="78631"/>
                        <a14:foregroundMark x1="40792" y1="78212" x2="40792" y2="78212"/>
                        <a14:foregroundMark x1="50749" y1="84218" x2="50749" y2="84218"/>
                        <a14:foregroundMark x1="61777" y1="81425" x2="61777" y2="81425"/>
                        <a14:foregroundMark x1="85760" y1="78212" x2="85760" y2="78212"/>
                        <a14:foregroundMark x1="68630" y1="45112" x2="68630" y2="45112"/>
                        <a14:foregroundMark x1="22912" y1="70670" x2="22912" y2="70670"/>
                        <a14:foregroundMark x1="40792" y1="60475" x2="40792" y2="60475"/>
                        <a14:foregroundMark x1="73233" y1="45112" x2="73233" y2="45112"/>
                        <a14:foregroundMark x1="81478" y1="16760" x2="81478" y2="16760"/>
                        <a14:foregroundMark x1="80407" y1="34916" x2="80407" y2="34916"/>
                        <a14:foregroundMark x1="6531" y1="68855" x2="6531" y2="68855"/>
                        <a14:foregroundMark x1="21842" y1="77235" x2="21842" y2="77235"/>
                        <a14:foregroundMark x1="47216" y1="65084" x2="47216" y2="65084"/>
                        <a14:foregroundMark x1="48929" y1="20531" x2="48929" y2="20531"/>
                        <a14:foregroundMark x1="73233" y1="14944" x2="73233" y2="14944"/>
                        <a14:foregroundMark x1="67880" y1="9777" x2="67880" y2="9777"/>
                        <a14:foregroundMark x1="78266" y1="51117" x2="78266" y2="51117"/>
                        <a14:foregroundMark x1="85332" y1="50698" x2="85332" y2="50698"/>
                        <a14:foregroundMark x1="93255" y1="60475" x2="93255" y2="60475"/>
                        <a14:foregroundMark x1="31156" y1="75838" x2="31156" y2="75838"/>
                        <a14:foregroundMark x1="51499" y1="71648" x2="51499" y2="71648"/>
                        <a14:foregroundMark x1="15846" y1="39944" x2="15846" y2="39944"/>
                        <a14:foregroundMark x1="18308" y1="35754" x2="18308" y2="35754"/>
                        <a14:foregroundMark x1="15096" y1="79609" x2="15096" y2="79609"/>
                        <a14:foregroundMark x1="27195" y1="73464" x2="27195" y2="73464"/>
                        <a14:foregroundMark x1="12955" y1="39106" x2="12955" y2="39106"/>
                        <a14:foregroundMark x1="34690" y1="86034" x2="34690" y2="86034"/>
                        <a14:foregroundMark x1="71092" y1="36732" x2="71092" y2="36732"/>
                        <a14:foregroundMark x1="32227" y1="93994" x2="32227" y2="93994"/>
                        <a14:foregroundMark x1="15096" y1="37709" x2="15096" y2="37709"/>
                        <a14:backgroundMark x1="5460" y1="21369" x2="58994" y2="9777"/>
                        <a14:backgroundMark x1="89615" y1="13966" x2="85760" y2="39525"/>
                        <a14:backgroundMark x1="93255" y1="13547" x2="94647" y2="58659"/>
                        <a14:backgroundMark x1="6531" y1="27933" x2="4069" y2="67458"/>
                        <a14:backgroundMark x1="17987" y1="92039" x2="17987" y2="92039"/>
                        <a14:backgroundMark x1="9422" y1="92039" x2="9422" y2="92039"/>
                        <a14:backgroundMark x1="24732" y1="87011" x2="24732" y2="87011"/>
                        <a14:backgroundMark x1="4711" y1="82402" x2="4711" y2="8240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05055" y="2798669"/>
            <a:ext cx="1770708" cy="1357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7910944" y="3352796"/>
            <a:ext cx="15378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hráš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805055" y="1278611"/>
            <a:ext cx="1177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máš.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0326" y="159711"/>
            <a:ext cx="28117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Text písně -2</a:t>
            </a:r>
            <a:r>
              <a:rPr lang="cs-CZ" dirty="0" smtClean="0"/>
              <a:t>. sloka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9478851" y="5338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3004290" y="5125067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049109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22327" y="5023931"/>
            <a:ext cx="3109232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18410" y="93022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 flipH="1">
            <a:off x="568366" y="1518312"/>
            <a:ext cx="30618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Já poletím přes vodičku,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9867" y="3324538"/>
            <a:ext cx="43282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 ty vrabče , milý </a:t>
            </a:r>
            <a:r>
              <a:rPr lang="cs-CZ" dirty="0" smtClean="0"/>
              <a:t>vrabče, </a:t>
            </a:r>
            <a:r>
              <a:rPr lang="cs-CZ" dirty="0" err="1" smtClean="0"/>
              <a:t>prohráš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8848" y="1004265"/>
            <a:ext cx="1610713" cy="1397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4818082" y="2660072"/>
            <a:ext cx="1420395" cy="12388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306263" y="318171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512292" y="281238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214402" y="3343318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868408" y="1716019"/>
            <a:ext cx="7401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9867" y="374073"/>
            <a:ext cx="26296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Text písně- 3</a:t>
            </a:r>
            <a:r>
              <a:rPr lang="cs-CZ" dirty="0" smtClean="0"/>
              <a:t>. sloka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3004290" y="5125067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75777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004290" y="5125067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0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 descr="C:\Users\User\Downloads\Písničk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55818" y="1300766"/>
            <a:ext cx="4973782" cy="4063907"/>
          </a:xfrm>
          <a:prstGeom prst="rect">
            <a:avLst/>
          </a:prstGeom>
          <a:solidFill>
            <a:schemeClr val="bg1"/>
          </a:solidFill>
          <a:extLst/>
        </p:spPr>
      </p:pic>
      <p:sp>
        <p:nvSpPr>
          <p:cNvPr id="5" name="TextovéPole 4"/>
          <p:cNvSpPr txBox="1"/>
          <p:nvPr/>
        </p:nvSpPr>
        <p:spPr>
          <a:xfrm>
            <a:off x="2784764" y="471055"/>
            <a:ext cx="36417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Notový  záznam, slova k písni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510504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</a:p>
          <a:p>
            <a:r>
              <a:rPr lang="cs-CZ" dirty="0" smtClean="0"/>
              <a:t>Text písně, notový </a:t>
            </a:r>
            <a:r>
              <a:rPr lang="cs-CZ" dirty="0" smtClean="0"/>
              <a:t>záznam - název publikace - PRACOVNÍ  </a:t>
            </a:r>
            <a:r>
              <a:rPr lang="cs-CZ" dirty="0" smtClean="0"/>
              <a:t>SEŠIT pro MŠ a první ročník ZŠ HUDEBNÍ VÝCHOVA</a:t>
            </a:r>
          </a:p>
          <a:p>
            <a:r>
              <a:rPr lang="cs-CZ" dirty="0" smtClean="0"/>
              <a:t>Autorka textu Mgr. Jaroslava </a:t>
            </a:r>
            <a:r>
              <a:rPr lang="cs-CZ" dirty="0" err="1" smtClean="0"/>
              <a:t>Fukanová</a:t>
            </a:r>
            <a:endParaRPr lang="cs-CZ" dirty="0" smtClean="0"/>
          </a:p>
          <a:p>
            <a:r>
              <a:rPr lang="cs-CZ" dirty="0" smtClean="0"/>
              <a:t>Vydal MC nakladatelství Brno 2009</a:t>
            </a:r>
          </a:p>
          <a:p>
            <a:r>
              <a:rPr lang="cs-CZ" dirty="0" smtClean="0"/>
              <a:t>Vydání - </a:t>
            </a:r>
            <a:r>
              <a:rPr lang="cs-CZ" dirty="0" smtClean="0"/>
              <a:t>první, 2009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59567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Příroda, svět kolem nás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3"/>
            <a:ext cx="9509760" cy="2815520"/>
          </a:xfrm>
        </p:spPr>
        <p:txBody>
          <a:bodyPr>
            <a:normAutofit fontScale="70000" lnSpcReduction="20000"/>
          </a:bodyPr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Materiál obsahuje  text písně, notový záznam a obrázky slov, které děti popisují a vkládají do textu písně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Dítě bude umět převyprávět text písně pomocí obrázků a následně si ho zapamatuje</a:t>
            </a:r>
            <a:endParaRPr lang="cs-CZ" dirty="0"/>
          </a:p>
          <a:p>
            <a:r>
              <a:rPr lang="cs-CZ" dirty="0" smtClean="0"/>
              <a:t>Pozná a zvukově napodobí některé ptactvo</a:t>
            </a:r>
            <a:endParaRPr lang="cs-CZ" dirty="0"/>
          </a:p>
          <a:p>
            <a:r>
              <a:rPr lang="cs-CZ" dirty="0" smtClean="0"/>
              <a:t>Bude umět zacházet s jednoduchými rytmickými nástroji a správně intonovat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Materiál obsahuje text, obrázky a notový záznam k písni</a:t>
            </a:r>
            <a:r>
              <a:rPr lang="cs-CZ" dirty="0"/>
              <a:t> </a:t>
            </a:r>
            <a:r>
              <a:rPr lang="cs-CZ" dirty="0" smtClean="0"/>
              <a:t>„Sedí </a:t>
            </a:r>
            <a:r>
              <a:rPr lang="cs-CZ" dirty="0" smtClean="0"/>
              <a:t>vrabec na kostele“. Děti si obrázky nejdříve společně pojmenují. </a:t>
            </a:r>
            <a:r>
              <a:rPr lang="cs-CZ" dirty="0" smtClean="0"/>
              <a:t>Poté  </a:t>
            </a:r>
            <a:r>
              <a:rPr lang="cs-CZ" dirty="0" smtClean="0"/>
              <a:t>vkládají příslušné obrázky a za pomoci učitelky čtou celý text písně. Následně si píseň zazpívají s doprovodem hudebního či rytmického nástroje.  Jmenují různé druhy ptactva a napodobují jejich hlasy.  </a:t>
            </a:r>
            <a:r>
              <a:rPr lang="cs-CZ" dirty="0"/>
              <a:t>N</a:t>
            </a:r>
            <a:r>
              <a:rPr lang="cs-CZ" dirty="0" smtClean="0"/>
              <a:t>a závěr společně děj pohybově improvizují.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b="1" dirty="0" smtClean="0"/>
              <a:t>Na magnetické tabulky připevníme nebo nakreslíme obrázky slov, chybějících v textu písně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b="1" dirty="0" smtClean="0"/>
              <a:t>Při čtení </a:t>
            </a:r>
            <a:r>
              <a:rPr lang="cs-CZ" b="1" dirty="0" smtClean="0"/>
              <a:t>nebo </a:t>
            </a:r>
            <a:r>
              <a:rPr lang="cs-CZ" b="1" dirty="0" smtClean="0"/>
              <a:t>zpěvu </a:t>
            </a:r>
            <a:r>
              <a:rPr lang="cs-CZ" b="1" dirty="0" smtClean="0"/>
              <a:t>písně </a:t>
            </a:r>
            <a:r>
              <a:rPr lang="cs-CZ" b="1" dirty="0" smtClean="0"/>
              <a:t>děti ukazují příslušné obrázky, které nahrazují text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Vyprávět text pomocí obrázků, s dopomocí otázek</a:t>
            </a:r>
          </a:p>
          <a:p>
            <a:r>
              <a:rPr lang="cs-CZ" dirty="0" smtClean="0"/>
              <a:t>Správně vyslovovat</a:t>
            </a:r>
          </a:p>
          <a:p>
            <a:r>
              <a:rPr lang="cs-CZ" dirty="0" smtClean="0"/>
              <a:t>Zapamatovat si krátký text</a:t>
            </a:r>
          </a:p>
          <a:p>
            <a:r>
              <a:rPr lang="cs-CZ" dirty="0" smtClean="0"/>
              <a:t>Vnímat jednoduché písně, správně intonovat</a:t>
            </a:r>
          </a:p>
          <a:p>
            <a:r>
              <a:rPr lang="cs-CZ" dirty="0" smtClean="0"/>
              <a:t>Správně zacházet s jednoduchými rytmickými a hudebními nástroji </a:t>
            </a:r>
          </a:p>
          <a:p>
            <a:pPr marL="45720" indent="0">
              <a:buNone/>
            </a:pPr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486</Words>
  <Application>Microsoft Office PowerPoint</Application>
  <PresentationFormat>Vlastní</PresentationFormat>
  <Paragraphs>81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Sheer Green 16x9</vt:lpstr>
      <vt:lpstr>Obrázkové čtení</vt:lpstr>
      <vt:lpstr>Snímek 2</vt:lpstr>
      <vt:lpstr>Snímek 3</vt:lpstr>
      <vt:lpstr>Snímek 4</vt:lpstr>
      <vt:lpstr>Snímek 5</vt:lpstr>
      <vt:lpstr>Použité odkazy</vt:lpstr>
      <vt:lpstr>Metodický pokyn Integrovaný blok: Příroda, svět kolem nás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2015-04-10T13:24:24Z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