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4" r:id="rId5"/>
    <p:sldId id="290" r:id="rId6"/>
    <p:sldId id="288" r:id="rId7"/>
    <p:sldId id="289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9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90" y="-5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9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7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8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10.4.2015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10.4.2015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17" Type="http://schemas.openxmlformats.org/officeDocument/2006/relationships/comments" Target="../comments/comment1.xml"/><Relationship Id="rId2" Type="http://schemas.openxmlformats.org/officeDocument/2006/relationships/image" Target="../media/image4.png"/><Relationship Id="rId16" Type="http://schemas.microsoft.com/office/2007/relationships/hdphoto" Target="../media/hdphoto7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microsoft.com/office/2007/relationships/hdphoto" Target="../media/hdphoto6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microsoft.com/office/2007/relationships/hdphoto" Target="../media/hdphoto6.wdp"/><Relationship Id="rId12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microsoft.com/office/2007/relationships/hdphoto" Target="../media/hdphoto7.wdp"/><Relationship Id="rId5" Type="http://schemas.microsoft.com/office/2007/relationships/hdphoto" Target="../media/hdphoto2.wdp"/><Relationship Id="rId15" Type="http://schemas.openxmlformats.org/officeDocument/2006/relationships/comments" Target="../comments/comment2.xml"/><Relationship Id="rId10" Type="http://schemas.openxmlformats.org/officeDocument/2006/relationships/image" Target="../media/image14.png"/><Relationship Id="rId4" Type="http://schemas.openxmlformats.org/officeDocument/2006/relationships/image" Target="../media/image12.png"/><Relationship Id="rId9" Type="http://schemas.microsoft.com/office/2007/relationships/hdphoto" Target="../media/hdphoto8.wdp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microsoft.com/office/2007/relationships/hdphoto" Target="../media/hdphoto8.wdp"/><Relationship Id="rId3" Type="http://schemas.microsoft.com/office/2007/relationships/hdphoto" Target="../media/hdphoto1.wdp"/><Relationship Id="rId7" Type="http://schemas.microsoft.com/office/2007/relationships/hdphoto" Target="../media/hdphoto6.wdp"/><Relationship Id="rId12" Type="http://schemas.openxmlformats.org/officeDocument/2006/relationships/image" Target="../media/image21.png"/><Relationship Id="rId2" Type="http://schemas.openxmlformats.org/officeDocument/2006/relationships/image" Target="../media/image4.png"/><Relationship Id="rId16" Type="http://schemas.openxmlformats.org/officeDocument/2006/relationships/comments" Target="../comments/comment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microsoft.com/office/2007/relationships/hdphoto" Target="../media/hdphoto7.wdp"/><Relationship Id="rId5" Type="http://schemas.microsoft.com/office/2007/relationships/hdphoto" Target="../media/hdphoto2.wdp"/><Relationship Id="rId15" Type="http://schemas.openxmlformats.org/officeDocument/2006/relationships/image" Target="../media/image22.png"/><Relationship Id="rId10" Type="http://schemas.openxmlformats.org/officeDocument/2006/relationships/image" Target="../media/image20.png"/><Relationship Id="rId4" Type="http://schemas.openxmlformats.org/officeDocument/2006/relationships/image" Target="../media/image18.png"/><Relationship Id="rId9" Type="http://schemas.microsoft.com/office/2007/relationships/hdphoto" Target="../media/hdphoto9.wdp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comments" Target="../comments/comment4.xml"/><Relationship Id="rId3" Type="http://schemas.microsoft.com/office/2007/relationships/hdphoto" Target="../media/hdphoto1.wdp"/><Relationship Id="rId7" Type="http://schemas.microsoft.com/office/2007/relationships/hdphoto" Target="../media/hdphoto6.wdp"/><Relationship Id="rId12" Type="http://schemas.openxmlformats.org/officeDocument/2006/relationships/image" Target="../media/image26.png"/><Relationship Id="rId17" Type="http://schemas.microsoft.com/office/2007/relationships/hdphoto" Target="../media/hdphoto7.wdp"/><Relationship Id="rId2" Type="http://schemas.openxmlformats.org/officeDocument/2006/relationships/image" Target="../media/image4.png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microsoft.com/office/2007/relationships/hdphoto" Target="../media/hdphoto10.wdp"/><Relationship Id="rId5" Type="http://schemas.microsoft.com/office/2007/relationships/hdphoto" Target="../media/hdphoto2.wdp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image" Target="../media/image23.png"/><Relationship Id="rId9" Type="http://schemas.microsoft.com/office/2007/relationships/hdphoto" Target="../media/hdphoto8.wdp"/><Relationship Id="rId1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3" Type="http://schemas.microsoft.com/office/2007/relationships/hdphoto" Target="../media/hdphoto1.wdp"/><Relationship Id="rId7" Type="http://schemas.microsoft.com/office/2007/relationships/hdphoto" Target="../media/hdphoto11.wdp"/><Relationship Id="rId12" Type="http://schemas.microsoft.com/office/2007/relationships/hdphoto" Target="../media/hdphoto13.wdp"/><Relationship Id="rId17" Type="http://schemas.openxmlformats.org/officeDocument/2006/relationships/comments" Target="../comments/comment5.xml"/><Relationship Id="rId2" Type="http://schemas.openxmlformats.org/officeDocument/2006/relationships/image" Target="../media/image4.png"/><Relationship Id="rId16" Type="http://schemas.microsoft.com/office/2007/relationships/hdphoto" Target="../media/hdphoto14.wd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microsoft.com/office/2007/relationships/hdphoto" Target="../media/hdphoto2.wdp"/><Relationship Id="rId15" Type="http://schemas.openxmlformats.org/officeDocument/2006/relationships/image" Target="../media/image36.png"/><Relationship Id="rId10" Type="http://schemas.openxmlformats.org/officeDocument/2006/relationships/image" Target="../media/image33.png"/><Relationship Id="rId4" Type="http://schemas.openxmlformats.org/officeDocument/2006/relationships/image" Target="../media/image30.png"/><Relationship Id="rId9" Type="http://schemas.microsoft.com/office/2007/relationships/hdphoto" Target="../media/hdphoto12.wdp"/><Relationship Id="rId14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Symboly podzimu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Poznávací </a:t>
            </a:r>
            <a:r>
              <a:rPr lang="cs-CZ" dirty="0" smtClean="0"/>
              <a:t>schopnosti, zrakové </a:t>
            </a: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117273" y="5181567"/>
            <a:ext cx="5915366" cy="1136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732002" y="506238"/>
            <a:ext cx="4142509" cy="303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0072255" y="5481131"/>
            <a:ext cx="4265782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079443" y="-6877"/>
            <a:ext cx="3125703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8685" y="4417741"/>
            <a:ext cx="1751220" cy="1518876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Dra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4516" y1="59126" x2="64516" y2="59126"/>
                        <a14:backgroundMark x1="79032" y1="41645" x2="79032" y2="416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94269" y="4197295"/>
            <a:ext cx="1462418" cy="1730548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DSC008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9950" y="4426515"/>
            <a:ext cx="1951643" cy="1501328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KAŠTANY 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>
                        <a14:backgroundMark x1="48942" y1="47680" x2="48942" y2="47680"/>
                        <a14:backgroundMark x1="57143" y1="50515" x2="57143" y2="50515"/>
                        <a14:backgroundMark x1="43122" y1="44588" x2="43122" y2="44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5726" y="4417742"/>
            <a:ext cx="1571676" cy="1518876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wnloads\Listy 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>
                        <a14:backgroundMark x1="44279" y1="88918" x2="44279" y2="88918"/>
                        <a14:backgroundMark x1="63184" y1="49742" x2="63184" y2="49742"/>
                        <a14:backgroundMark x1="50498" y1="47680" x2="50498" y2="476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2002" y="4417741"/>
            <a:ext cx="1671760" cy="1510102"/>
          </a:xfrm>
          <a:prstGeom prst="rect">
            <a:avLst/>
          </a:prstGeom>
          <a:noFill/>
          <a:ln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User\Downloads\Drak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0323" y1="62468" x2="60323" y2="62468"/>
                        <a14:backgroundMark x1="79032" y1="40874" x2="79032" y2="408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1692" y="1944058"/>
            <a:ext cx="1600310" cy="1765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ser\Downloads\DSC0082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4689" y="2001936"/>
            <a:ext cx="1740780" cy="158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User\Downloads\Listy 1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0" b="100000" l="0" r="100000">
                        <a14:backgroundMark x1="42691" y1="88855" x2="42691" y2="88855"/>
                        <a14:backgroundMark x1="65429" y1="47892" x2="65429" y2="47892"/>
                        <a14:backgroundMark x1="50348" y1="49699" x2="50348" y2="49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1692" y="506238"/>
            <a:ext cx="1661769" cy="15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5579" y="506238"/>
            <a:ext cx="1740780" cy="15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862750" y="59975"/>
            <a:ext cx="6169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Který symbol chybí ve žlutém rámečku?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3117273" y="5181567"/>
            <a:ext cx="5915366" cy="1136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768436" y="443346"/>
            <a:ext cx="4196940" cy="3071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8313223" y="471677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104841" y="0"/>
            <a:ext cx="3134174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6056" y="4374869"/>
            <a:ext cx="1768847" cy="1613398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Dra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6129" y1="59126" x2="66129" y2="59126"/>
                        <a14:backgroundMark x1="77419" y1="42674" x2="77419" y2="426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04841" y="4274567"/>
            <a:ext cx="1402039" cy="167419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DSC008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7633" y="4336914"/>
            <a:ext cx="1716665" cy="1651352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KAŠTANY 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>
                        <a14:backgroundMark x1="47619" y1="45876" x2="47619" y2="45876"/>
                        <a14:backgroundMark x1="67725" y1="62629" x2="67725" y2="62629"/>
                        <a14:backgroundMark x1="40476" y1="43041" x2="40476" y2="43041"/>
                        <a14:backgroundMark x1="54497" y1="40979" x2="54497" y2="409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6871" y="4374868"/>
            <a:ext cx="1571676" cy="161339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wnloads\Listy 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>
                        <a14:backgroundMark x1="44780" y1="87651" x2="44780" y2="87651"/>
                        <a14:backgroundMark x1="65893" y1="50000" x2="65893" y2="50000"/>
                        <a14:backgroundMark x1="51972" y1="50000" x2="51972" y2="5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7780" y="4374867"/>
            <a:ext cx="1792887" cy="161339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User\Downloads\Drak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8387" y1="57584" x2="68387" y2="57584"/>
                        <a14:backgroundMark x1="79032" y1="42931" x2="79032" y2="42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8948" y="1829076"/>
            <a:ext cx="1637665" cy="174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User\Downloads\KAŠTANY 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>
                        <a14:backgroundMark x1="44709" y1="46134" x2="44709" y2="46134"/>
                        <a14:backgroundMark x1="55820" y1="48969" x2="55820" y2="48969"/>
                        <a14:backgroundMark x1="50000" y1="47165" x2="50000" y2="471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75572" y="494066"/>
            <a:ext cx="1845853" cy="16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User\Downloads\Listy 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>
                        <a14:backgroundMark x1="48260" y1="90060" x2="48260" y2="90060"/>
                        <a14:backgroundMark x1="63573" y1="50904" x2="63573" y2="50904"/>
                        <a14:backgroundMark x1="51044" y1="50000" x2="51044" y2="5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3861" y="443346"/>
            <a:ext cx="1637664" cy="16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7503" y="1939053"/>
            <a:ext cx="1845853" cy="15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03054" y="74014"/>
            <a:ext cx="4720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Který symbol chybí ve žlutém rámečku?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7911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3117273" y="5181567"/>
            <a:ext cx="5915366" cy="1136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870445" y="459772"/>
            <a:ext cx="4148179" cy="30794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9037310" y="5158079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83230" y="-34295"/>
            <a:ext cx="2808770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6786" y="4496697"/>
            <a:ext cx="1656781" cy="1535708"/>
          </a:xfrm>
          <a:prstGeom prst="rect">
            <a:avLst/>
          </a:prstGeom>
          <a:noFill/>
          <a:ln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Dra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6129" y1="54756" x2="66129" y2="54756"/>
                        <a14:backgroundMark x1="78710" y1="42159" x2="78710" y2="421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37310" y="4401279"/>
            <a:ext cx="1400893" cy="1615073"/>
          </a:xfrm>
          <a:prstGeom prst="rect">
            <a:avLst/>
          </a:prstGeom>
          <a:noFill/>
          <a:ln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DSC008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7679" y="4496697"/>
            <a:ext cx="1629432" cy="1558830"/>
          </a:xfrm>
          <a:prstGeom prst="rect">
            <a:avLst/>
          </a:prstGeom>
          <a:noFill/>
          <a:ln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KAŠTANY 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>
                        <a14:backgroundMark x1="45238" y1="45822" x2="45238" y2="45822"/>
                        <a14:backgroundMark x1="54233" y1="42857" x2="54233" y2="42857"/>
                        <a14:backgroundMark x1="41270" y1="41779" x2="41270" y2="417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9212" y="4487955"/>
            <a:ext cx="1571676" cy="1543195"/>
          </a:xfrm>
          <a:prstGeom prst="rect">
            <a:avLst/>
          </a:prstGeom>
          <a:noFill/>
          <a:ln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wnloads\Listy 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99768">
                        <a14:foregroundMark x1="18329" y1="78614" x2="18329" y2="78614"/>
                        <a14:backgroundMark x1="8817" y1="18072" x2="8817" y2="18072"/>
                        <a14:backgroundMark x1="8817" y1="69578" x2="8817" y2="695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4839" y="4487955"/>
            <a:ext cx="1627571" cy="1560504"/>
          </a:xfrm>
          <a:prstGeom prst="rect">
            <a:avLst/>
          </a:prstGeom>
          <a:noFill/>
          <a:ln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User\Downloads\KAŠTANY 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100000" l="0" r="100000">
                        <a14:backgroundMark x1="45767" y1="48969" x2="45767" y2="48969"/>
                        <a14:backgroundMark x1="54497" y1="48969" x2="54497" y2="489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1951" y="531030"/>
            <a:ext cx="1764448" cy="16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User\Downloads\Listy 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>
                        <a14:backgroundMark x1="46868" y1="86145" x2="46868" y2="86145"/>
                        <a14:backgroundMark x1="63573" y1="50904" x2="63573" y2="50904"/>
                        <a14:backgroundMark x1="50348" y1="48193" x2="50348" y2="481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0245" y="459772"/>
            <a:ext cx="1792887" cy="16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User\Downloads\Ořech 1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9868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97320">
            <a:off x="4125176" y="1999510"/>
            <a:ext cx="1716170" cy="15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User\Downloads\DSC008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4816" y="1967704"/>
            <a:ext cx="1743121" cy="15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11419" y="161698"/>
            <a:ext cx="5220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Který symbol chybí ve žlutém rámečku?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7911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3117273" y="5181567"/>
            <a:ext cx="5915366" cy="1136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933077" y="454937"/>
            <a:ext cx="4308763" cy="3055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8750292" y="509206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589688" y="-37635"/>
            <a:ext cx="2405082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8061" y="4277871"/>
            <a:ext cx="1647677" cy="165814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Dra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0323" y1="64524" x2="60323" y2="64524"/>
                        <a14:backgroundMark x1="80000" y1="42159" x2="80000" y2="421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89688" y="4233381"/>
            <a:ext cx="1538193" cy="167992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DSC008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69" y="4277871"/>
            <a:ext cx="1891862" cy="1613399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KAŠTANY 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>
                        <a14:backgroundMark x1="45767" y1="44330" x2="45767" y2="44330"/>
                        <a14:backgroundMark x1="54762" y1="48196" x2="54762" y2="481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9200" y="4277871"/>
            <a:ext cx="1571676" cy="1613399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ownloads\Listy 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>
                        <a14:backgroundMark x1="46404" y1="86243" x2="46404" y2="86243"/>
                        <a14:backgroundMark x1="63805" y1="50265" x2="63805" y2="50265"/>
                        <a14:backgroundMark x1="50812" y1="51058" x2="50812" y2="510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6233" y="4306845"/>
            <a:ext cx="1792887" cy="1570442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User\Downloads\Drak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2903" y1="58869" x2="62903" y2="58869"/>
                        <a14:backgroundMark x1="78387" y1="42416" x2="78387" y2="424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4201" y="1887504"/>
            <a:ext cx="1608557" cy="184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ser\Downloads\DSC0082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0" b="98867" l="85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6376" y="1955009"/>
            <a:ext cx="1697833" cy="155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User\Downloads\KAŠTANY 1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>
                        <a14:backgroundMark x1="45503" y1="44330" x2="45503" y2="44330"/>
                        <a14:backgroundMark x1="56614" y1="48969" x2="56614" y2="489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4564" y="524130"/>
            <a:ext cx="1697833" cy="16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User\Downloads\Listy 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100000">
                        <a14:backgroundMark x1="42923" y1="88253" x2="42923" y2="88253"/>
                        <a14:backgroundMark x1="65197" y1="50000" x2="65197" y2="50000"/>
                        <a14:backgroundMark x1="50580" y1="47289" x2="50580" y2="472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0326" y="395467"/>
            <a:ext cx="1629549" cy="16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26664" y="85606"/>
            <a:ext cx="4921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Který symbol chybí ve žlutém rámečku?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7911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3117273" y="5181567"/>
            <a:ext cx="5915366" cy="1136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778877" y="417682"/>
            <a:ext cx="4495528" cy="314293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8512653" y="5164563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-60863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7818" y="4573615"/>
            <a:ext cx="1877498" cy="149950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Dra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0645" y1="62211" x2="60645" y2="62211"/>
                        <a14:backgroundMark x1="80968" y1="41645" x2="80968" y2="416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10226" y="4432782"/>
            <a:ext cx="1400893" cy="1640336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ownloads\DSC0082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832" y="4593986"/>
            <a:ext cx="1989119" cy="1522406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ownloads\KAŠTANY 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>
                        <a14:backgroundMark x1="48942" y1="44845" x2="48942" y2="44845"/>
                        <a14:backgroundMark x1="57937" y1="48711" x2="57937" y2="487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9471" y="4573615"/>
            <a:ext cx="1571676" cy="149950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User\Downloads\Drak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backgroundMark x1="62903" y1="61697" x2="62903" y2="61697"/>
                        <a14:backgroundMark x1="78387" y1="41131" x2="78387" y2="411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4130" y="1733541"/>
            <a:ext cx="1523398" cy="206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ser\Downloads\DSC0082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7214" y="2142414"/>
            <a:ext cx="1937141" cy="154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User\Downloads\KAŠTANY 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0" b="100000" l="0" r="100000">
                        <a14:backgroundMark x1="44180" y1="44330" x2="44180" y2="44330"/>
                        <a14:backgroundMark x1="56085" y1="48196" x2="56085" y2="48196"/>
                        <a14:backgroundMark x1="48148" y1="46134" x2="48148" y2="461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7214" y="574649"/>
            <a:ext cx="1571676" cy="16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User\Downloads\Listy 1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0" b="100000" l="0" r="100000">
                        <a14:backgroundMark x1="47796" y1="88918" x2="47796" y2="88918"/>
                        <a14:backgroundMark x1="62645" y1="50773" x2="62645" y2="50773"/>
                        <a14:backgroundMark x1="50348" y1="48711" x2="50348" y2="487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9752" y="4573615"/>
            <a:ext cx="1792887" cy="149950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ser\Downloads\Ořech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89137" y="413392"/>
            <a:ext cx="1848391" cy="157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55125" y="78570"/>
            <a:ext cx="4737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Který symbol chybí ve žlutém rámečku?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7911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 příroda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b="1" dirty="0" smtClean="0"/>
              <a:t>Děti vyhledávají chybějící obrázek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Poznávání a osvojení si charakteristických znaků ročních období</a:t>
            </a:r>
            <a:endParaRPr lang="cs-CZ" dirty="0"/>
          </a:p>
          <a:p>
            <a:r>
              <a:rPr lang="cs-CZ" dirty="0" smtClean="0"/>
              <a:t>Určit chybějící prvek ve skupině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9712036" cy="141821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Materiál obsahuje 5 obrázků, na kterých jsou vyobrazeny symboly podzimu.</a:t>
            </a:r>
          </a:p>
          <a:p>
            <a:r>
              <a:rPr lang="cs-CZ" dirty="0" smtClean="0"/>
              <a:t>Děti popisují, co vidí na obrázku</a:t>
            </a:r>
          </a:p>
          <a:p>
            <a:r>
              <a:rPr lang="cs-CZ" dirty="0" smtClean="0"/>
              <a:t>Přiřadí obrázky k příslušnému ročnímu období</a:t>
            </a:r>
          </a:p>
          <a:p>
            <a:r>
              <a:rPr lang="cs-CZ" dirty="0" smtClean="0"/>
              <a:t>Kliknutím na nesprávnou </a:t>
            </a:r>
            <a:r>
              <a:rPr lang="cs-CZ" dirty="0" smtClean="0"/>
              <a:t>odpověď </a:t>
            </a:r>
            <a:r>
              <a:rPr lang="cs-CZ" dirty="0" smtClean="0"/>
              <a:t>obrázek mizí</a:t>
            </a:r>
          </a:p>
          <a:p>
            <a:r>
              <a:rPr lang="cs-CZ" dirty="0" smtClean="0"/>
              <a:t>Vymýšlí další symboly podzimu</a:t>
            </a:r>
          </a:p>
          <a:p>
            <a:r>
              <a:rPr lang="cs-CZ" dirty="0" smtClean="0"/>
              <a:t>Určují, co nepatří do skupiny (co roste na </a:t>
            </a:r>
            <a:r>
              <a:rPr lang="cs-CZ" dirty="0" smtClean="0"/>
              <a:t>stromě, plody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/>
              <a:t> </a:t>
            </a:r>
            <a:r>
              <a:rPr lang="cs-CZ" b="1" dirty="0" smtClean="0"/>
              <a:t>roztřídit obrázky, které symbolizují jednotlivá roční období</a:t>
            </a:r>
            <a:endParaRPr lang="cs-CZ" dirty="0"/>
          </a:p>
          <a:p>
            <a:r>
              <a:rPr lang="cs-CZ" dirty="0" smtClean="0"/>
              <a:t>Na magnetické tabulky č</a:t>
            </a:r>
            <a:r>
              <a:rPr lang="cs-CZ" dirty="0" smtClean="0"/>
              <a:t>. 1 - č. 4 </a:t>
            </a:r>
            <a:r>
              <a:rPr lang="cs-CZ" dirty="0" smtClean="0"/>
              <a:t>děti umístí obrázky podle daného ročního období</a:t>
            </a:r>
          </a:p>
          <a:p>
            <a:r>
              <a:rPr lang="cs-CZ" dirty="0" smtClean="0"/>
              <a:t>Jednotlivá slova rytmicky </a:t>
            </a:r>
            <a:r>
              <a:rPr lang="cs-CZ" dirty="0" smtClean="0"/>
              <a:t>znázorní (např</a:t>
            </a:r>
            <a:r>
              <a:rPr lang="cs-CZ" dirty="0" smtClean="0"/>
              <a:t>. hrou na tělo)</a:t>
            </a:r>
          </a:p>
          <a:p>
            <a:r>
              <a:rPr lang="cs-CZ" dirty="0" smtClean="0"/>
              <a:t>Graficky znázorní </a:t>
            </a:r>
            <a:r>
              <a:rPr lang="cs-CZ" dirty="0" smtClean="0"/>
              <a:t>pomocí magnetek </a:t>
            </a:r>
            <a:r>
              <a:rPr lang="cs-CZ" dirty="0" smtClean="0"/>
              <a:t>počet slabik ve slově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Vědomě využívat všech smyslů</a:t>
            </a:r>
          </a:p>
          <a:p>
            <a:r>
              <a:rPr lang="cs-CZ" dirty="0" smtClean="0"/>
              <a:t>Záměrně pozorovat a všímat si chybějícího, změněného</a:t>
            </a:r>
          </a:p>
          <a:p>
            <a:r>
              <a:rPr lang="cs-CZ" dirty="0" smtClean="0"/>
              <a:t>Určit a rozpoznat charakteristické znaky a vlastnosti</a:t>
            </a:r>
          </a:p>
          <a:p>
            <a:r>
              <a:rPr lang="cs-CZ" dirty="0" smtClean="0"/>
              <a:t>Práce s dotykovou obrazovkou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345</Words>
  <Application>Microsoft Office PowerPoint</Application>
  <PresentationFormat>Vlastní</PresentationFormat>
  <Paragraphs>63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Symboly podzimu</vt:lpstr>
      <vt:lpstr>Snímek 2</vt:lpstr>
      <vt:lpstr>Snímek 3</vt:lpstr>
      <vt:lpstr>Snímek 4</vt:lpstr>
      <vt:lpstr>Snímek 5</vt:lpstr>
      <vt:lpstr>Snímek 6</vt:lpstr>
      <vt:lpstr>Použité odkazy</vt:lpstr>
      <vt:lpstr>Metodický pokyn Integrovaný blok:  příroda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2015-04-10T13:14:09Z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