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32" y="-8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4.wdp"/><Relationship Id="rId7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4.wdp"/><Relationship Id="rId7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27161" y="1514752"/>
            <a:ext cx="9601200" cy="190433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Tři medvědi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medvěd je malý </a:t>
            </a:r>
            <a:r>
              <a:rPr lang="cs-CZ" dirty="0" err="1" smtClean="0"/>
              <a:t>Mišutka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8023" r="91500">
                        <a14:backgroundMark x1="62751" y1="11748" x2="90449" y2="30802"/>
                        <a14:backgroundMark x1="89685" y1="33095" x2="87393" y2="80802"/>
                        <a14:backgroundMark x1="87393" y1="80802" x2="60267" y2="98997"/>
                        <a14:backgroundMark x1="43075" y1="93840" x2="31901" y2="94413"/>
                        <a14:backgroundMark x1="11748" y1="96132" x2="15377" y2="50716"/>
                        <a14:backgroundMark x1="15568" y1="46418" x2="11366" y2="9456"/>
                        <a14:backgroundMark x1="43840" y1="9169" x2="9456" y2="3725"/>
                        <a14:backgroundMark x1="42502" y1="80229" x2="32283" y2="969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948185" y="2024206"/>
            <a:ext cx="6568844" cy="43792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176" b="100000" l="10055" r="89885">
                        <a14:backgroundMark x1="82738" y1="27430" x2="67656" y2="32788"/>
                        <a14:backgroundMark x1="66323" y1="29609" x2="60509" y2="8356"/>
                        <a14:backgroundMark x1="47668" y1="23706" x2="35796" y2="6176"/>
                        <a14:backgroundMark x1="22290" y1="52770" x2="25015" y2="65668"/>
                        <a14:backgroundMark x1="42277" y1="92734" x2="50575" y2="85649"/>
                        <a14:backgroundMark x1="65536" y1="77112" x2="90248" y2="881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568678" y="2358062"/>
            <a:ext cx="6250103" cy="41667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3442" b="93370" l="10176" r="90127">
                        <a14:backgroundMark x1="63416" y1="40054" x2="62629" y2="10082"/>
                        <a14:backgroundMark x1="48153" y1="33697" x2="33010" y2="16440"/>
                        <a14:backgroundMark x1="34161" y1="54678" x2="17565" y2="56676"/>
                        <a14:backgroundMark x1="47668" y1="77112" x2="28286" y2="89827"/>
                        <a14:backgroundMark x1="62265" y1="73479" x2="83404" y2="869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623945" y="2303059"/>
            <a:ext cx="6858000" cy="4572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028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medvěd je asi nejtěžší?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8023" r="91500">
                        <a14:backgroundMark x1="62751" y1="11748" x2="90449" y2="30802"/>
                        <a14:backgroundMark x1="89685" y1="33095" x2="87393" y2="80802"/>
                        <a14:backgroundMark x1="87393" y1="80802" x2="60267" y2="98997"/>
                        <a14:backgroundMark x1="43075" y1="93840" x2="31901" y2="94413"/>
                        <a14:backgroundMark x1="11748" y1="96132" x2="15377" y2="50716"/>
                        <a14:backgroundMark x1="15568" y1="46418" x2="11366" y2="9456"/>
                        <a14:backgroundMark x1="43840" y1="9169" x2="9456" y2="3725"/>
                        <a14:backgroundMark x1="42502" y1="80229" x2="32283" y2="969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989128" y="1964873"/>
            <a:ext cx="6568844" cy="43792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176" b="100000" l="10055" r="89885">
                        <a14:backgroundMark x1="82738" y1="27430" x2="67656" y2="32788"/>
                        <a14:backgroundMark x1="66323" y1="29609" x2="60509" y2="8356"/>
                        <a14:backgroundMark x1="47668" y1="23706" x2="35796" y2="6176"/>
                        <a14:backgroundMark x1="22290" y1="52770" x2="25015" y2="65668"/>
                        <a14:backgroundMark x1="42277" y1="92734" x2="50575" y2="85649"/>
                        <a14:backgroundMark x1="65536" y1="77112" x2="90248" y2="881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568678" y="2358062"/>
            <a:ext cx="6250103" cy="41667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3442" b="93370" l="10176" r="90127">
                        <a14:backgroundMark x1="63416" y1="40054" x2="62629" y2="10082"/>
                        <a14:backgroundMark x1="48153" y1="33697" x2="33010" y2="16440"/>
                        <a14:backgroundMark x1="34161" y1="54678" x2="17565" y2="56676"/>
                        <a14:backgroundMark x1="47668" y1="77112" x2="28286" y2="89827"/>
                        <a14:backgroundMark x1="62265" y1="73479" x2="83404" y2="869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460171" y="2459374"/>
            <a:ext cx="6858002" cy="4572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0782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misky i lžičky od nejmenší k největší.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47486" y1="46756" x2="77721" y2="40840"/>
                        <a14:backgroundMark x1="80140" y1="41603" x2="82877" y2="70038"/>
                        <a14:backgroundMark x1="76512" y1="63359" x2="47486" y2="580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6797" y="-772865"/>
            <a:ext cx="8826104" cy="5884069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36873" y="4095810"/>
            <a:ext cx="5418586" cy="36169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43703" y="5130030"/>
            <a:ext cx="3176545" cy="21203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123406" y="1830863"/>
            <a:ext cx="6711044" cy="44740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9107" y="2748513"/>
            <a:ext cx="4914903" cy="327660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1692" y="3518509"/>
            <a:ext cx="3608616" cy="24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7949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47486" y1="46756" x2="77721" y2="40840"/>
                        <a14:backgroundMark x1="80140" y1="41603" x2="82877" y2="70038"/>
                        <a14:backgroundMark x1="76512" y1="63359" x2="47486" y2="580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9116" y="2084978"/>
            <a:ext cx="8826104" cy="5884069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30680" y="3351106"/>
            <a:ext cx="5418586" cy="36169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229237" y="4080680"/>
            <a:ext cx="3176545" cy="21203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2638" y="120103"/>
            <a:ext cx="6711044" cy="44740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0532" y="693282"/>
            <a:ext cx="4914903" cy="327660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67084" y1="67171" x2="73910" y2="56451"/>
                        <a14:backgroundMark x1="77504" y1="48274" x2="79523" y2="36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469382" y="1310149"/>
            <a:ext cx="3608616" cy="24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1963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kterého hrníčku pije táta medvěd?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75875" y1="35210" x2="66136" y2="62882"/>
                        <a14:backgroundMark x1="69383" y1="34447" x2="69383" y2="34447"/>
                        <a14:backgroundMark x1="69383" y1="34447" x2="69383" y2="34447"/>
                        <a14:backgroundMark x1="70210" y1="36737" x2="66773" y2="461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4613" y="1836425"/>
            <a:ext cx="7911704" cy="5274469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75875" y1="35210" x2="66136" y2="62882"/>
                        <a14:backgroundMark x1="69383" y1="34447" x2="69383" y2="34447"/>
                        <a14:backgroundMark x1="69383" y1="34447" x2="69383" y2="34447"/>
                        <a14:backgroundMark x1="70210" y1="36737" x2="66773" y2="461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22494" y="2801114"/>
            <a:ext cx="5572806" cy="3715204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75875" y1="35210" x2="66136" y2="62882"/>
                        <a14:backgroundMark x1="69383" y1="34447" x2="69383" y2="34447"/>
                        <a14:backgroundMark x1="69383" y1="34447" x2="69383" y2="34447"/>
                        <a14:backgroundMark x1="70210" y1="36737" x2="66773" y2="461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98033" y="3893913"/>
            <a:ext cx="3352119" cy="223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602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579427" y="5090615"/>
            <a:ext cx="6100549" cy="1187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539785" y="0"/>
            <a:ext cx="2524836" cy="13163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68740" y="514578"/>
            <a:ext cx="7705725" cy="134325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 jaké posteli leží máma medvědice?</a:t>
            </a:r>
            <a:endParaRPr lang="cs-CZ" sz="4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94" b="94367" l="9976" r="93942">
                        <a14:backgroundMark x1="23384" y1="28892" x2="63893" y2="21078"/>
                        <a14:backgroundMark x1="75242" y1="19079" x2="90186" y2="34525"/>
                        <a14:backgroundMark x1="83926" y1="79770" x2="76898" y2="70382"/>
                        <a14:backgroundMark x1="33401" y1="82011" x2="28029" y2="91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5158" y="2671874"/>
            <a:ext cx="6368144" cy="42454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94" b="94367" l="9976" r="93942">
                        <a14:backgroundMark x1="23384" y1="28892" x2="63893" y2="21078"/>
                        <a14:backgroundMark x1="75242" y1="19079" x2="90186" y2="34525"/>
                        <a14:backgroundMark x1="83926" y1="79770" x2="76898" y2="70382"/>
                        <a14:backgroundMark x1="33401" y1="82011" x2="28029" y2="91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588" y="2448720"/>
            <a:ext cx="4849586" cy="323305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94" b="94367" l="9976" r="93942">
                        <a14:backgroundMark x1="23384" y1="28892" x2="63893" y2="21078"/>
                        <a14:backgroundMark x1="75242" y1="19079" x2="90186" y2="34525"/>
                        <a14:backgroundMark x1="83926" y1="79770" x2="76898" y2="70382"/>
                        <a14:backgroundMark x1="33401" y1="82011" x2="28029" y2="912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65130" y="908334"/>
            <a:ext cx="2848485" cy="189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5127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4828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Vyprávění pohádky s vizuální oporou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5572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Očekávání a cíle: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Rozumět a používat základní pojmy označující velikost (</a:t>
            </a:r>
            <a:r>
              <a:rPr lang="cs-CZ" dirty="0" smtClean="0"/>
              <a:t>malý - velký</a:t>
            </a:r>
            <a:r>
              <a:rPr lang="cs-CZ" dirty="0" smtClean="0"/>
              <a:t>, </a:t>
            </a:r>
            <a:r>
              <a:rPr lang="cs-CZ" dirty="0" smtClean="0"/>
              <a:t>větší - menší</a:t>
            </a:r>
            <a:r>
              <a:rPr lang="cs-CZ" dirty="0" smtClean="0"/>
              <a:t>, </a:t>
            </a:r>
            <a:r>
              <a:rPr lang="cs-CZ" dirty="0" smtClean="0"/>
              <a:t>nejmenší - největší</a:t>
            </a:r>
            <a:r>
              <a:rPr lang="cs-CZ" dirty="0" smtClean="0"/>
              <a:t>, </a:t>
            </a:r>
            <a:r>
              <a:rPr lang="cs-CZ" dirty="0" smtClean="0"/>
              <a:t>dlouhý - krátký</a:t>
            </a:r>
            <a:r>
              <a:rPr lang="cs-CZ" dirty="0" smtClean="0"/>
              <a:t>, </a:t>
            </a:r>
            <a:r>
              <a:rPr lang="cs-CZ" dirty="0" smtClean="0"/>
              <a:t>vysoký - nízký</a:t>
            </a:r>
            <a:r>
              <a:rPr lang="cs-CZ" dirty="0" smtClean="0"/>
              <a:t>, stejný)</a:t>
            </a:r>
          </a:p>
          <a:p>
            <a:r>
              <a:rPr lang="cs-CZ" dirty="0" smtClean="0"/>
              <a:t>Rozumět a používat základní pojmy označující </a:t>
            </a:r>
            <a:r>
              <a:rPr lang="cs-CZ" dirty="0" smtClean="0"/>
              <a:t>hmotnost </a:t>
            </a:r>
            <a:r>
              <a:rPr lang="cs-CZ" dirty="0" smtClean="0"/>
              <a:t>(</a:t>
            </a:r>
            <a:r>
              <a:rPr lang="cs-CZ" dirty="0" smtClean="0"/>
              <a:t>lehký - těžký</a:t>
            </a:r>
            <a:r>
              <a:rPr lang="cs-CZ" dirty="0" smtClean="0"/>
              <a:t>, </a:t>
            </a:r>
            <a:r>
              <a:rPr lang="cs-CZ" dirty="0" smtClean="0"/>
              <a:t>nejlehčí - nejtěžší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Porovnat a uspořádat předměty dle stanoveného pravidla (od nejmenšího k největšímu)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7164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Studijní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Didaktický kufřík – KUMUČ</a:t>
            </a:r>
          </a:p>
          <a:p>
            <a:r>
              <a:rPr lang="cs-CZ" dirty="0" smtClean="0"/>
              <a:t>Kniha „Tři medvědi“, Lev Nikolajevič Tolstoj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4341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 </a:t>
            </a:r>
            <a:r>
              <a:rPr lang="cs-CZ" dirty="0" smtClean="0"/>
              <a:t>mají děti </a:t>
            </a:r>
            <a:r>
              <a:rPr lang="cs-CZ" dirty="0" smtClean="0"/>
              <a:t>za úkol </a:t>
            </a:r>
            <a:r>
              <a:rPr lang="cs-CZ" dirty="0" smtClean="0"/>
              <a:t>vyhledat nejmenšího medvěda. Kliknutím na správný obrázek se medvěd zvětší.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děti určují nejtěžšího medvěda. </a:t>
            </a:r>
            <a:r>
              <a:rPr lang="cs-CZ" dirty="0" smtClean="0"/>
              <a:t>Kliknutím se </a:t>
            </a:r>
            <a:r>
              <a:rPr lang="cs-CZ" dirty="0" smtClean="0"/>
              <a:t>správný obrázek zvětší 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je zadání úkolu, na následujícím č</a:t>
            </a:r>
            <a:r>
              <a:rPr lang="cs-CZ" dirty="0" smtClean="0"/>
              <a:t>. 5 </a:t>
            </a:r>
            <a:r>
              <a:rPr lang="cs-CZ" dirty="0" smtClean="0"/>
              <a:t>je správné vyhotovení a obrázky seřazené od nejmenšího k největšímu.</a:t>
            </a:r>
          </a:p>
          <a:p>
            <a:r>
              <a:rPr lang="cs-CZ" dirty="0" smtClean="0"/>
              <a:t>Na snímku č. 6 je úkolem poznat největší hrneček táty medvěda  a ten se pak zvětší jako správné řešení.</a:t>
            </a:r>
          </a:p>
          <a:p>
            <a:r>
              <a:rPr lang="cs-CZ" dirty="0" smtClean="0"/>
              <a:t>Na snímku č. 7 mají děti za úkol vyhledat postel mámy medvědice a ta se pak i zvětší  jako správné  řešení.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3885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Podobné úkoly budeme řešit i se skutečnými předměty.</a:t>
            </a:r>
          </a:p>
          <a:p>
            <a:r>
              <a:rPr lang="cs-CZ" dirty="0" smtClean="0"/>
              <a:t>Děti budou  pohybovat  s hrnečky různých velikostí, </a:t>
            </a:r>
            <a:r>
              <a:rPr lang="cs-CZ" dirty="0" smtClean="0"/>
              <a:t>miskami, lžičkami </a:t>
            </a:r>
            <a:r>
              <a:rPr lang="cs-CZ" dirty="0" smtClean="0"/>
              <a:t>atd.</a:t>
            </a:r>
          </a:p>
          <a:p>
            <a:r>
              <a:rPr lang="cs-CZ" dirty="0" smtClean="0"/>
              <a:t>Velikost medvědů mohou porovnávat  mezi  </a:t>
            </a:r>
            <a:r>
              <a:rPr lang="cs-CZ" dirty="0" smtClean="0"/>
              <a:t>dětmi, určovat  </a:t>
            </a:r>
            <a:r>
              <a:rPr lang="cs-CZ" dirty="0" smtClean="0"/>
              <a:t>největšího, nejmenšího atd. a pak porovnávat.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0708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Velikost medvědů mohou porovnávat  mezi  dětmi </a:t>
            </a:r>
            <a:r>
              <a:rPr lang="cs-CZ" dirty="0" smtClean="0"/>
              <a:t>, určovat  </a:t>
            </a:r>
            <a:r>
              <a:rPr lang="cs-CZ" dirty="0"/>
              <a:t>největšího, nejmenšího atd. a pak </a:t>
            </a:r>
            <a:r>
              <a:rPr lang="cs-CZ" b="1" dirty="0"/>
              <a:t>porovnávat</a:t>
            </a:r>
            <a:r>
              <a:rPr lang="cs-CZ" dirty="0"/>
              <a:t>.</a:t>
            </a:r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 dirty="0"/>
              <a:t>Porovnat a uspořádat předměty dle stanoveného </a:t>
            </a:r>
            <a:r>
              <a:rPr lang="cs-CZ" dirty="0" smtClean="0"/>
              <a:t>pravidla</a:t>
            </a:r>
          </a:p>
          <a:p>
            <a:r>
              <a:rPr lang="cs-CZ" dirty="0"/>
              <a:t>Přemýšlet, uvažovat, a své myšlenky i úvahy vyjádřit</a:t>
            </a:r>
          </a:p>
          <a:p>
            <a:r>
              <a:rPr lang="cs-CZ" dirty="0"/>
              <a:t>Vyprávět příběh s vizuální či akustickou oporou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9641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7612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454</Words>
  <Application>Microsoft Office PowerPoint</Application>
  <PresentationFormat>Vlastní</PresentationFormat>
  <Paragraphs>53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Tři medvědi</vt:lpstr>
      <vt:lpstr>Který medvěd je malý Mišutka?</vt:lpstr>
      <vt:lpstr>Který medvěd je asi nejtěžší?</vt:lpstr>
      <vt:lpstr>Seřaď misky i lžičky od nejmenší k největší.</vt:lpstr>
      <vt:lpstr>Snímek 5</vt:lpstr>
      <vt:lpstr>Ze kterého hrníčku pije táta medvěd?</vt:lpstr>
      <vt:lpstr>V jaké posteli leží máma medvědice?</vt:lpstr>
      <vt:lpstr>Použité odkazy:</vt:lpstr>
      <vt:lpstr>Popis prezentace:</vt:lpstr>
      <vt:lpstr>Očekávání a cíle:</vt:lpstr>
      <vt:lpstr>Studijní materiály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2015-04-10T17:54:09Z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