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6" r:id="rId5"/>
    <p:sldId id="287" r:id="rId6"/>
    <p:sldId id="288" r:id="rId7"/>
    <p:sldId id="289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1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78" y="-33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ZAPAMATUJ</a:t>
            </a:r>
            <a:r>
              <a:rPr lang="cs-CZ" baseline="0" dirty="0" smtClean="0"/>
              <a:t> </a:t>
            </a:r>
            <a:r>
              <a:rPr lang="cs-CZ" dirty="0" smtClean="0"/>
              <a:t>SI PŘEDMĚTY</a:t>
            </a:r>
            <a:r>
              <a:rPr lang="cs-CZ" baseline="0" dirty="0" smtClean="0"/>
              <a:t> NA OBRÁZKU. Pedagog sám určí časový limit.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3038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KTERÉ</a:t>
            </a:r>
            <a:r>
              <a:rPr lang="cs-CZ" baseline="0" dirty="0" smtClean="0"/>
              <a:t> PŘEDMĚTY Z OBRÁZKU ZMIZELY.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3486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KTERÉ</a:t>
            </a:r>
            <a:r>
              <a:rPr lang="cs-CZ" baseline="0" dirty="0" smtClean="0"/>
              <a:t> PŘEDMĚTY Z OBRÁZKU ZMIZELY.</a:t>
            </a:r>
            <a:endParaRPr lang="cs-CZ" dirty="0" smtClean="0"/>
          </a:p>
          <a:p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06937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KTERÉ</a:t>
            </a:r>
            <a:r>
              <a:rPr lang="cs-CZ" baseline="0" dirty="0" smtClean="0"/>
              <a:t> PŘEDMĚTY Z OBRÁZKU ZMIZELY.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48648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KTERÉ</a:t>
            </a:r>
            <a:r>
              <a:rPr lang="cs-CZ" baseline="0" dirty="0" smtClean="0"/>
              <a:t> PŘEDMĚTY Z OBRÁZKU ZMIZELY.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89133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09366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91009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1573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9094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02531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7793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6" Type="http://schemas.microsoft.com/office/2007/relationships/hdphoto" Target="../media/hdphoto7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4.wdp"/><Relationship Id="rId19" Type="http://schemas.openxmlformats.org/officeDocument/2006/relationships/comments" Target="../comments/comment1.xml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6" Type="http://schemas.microsoft.com/office/2007/relationships/hdphoto" Target="../media/hdphoto7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4.wdp"/><Relationship Id="rId19" Type="http://schemas.openxmlformats.org/officeDocument/2006/relationships/comments" Target="../comments/comment2.xml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6" Type="http://schemas.microsoft.com/office/2007/relationships/hdphoto" Target="../media/hdphoto7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4.wdp"/><Relationship Id="rId19" Type="http://schemas.openxmlformats.org/officeDocument/2006/relationships/comments" Target="../comments/comment3.xml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6" Type="http://schemas.microsoft.com/office/2007/relationships/hdphoto" Target="../media/hdphoto7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4.wdp"/><Relationship Id="rId19" Type="http://schemas.openxmlformats.org/officeDocument/2006/relationships/comments" Target="../comments/comment4.xml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microsoft.com/office/2007/relationships/hdphoto" Target="../media/hdphoto8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6" Type="http://schemas.microsoft.com/office/2007/relationships/hdphoto" Target="../media/hdphoto7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4.wdp"/><Relationship Id="rId19" Type="http://schemas.openxmlformats.org/officeDocument/2006/relationships/comments" Target="../comments/comment5.xml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KIMOVA HRA</a:t>
            </a:r>
            <a:b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POZORNOST, SOUSTŘEDĚNOST, PAMĚŤ 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69077" y="4920313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89870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06" b="92965" l="26967" r="820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52" t="1818" r="10985" b="6968"/>
          <a:stretch/>
        </p:blipFill>
        <p:spPr>
          <a:xfrm>
            <a:off x="110241" y="205272"/>
            <a:ext cx="3158836" cy="31379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backgroundMark x1="69486" y1="66768" x2="69486" y2="66768"/>
                        <a14:backgroundMark x1="61119" y1="81443" x2="61119" y2="814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76622" y="155932"/>
            <a:ext cx="2583603" cy="19377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>
                        <a14:backgroundMark x1="54570" y1="61977" x2="54570" y2="61977"/>
                        <a14:backgroundMark x1="53570" y1="58824" x2="53570" y2="58824"/>
                        <a14:backgroundMark x1="51978" y1="56337" x2="51978" y2="563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76" t="5167" r="33775" b="7990"/>
          <a:stretch/>
        </p:blipFill>
        <p:spPr>
          <a:xfrm>
            <a:off x="6953003" y="1209593"/>
            <a:ext cx="1278458" cy="25348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45" b="89994" l="9959" r="96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125" b="33681"/>
          <a:stretch/>
        </p:blipFill>
        <p:spPr>
          <a:xfrm rot="19812516">
            <a:off x="8137224" y="1044665"/>
            <a:ext cx="3657600" cy="1047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885" b="89994" l="5048" r="92769">
                        <a14:backgroundMark x1="69615" y1="48109" x2="69615" y2="481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195" t="17797" r="2519" b="2431"/>
          <a:stretch/>
        </p:blipFill>
        <p:spPr>
          <a:xfrm rot="3004687">
            <a:off x="3269978" y="3369265"/>
            <a:ext cx="3616037" cy="21924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5700" b="91935" l="8504" r="868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38" t="4826" r="14140" b="4909"/>
          <a:stretch/>
        </p:blipFill>
        <p:spPr>
          <a:xfrm>
            <a:off x="9209867" y="2514600"/>
            <a:ext cx="2421083" cy="211974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9945" b="89994" l="5139" r="89995">
                        <a14:backgroundMark x1="15734" y1="60582" x2="15734" y2="60582"/>
                        <a14:backgroundMark x1="19918" y1="62098" x2="19918" y2="62098"/>
                        <a14:backgroundMark x1="24011" y1="62705" x2="24011" y2="62705"/>
                        <a14:backgroundMark x1="32106" y1="58642" x2="32106" y2="58642"/>
                        <a14:backgroundMark x1="37744" y1="52881" x2="37744" y2="52881"/>
                        <a14:backgroundMark x1="59709" y1="55609" x2="59709" y2="55609"/>
                        <a14:backgroundMark x1="68213" y1="55913" x2="68213" y2="55913"/>
                        <a14:backgroundMark x1="61301" y1="55731" x2="61301" y2="55731"/>
                        <a14:backgroundMark x1="66530" y1="55306" x2="66530" y2="55306"/>
                        <a14:backgroundMark x1="64166" y1="55246" x2="64166" y2="552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775347">
            <a:off x="936731" y="3906651"/>
            <a:ext cx="2952290" cy="221421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383" t="13099" r="13286" b="4385"/>
          <a:stretch/>
        </p:blipFill>
        <p:spPr>
          <a:xfrm>
            <a:off x="6434304" y="4151387"/>
            <a:ext cx="2441863" cy="224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69077" y="4920313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18319" y="-29074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06" b="92965" l="26967" r="820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52" t="1818" r="10985" b="6968"/>
          <a:stretch/>
        </p:blipFill>
        <p:spPr>
          <a:xfrm>
            <a:off x="2904792" y="202211"/>
            <a:ext cx="3158836" cy="31379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backgroundMark x1="69486" y1="66768" x2="69486" y2="66768"/>
                        <a14:backgroundMark x1="61119" y1="81443" x2="61119" y2="814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381" y="4465506"/>
            <a:ext cx="2583603" cy="19377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>
                        <a14:backgroundMark x1="54570" y1="61977" x2="54570" y2="61977"/>
                        <a14:backgroundMark x1="53570" y1="58824" x2="53570" y2="58824"/>
                        <a14:backgroundMark x1="51978" y1="56337" x2="51978" y2="563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76" t="5167" r="33775" b="7990"/>
          <a:stretch/>
        </p:blipFill>
        <p:spPr>
          <a:xfrm>
            <a:off x="7591780" y="3482161"/>
            <a:ext cx="1278458" cy="25348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45" b="89994" l="9959" r="96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125" b="33681"/>
          <a:stretch/>
        </p:blipFill>
        <p:spPr>
          <a:xfrm rot="19812516">
            <a:off x="8888828" y="839393"/>
            <a:ext cx="3657600" cy="1047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885" b="89994" l="5048" r="92769">
                        <a14:backgroundMark x1="69615" y1="48109" x2="69615" y2="481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195" t="17797" r="2519" b="2431"/>
          <a:stretch/>
        </p:blipFill>
        <p:spPr>
          <a:xfrm rot="3004687">
            <a:off x="3281971" y="3891410"/>
            <a:ext cx="3616037" cy="21924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5700" b="91935" l="8504" r="868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38" t="4826" r="14140" b="4909"/>
          <a:stretch/>
        </p:blipFill>
        <p:spPr>
          <a:xfrm>
            <a:off x="9209867" y="2514600"/>
            <a:ext cx="2421083" cy="211974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9945" b="89994" l="5139" r="89995">
                        <a14:backgroundMark x1="15734" y1="60582" x2="15734" y2="60582"/>
                        <a14:backgroundMark x1="19918" y1="62098" x2="19918" y2="62098"/>
                        <a14:backgroundMark x1="24011" y1="62705" x2="24011" y2="62705"/>
                        <a14:backgroundMark x1="32106" y1="58642" x2="32106" y2="58642"/>
                        <a14:backgroundMark x1="37744" y1="52881" x2="37744" y2="52881"/>
                        <a14:backgroundMark x1="59709" y1="55609" x2="59709" y2="55609"/>
                        <a14:backgroundMark x1="68213" y1="55913" x2="68213" y2="55913"/>
                        <a14:backgroundMark x1="61301" y1="55731" x2="61301" y2="55731"/>
                        <a14:backgroundMark x1="66530" y1="55306" x2="66530" y2="55306"/>
                        <a14:backgroundMark x1="64166" y1="55246" x2="64166" y2="552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775347">
            <a:off x="105894" y="758235"/>
            <a:ext cx="2952290" cy="221421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383" t="13099" r="13286" b="4385"/>
          <a:stretch/>
        </p:blipFill>
        <p:spPr>
          <a:xfrm>
            <a:off x="6401752" y="457814"/>
            <a:ext cx="2441863" cy="2244436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855853" y="4324625"/>
            <a:ext cx="1680210" cy="2219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55558" y="366163"/>
            <a:ext cx="2559871" cy="22505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217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69077" y="4920313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611591" y="-215446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06" b="92965" l="26967" r="820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52" t="1818" r="10985" b="6968"/>
          <a:stretch/>
        </p:blipFill>
        <p:spPr>
          <a:xfrm>
            <a:off x="2904792" y="202211"/>
            <a:ext cx="3158836" cy="31379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backgroundMark x1="69486" y1="66768" x2="69486" y2="66768"/>
                        <a14:backgroundMark x1="61119" y1="81443" x2="61119" y2="814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381" y="4465506"/>
            <a:ext cx="2583603" cy="19377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>
                        <a14:backgroundMark x1="54570" y1="61977" x2="54570" y2="61977"/>
                        <a14:backgroundMark x1="53570" y1="58824" x2="53570" y2="58824"/>
                        <a14:backgroundMark x1="51978" y1="56337" x2="51978" y2="563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76" t="5167" r="33775" b="7990"/>
          <a:stretch/>
        </p:blipFill>
        <p:spPr>
          <a:xfrm>
            <a:off x="7591780" y="3482161"/>
            <a:ext cx="1278458" cy="25348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45" b="89994" l="9959" r="96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125" b="33681"/>
          <a:stretch/>
        </p:blipFill>
        <p:spPr>
          <a:xfrm rot="19812516">
            <a:off x="8888828" y="839393"/>
            <a:ext cx="3657600" cy="1047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885" b="89994" l="5048" r="92769">
                        <a14:backgroundMark x1="69615" y1="48109" x2="69615" y2="481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195" t="17797" r="2519" b="2431"/>
          <a:stretch/>
        </p:blipFill>
        <p:spPr>
          <a:xfrm rot="3004687">
            <a:off x="3281971" y="3891410"/>
            <a:ext cx="3616037" cy="21924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5700" b="91935" l="8504" r="868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38" t="4826" r="14140" b="4909"/>
          <a:stretch/>
        </p:blipFill>
        <p:spPr>
          <a:xfrm>
            <a:off x="9209867" y="2514600"/>
            <a:ext cx="2421083" cy="211974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9945" b="89994" l="5139" r="89995">
                        <a14:backgroundMark x1="15734" y1="60582" x2="15734" y2="60582"/>
                        <a14:backgroundMark x1="19918" y1="62098" x2="19918" y2="62098"/>
                        <a14:backgroundMark x1="24011" y1="62705" x2="24011" y2="62705"/>
                        <a14:backgroundMark x1="32106" y1="58642" x2="32106" y2="58642"/>
                        <a14:backgroundMark x1="37744" y1="52881" x2="37744" y2="52881"/>
                        <a14:backgroundMark x1="59709" y1="55609" x2="59709" y2="55609"/>
                        <a14:backgroundMark x1="68213" y1="55913" x2="68213" y2="55913"/>
                        <a14:backgroundMark x1="61301" y1="55731" x2="61301" y2="55731"/>
                        <a14:backgroundMark x1="66530" y1="55306" x2="66530" y2="55306"/>
                        <a14:backgroundMark x1="64166" y1="55246" x2="64166" y2="552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775347">
            <a:off x="105894" y="758235"/>
            <a:ext cx="2952290" cy="221421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383" t="13099" r="13286" b="4385"/>
          <a:stretch/>
        </p:blipFill>
        <p:spPr>
          <a:xfrm>
            <a:off x="6401752" y="457814"/>
            <a:ext cx="2441863" cy="2244436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7085145" y="3542483"/>
            <a:ext cx="2124721" cy="26698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228818" y="193790"/>
            <a:ext cx="2787835" cy="24624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5699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69077" y="4920313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611591" y="-215446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06" b="92965" l="26967" r="820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52" t="1818" r="10985" b="6968"/>
          <a:stretch/>
        </p:blipFill>
        <p:spPr>
          <a:xfrm>
            <a:off x="2904792" y="202211"/>
            <a:ext cx="3158836" cy="31379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backgroundMark x1="69486" y1="66768" x2="69486" y2="66768"/>
                        <a14:backgroundMark x1="61119" y1="81443" x2="61119" y2="814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381" y="4465506"/>
            <a:ext cx="2583603" cy="19377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>
                        <a14:backgroundMark x1="54570" y1="61977" x2="54570" y2="61977"/>
                        <a14:backgroundMark x1="53570" y1="58824" x2="53570" y2="58824"/>
                        <a14:backgroundMark x1="51978" y1="56337" x2="51978" y2="563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76" t="5167" r="33775" b="7990"/>
          <a:stretch/>
        </p:blipFill>
        <p:spPr>
          <a:xfrm>
            <a:off x="7591780" y="3482161"/>
            <a:ext cx="1278458" cy="25348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45" b="89994" l="9959" r="96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125" b="33681"/>
          <a:stretch/>
        </p:blipFill>
        <p:spPr>
          <a:xfrm rot="19812516">
            <a:off x="8888828" y="839393"/>
            <a:ext cx="3657600" cy="1047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885" b="89994" l="5048" r="92769">
                        <a14:backgroundMark x1="69615" y1="48109" x2="69615" y2="481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195" t="17797" r="2519" b="2431"/>
          <a:stretch/>
        </p:blipFill>
        <p:spPr>
          <a:xfrm rot="3004687">
            <a:off x="3281971" y="3891410"/>
            <a:ext cx="3616037" cy="21924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5700" b="91935" l="8504" r="868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38" t="4826" r="14140" b="4909"/>
          <a:stretch/>
        </p:blipFill>
        <p:spPr>
          <a:xfrm>
            <a:off x="9209867" y="2514600"/>
            <a:ext cx="2421083" cy="211974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9945" b="89994" l="5139" r="89995">
                        <a14:backgroundMark x1="15734" y1="60582" x2="15734" y2="60582"/>
                        <a14:backgroundMark x1="19918" y1="62098" x2="19918" y2="62098"/>
                        <a14:backgroundMark x1="24011" y1="62705" x2="24011" y2="62705"/>
                        <a14:backgroundMark x1="32106" y1="58642" x2="32106" y2="58642"/>
                        <a14:backgroundMark x1="37744" y1="52881" x2="37744" y2="52881"/>
                        <a14:backgroundMark x1="59709" y1="55609" x2="59709" y2="55609"/>
                        <a14:backgroundMark x1="68213" y1="55913" x2="68213" y2="55913"/>
                        <a14:backgroundMark x1="61301" y1="55731" x2="61301" y2="55731"/>
                        <a14:backgroundMark x1="66530" y1="55306" x2="66530" y2="55306"/>
                        <a14:backgroundMark x1="64166" y1="55246" x2="64166" y2="552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775347">
            <a:off x="105894" y="758235"/>
            <a:ext cx="2952290" cy="221421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383" t="13099" r="13286" b="4385"/>
          <a:stretch/>
        </p:blipFill>
        <p:spPr>
          <a:xfrm>
            <a:off x="6401752" y="457814"/>
            <a:ext cx="2441863" cy="2244436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9228818" y="2570710"/>
            <a:ext cx="2448029" cy="26704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109363" y="202211"/>
            <a:ext cx="2952760" cy="32799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3033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69077" y="4920313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18319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06" b="92965" l="26967" r="820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52" t="1818" r="10985" b="6968"/>
          <a:stretch/>
        </p:blipFill>
        <p:spPr>
          <a:xfrm>
            <a:off x="2904792" y="202211"/>
            <a:ext cx="3158836" cy="31379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backgroundMark x1="69486" y1="66768" x2="69486" y2="66768"/>
                        <a14:backgroundMark x1="61119" y1="81443" x2="61119" y2="814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381" y="4465506"/>
            <a:ext cx="2583603" cy="19377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>
                        <a14:backgroundMark x1="54570" y1="61977" x2="54570" y2="61977"/>
                        <a14:backgroundMark x1="53570" y1="58824" x2="53570" y2="58824"/>
                        <a14:backgroundMark x1="51978" y1="56337" x2="51978" y2="563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76" t="5167" r="33775" b="7990"/>
          <a:stretch/>
        </p:blipFill>
        <p:spPr>
          <a:xfrm>
            <a:off x="7591780" y="3482161"/>
            <a:ext cx="1278458" cy="25348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9945" b="89994" l="9959" r="964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125" b="33681"/>
          <a:stretch/>
        </p:blipFill>
        <p:spPr>
          <a:xfrm rot="19812516">
            <a:off x="8888828" y="839393"/>
            <a:ext cx="3657600" cy="1047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885" b="89994" l="5048" r="92769">
                        <a14:backgroundMark x1="69615" y1="48109" x2="69615" y2="4810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1195" t="17797" r="2519" b="2431"/>
          <a:stretch/>
        </p:blipFill>
        <p:spPr>
          <a:xfrm rot="3004687">
            <a:off x="3281971" y="3891410"/>
            <a:ext cx="3616037" cy="219248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5700" b="91935" l="8504" r="868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38" t="4826" r="14140" b="4909"/>
          <a:stretch/>
        </p:blipFill>
        <p:spPr>
          <a:xfrm>
            <a:off x="9209867" y="2514600"/>
            <a:ext cx="2421083" cy="211974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9945" b="89994" l="5139" r="89995">
                        <a14:backgroundMark x1="15734" y1="60582" x2="15734" y2="60582"/>
                        <a14:backgroundMark x1="19918" y1="62098" x2="19918" y2="62098"/>
                        <a14:backgroundMark x1="24011" y1="62705" x2="24011" y2="62705"/>
                        <a14:backgroundMark x1="32106" y1="58642" x2="32106" y2="58642"/>
                        <a14:backgroundMark x1="37744" y1="52881" x2="37744" y2="52881"/>
                        <a14:backgroundMark x1="59709" y1="55609" x2="59709" y2="55609"/>
                        <a14:backgroundMark x1="68213" y1="55913" x2="68213" y2="55913"/>
                        <a14:backgroundMark x1="61301" y1="55731" x2="61301" y2="55731"/>
                        <a14:backgroundMark x1="66530" y1="55306" x2="66530" y2="55306"/>
                        <a14:backgroundMark x1="64166" y1="55246" x2="64166" y2="552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775347">
            <a:off x="105894" y="758235"/>
            <a:ext cx="2952290" cy="221421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383" t="13099" r="13286" b="4385"/>
          <a:stretch/>
        </p:blipFill>
        <p:spPr>
          <a:xfrm>
            <a:off x="6401752" y="457814"/>
            <a:ext cx="2441863" cy="2244436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288691" y="491839"/>
            <a:ext cx="2630472" cy="28139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866488" y="3535487"/>
            <a:ext cx="3117242" cy="28677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6888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7030" y="1734372"/>
            <a:ext cx="9509760" cy="3524813"/>
          </a:xfrm>
        </p:spPr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Děti hledají předměty</a:t>
            </a:r>
            <a:r>
              <a:rPr lang="cs-CZ" dirty="0" smtClean="0"/>
              <a:t>, které </a:t>
            </a:r>
            <a:r>
              <a:rPr lang="cs-CZ" dirty="0"/>
              <a:t>se ztratily </a:t>
            </a:r>
            <a:r>
              <a:rPr lang="cs-CZ" dirty="0" smtClean="0"/>
              <a:t>se stolu.</a:t>
            </a:r>
            <a:endParaRPr lang="cs-CZ" dirty="0"/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Upevňování pozornosti a podpora paměti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Na snímku č</a:t>
            </a:r>
            <a:r>
              <a:rPr lang="cs-CZ" dirty="0" smtClean="0"/>
              <a:t>. 2 </a:t>
            </a:r>
            <a:r>
              <a:rPr lang="cs-CZ" dirty="0"/>
              <a:t>si mají děti zapamatovat všechny předměty</a:t>
            </a:r>
            <a:r>
              <a:rPr lang="cs-CZ" dirty="0" smtClean="0"/>
              <a:t>, které </a:t>
            </a:r>
            <a:r>
              <a:rPr lang="cs-CZ" dirty="0"/>
              <a:t>vidí na obrazovce</a:t>
            </a:r>
          </a:p>
          <a:p>
            <a:r>
              <a:rPr lang="cs-CZ" dirty="0"/>
              <a:t>Na snímcích č</a:t>
            </a:r>
            <a:r>
              <a:rPr lang="cs-CZ" dirty="0" smtClean="0"/>
              <a:t>. 3 </a:t>
            </a:r>
            <a:r>
              <a:rPr lang="cs-CZ" dirty="0"/>
              <a:t>- 6 děti hádají skryté obrázky pod žlutým polem</a:t>
            </a:r>
            <a:r>
              <a:rPr lang="cs-CZ" dirty="0" smtClean="0"/>
              <a:t>. Po </a:t>
            </a:r>
            <a:r>
              <a:rPr lang="cs-CZ" dirty="0"/>
              <a:t>odkrytí pole se správný obrázek objeví.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Záměrně se soustředit a udržet pozornost</a:t>
            </a:r>
          </a:p>
          <a:p>
            <a:r>
              <a:rPr lang="cs-CZ" dirty="0"/>
              <a:t>Vyvinout volní úsilí</a:t>
            </a:r>
            <a:r>
              <a:rPr lang="cs-CZ" dirty="0" smtClean="0"/>
              <a:t>, soustředit </a:t>
            </a:r>
            <a:r>
              <a:rPr lang="cs-CZ" dirty="0"/>
              <a:t>se na činnost a její dokončení</a:t>
            </a:r>
          </a:p>
          <a:p>
            <a:r>
              <a:rPr lang="cs-CZ" dirty="0"/>
              <a:t>Pamatovat si postup řešení</a:t>
            </a:r>
            <a:r>
              <a:rPr lang="cs-CZ" dirty="0" smtClean="0"/>
              <a:t>, zapamatovat </a:t>
            </a:r>
            <a:r>
              <a:rPr lang="cs-CZ" dirty="0"/>
              <a:t>si umístění obrázků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287</Words>
  <Application>Microsoft Office PowerPoint</Application>
  <PresentationFormat>Vlastní</PresentationFormat>
  <Paragraphs>62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KIMOVA HRA 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4</cp:revision>
  <dcterms:created xsi:type="dcterms:W3CDTF">2014-08-05T12:38:58Z</dcterms:created>
  <dcterms:modified xsi:type="dcterms:W3CDTF">2015-04-10T18:01:29Z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