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docProps/custom.xml" ContentType="application/vnd.openxmlformats-officedocument.custom-properties+xml"/>
  <Default Extension="wdp" ContentType="image/vnd.ms-photo"/>
  <Override PartName="/ppt/commentAuthors.xml" ContentType="application/vnd.openxmlformats-officedocument.presentationml.commentAuthors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7"/>
  </p:notesMasterIdLst>
  <p:handoutMasterIdLst>
    <p:handoutMasterId r:id="rId18"/>
  </p:handoutMasterIdLst>
  <p:sldIdLst>
    <p:sldId id="272" r:id="rId3"/>
    <p:sldId id="290" r:id="rId4"/>
    <p:sldId id="291" r:id="rId5"/>
    <p:sldId id="292" r:id="rId6"/>
    <p:sldId id="293" r:id="rId7"/>
    <p:sldId id="294" r:id="rId8"/>
    <p:sldId id="295" r:id="rId9"/>
    <p:sldId id="296" r:id="rId10"/>
    <p:sldId id="297" r:id="rId11"/>
    <p:sldId id="298" r:id="rId12"/>
    <p:sldId id="277" r:id="rId13"/>
    <p:sldId id="278" r:id="rId14"/>
    <p:sldId id="280" r:id="rId15"/>
    <p:sldId id="281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7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FDFEE2"/>
    <a:srgbClr val="FDFEC6"/>
    <a:srgbClr val="FCFEA0"/>
    <a:srgbClr val="FAFD77"/>
    <a:srgbClr val="F8FC46"/>
    <a:srgbClr val="F3FC84"/>
    <a:srgbClr val="FFE997"/>
    <a:srgbClr val="F26A16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7353" autoAdjust="0"/>
    <p:restoredTop sz="94918" autoAdjust="0"/>
  </p:normalViewPr>
  <p:slideViewPr>
    <p:cSldViewPr snapToGrid="0">
      <p:cViewPr>
        <p:scale>
          <a:sx n="90" d="100"/>
          <a:sy n="90" d="100"/>
        </p:scale>
        <p:origin x="30" y="-390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-63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handoutMaster" Target="handoutMasters/handoutMaster1.xml"/><Relationship Id="rId3" Type="http://schemas.openxmlformats.org/officeDocument/2006/relationships/slide" Target="slides/slide1.xml"/><Relationship Id="rId21" Type="http://schemas.openxmlformats.org/officeDocument/2006/relationships/viewProps" Target="viewProp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notesMaster" Target="notesMasters/notesMaster1.xml"/><Relationship Id="rId2" Type="http://schemas.openxmlformats.org/officeDocument/2006/relationships/slideMaster" Target="slideMasters/slideMaster1.xml"/><Relationship Id="rId16" Type="http://schemas.openxmlformats.org/officeDocument/2006/relationships/slide" Target="slides/slide14.xml"/><Relationship Id="rId20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tableStyles" Target="tableStyles.xml"/><Relationship Id="rId10" Type="http://schemas.openxmlformats.org/officeDocument/2006/relationships/slide" Target="slides/slide8.xml"/><Relationship Id="rId19" Type="http://schemas.openxmlformats.org/officeDocument/2006/relationships/commentAuthors" Target="commentAuthor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10.4.2015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10.4.2015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593422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158437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30561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570808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20110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590039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359466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717346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 xmlns="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microsoft.com/office/2007/relationships/hdphoto" Target="../media/hdphoto1.wdp"/><Relationship Id="rId7" Type="http://schemas.microsoft.com/office/2007/relationships/hdphoto" Target="../media/hdphoto3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5" Type="http://schemas.microsoft.com/office/2007/relationships/hdphoto" Target="../media/hdphoto2.wdp"/><Relationship Id="rId4" Type="http://schemas.openxmlformats.org/officeDocument/2006/relationships/image" Target="../media/image5.png"/><Relationship Id="rId9" Type="http://schemas.microsoft.com/office/2007/relationships/hdphoto" Target="../media/hdphoto4.wdp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microsoft.com/office/2007/relationships/hdphoto" Target="../media/hdphoto1.wdp"/><Relationship Id="rId7" Type="http://schemas.microsoft.com/office/2007/relationships/hdphoto" Target="../media/hdphoto3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5" Type="http://schemas.microsoft.com/office/2007/relationships/hdphoto" Target="../media/hdphoto2.wdp"/><Relationship Id="rId4" Type="http://schemas.openxmlformats.org/officeDocument/2006/relationships/image" Target="../media/image5.png"/><Relationship Id="rId9" Type="http://schemas.microsoft.com/office/2007/relationships/hdphoto" Target="../media/hdphoto4.wdp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png"/><Relationship Id="rId11" Type="http://schemas.openxmlformats.org/officeDocument/2006/relationships/image" Target="../media/image17.png"/><Relationship Id="rId5" Type="http://schemas.openxmlformats.org/officeDocument/2006/relationships/image" Target="../media/image11.png"/><Relationship Id="rId10" Type="http://schemas.openxmlformats.org/officeDocument/2006/relationships/image" Target="../media/image16.png"/><Relationship Id="rId4" Type="http://schemas.openxmlformats.org/officeDocument/2006/relationships/image" Target="../media/image10.png"/><Relationship Id="rId9" Type="http://schemas.openxmlformats.org/officeDocument/2006/relationships/image" Target="../media/image15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png"/><Relationship Id="rId3" Type="http://schemas.microsoft.com/office/2007/relationships/hdphoto" Target="../media/hdphoto2.wdp"/><Relationship Id="rId7" Type="http://schemas.openxmlformats.org/officeDocument/2006/relationships/image" Target="../media/image21.png"/><Relationship Id="rId12" Type="http://schemas.openxmlformats.org/officeDocument/2006/relationships/image" Target="../media/image12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0.png"/><Relationship Id="rId11" Type="http://schemas.openxmlformats.org/officeDocument/2006/relationships/image" Target="../media/image15.png"/><Relationship Id="rId5" Type="http://schemas.openxmlformats.org/officeDocument/2006/relationships/image" Target="../media/image19.png"/><Relationship Id="rId10" Type="http://schemas.openxmlformats.org/officeDocument/2006/relationships/image" Target="../media/image13.png"/><Relationship Id="rId4" Type="http://schemas.openxmlformats.org/officeDocument/2006/relationships/image" Target="../media/image18.png"/><Relationship Id="rId9" Type="http://schemas.openxmlformats.org/officeDocument/2006/relationships/image" Target="../media/image22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png"/><Relationship Id="rId3" Type="http://schemas.microsoft.com/office/2007/relationships/hdphoto" Target="../media/hdphoto5.wdp"/><Relationship Id="rId7" Type="http://schemas.openxmlformats.org/officeDocument/2006/relationships/image" Target="../media/image26.png"/><Relationship Id="rId12" Type="http://schemas.openxmlformats.org/officeDocument/2006/relationships/image" Target="../media/image30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5.png"/><Relationship Id="rId11" Type="http://schemas.openxmlformats.org/officeDocument/2006/relationships/image" Target="../media/image29.png"/><Relationship Id="rId5" Type="http://schemas.openxmlformats.org/officeDocument/2006/relationships/image" Target="../media/image17.png"/><Relationship Id="rId10" Type="http://schemas.openxmlformats.org/officeDocument/2006/relationships/image" Target="../media/image10.png"/><Relationship Id="rId4" Type="http://schemas.openxmlformats.org/officeDocument/2006/relationships/image" Target="../media/image24.png"/><Relationship Id="rId9" Type="http://schemas.openxmlformats.org/officeDocument/2006/relationships/image" Target="../media/image28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3.png"/><Relationship Id="rId13" Type="http://schemas.openxmlformats.org/officeDocument/2006/relationships/image" Target="../media/image9.png"/><Relationship Id="rId3" Type="http://schemas.microsoft.com/office/2007/relationships/hdphoto" Target="../media/hdphoto6.wdp"/><Relationship Id="rId7" Type="http://schemas.openxmlformats.org/officeDocument/2006/relationships/image" Target="../media/image15.png"/><Relationship Id="rId12" Type="http://schemas.openxmlformats.org/officeDocument/2006/relationships/image" Target="../media/image26.pn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2.png"/><Relationship Id="rId11" Type="http://schemas.openxmlformats.org/officeDocument/2006/relationships/image" Target="../media/image11.png"/><Relationship Id="rId5" Type="http://schemas.openxmlformats.org/officeDocument/2006/relationships/image" Target="../media/image30.png"/><Relationship Id="rId10" Type="http://schemas.openxmlformats.org/officeDocument/2006/relationships/image" Target="../media/image19.png"/><Relationship Id="rId4" Type="http://schemas.openxmlformats.org/officeDocument/2006/relationships/image" Target="../media/image29.png"/><Relationship Id="rId9" Type="http://schemas.openxmlformats.org/officeDocument/2006/relationships/image" Target="../media/image34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 anchor="t"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3600" b="0" i="0" dirty="0" smtClean="0">
                <a:solidFill>
                  <a:srgbClr val="624D38">
                    <a:lumMod val="75000"/>
                  </a:srgbClr>
                </a:solidFill>
                <a:latin typeface="Century Gothic"/>
                <a:ea typeface="+mj-ea"/>
                <a:cs typeface="+mj-cs"/>
              </a:rPr>
              <a:t>Stromy a počasí</a:t>
            </a:r>
            <a:endParaRPr lang="cs-CZ" sz="3600" b="0" i="0" dirty="0">
              <a:solidFill>
                <a:srgbClr val="624D38">
                  <a:lumMod val="75000"/>
                </a:srgbClr>
              </a:solidFill>
              <a:latin typeface="Century Gothic"/>
              <a:ea typeface="+mj-ea"/>
              <a:cs typeface="+mj-cs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endParaRPr lang="cs-CZ" sz="2400" b="0" i="0" baseline="0" dirty="0"/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9543245" y="0"/>
            <a:ext cx="2648755" cy="1352282"/>
          </a:xfrm>
          <a:prstGeom prst="rect">
            <a:avLst/>
          </a:prstGeom>
          <a:solidFill>
            <a:srgbClr val="FDFEE2"/>
          </a:solidFill>
          <a:ln>
            <a:solidFill>
              <a:srgbClr val="FDFEE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0" y="5087155"/>
            <a:ext cx="11784169" cy="1770845"/>
          </a:xfrm>
          <a:prstGeom prst="rect">
            <a:avLst/>
          </a:prstGeom>
          <a:solidFill>
            <a:srgbClr val="FDFEE2"/>
          </a:solidFill>
          <a:ln>
            <a:solidFill>
              <a:srgbClr val="FDFEE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Seřaď stromy od jara do zimy.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4967" b="99236" l="3009" r="98567">
                        <a14:backgroundMark x1="31089" y1="7354" x2="43266" y2="1088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778172" y="1180081"/>
            <a:ext cx="2754086" cy="4131129"/>
          </a:xfr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4846" b="100000" l="4723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182137" y="2198287"/>
            <a:ext cx="3009863" cy="451479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6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5209" b="100000" l="2452" r="97366">
                        <a14:backgroundMark x1="64214" y1="61296" x2="94732" y2="70563"/>
                        <a14:backgroundMark x1="26703" y1="51363" x2="14986" y2="64204"/>
                        <a14:backgroundMark x1="93006" y1="46154" x2="99818" y2="48274"/>
                        <a14:backgroundMark x1="14714" y1="44579" x2="9809" y2="41793"/>
                        <a14:backgroundMark x1="29337" y1="32829" x2="24432" y2="34464"/>
                        <a14:backgroundMark x1="73479" y1="37068" x2="73297" y2="39673"/>
                        <a14:backgroundMark x1="83742" y1="38219" x2="83015" y2="39673"/>
                        <a14:backgroundMark x1="64214" y1="37250" x2="64214" y2="37250"/>
                        <a14:backgroundMark x1="64214" y1="37250" x2="64214" y2="3725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657676" y="2743200"/>
            <a:ext cx="2743200" cy="41148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8" cstate="print">
            <a:extLst>
              <a:ext uri="{BEBA8EAE-BF5A-486C-A8C5-ECC9F3942E4B}">
                <a14:imgProps xmlns:a14="http://schemas.microsoft.com/office/drawing/2010/main" xmlns="">
                  <a14:imgLayer r:embed="rId9">
                    <a14:imgEffect>
                      <a14:backgroundRemoval t="3574" b="100000" l="1090" r="99273">
                        <a14:foregroundMark x1="10808" y1="13992" x2="12988" y2="9752"/>
                        <a14:foregroundMark x1="37148" y1="17383" x2="36876" y2="10721"/>
                        <a14:foregroundMark x1="43778" y1="25500" x2="43506" y2="21623"/>
                        <a14:foregroundMark x1="53043" y1="20472" x2="53769" y2="18534"/>
                        <a14:foregroundMark x1="62761" y1="6663" x2="66667" y2="5694"/>
                        <a14:foregroundMark x1="53951" y1="35615" x2="56948" y2="33677"/>
                        <a14:foregroundMark x1="67847" y1="36281" x2="70845" y2="34646"/>
                        <a14:foregroundMark x1="60309" y1="50273" x2="63942" y2="48274"/>
                        <a14:foregroundMark x1="80291" y1="74621" x2="81744" y2="71532"/>
                        <a14:foregroundMark x1="89373" y1="65233" x2="91099" y2="62447"/>
                        <a14:foregroundMark x1="31517" y1="65839" x2="30609" y2="63719"/>
                        <a14:foregroundMark x1="21526" y1="59176" x2="20073" y2="56572"/>
                        <a14:foregroundMark x1="32970" y1="55421" x2="32970" y2="52029"/>
                        <a14:foregroundMark x1="30609" y1="67959" x2="31517" y2="66021"/>
                        <a14:foregroundMark x1="34514" y1="67474" x2="32516" y2="65233"/>
                        <a14:foregroundMark x1="3270" y1="51847" x2="3270" y2="48758"/>
                        <a14:foregroundMark x1="8629" y1="38704" x2="13533" y2="36402"/>
                        <a14:foregroundMark x1="8174" y1="39491" x2="13533" y2="36887"/>
                        <a14:foregroundMark x1="26431" y1="31072" x2="28610" y2="26348"/>
                        <a14:foregroundMark x1="8901" y1="24228" x2="14714" y2="25015"/>
                        <a14:foregroundMark x1="3724" y1="89945" x2="28610" y2="8619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60904" y="1690688"/>
            <a:ext cx="2673426" cy="40101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5006339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9543245" y="0"/>
            <a:ext cx="2648755" cy="1352282"/>
          </a:xfrm>
          <a:prstGeom prst="rect">
            <a:avLst/>
          </a:prstGeom>
          <a:solidFill>
            <a:srgbClr val="FDFEE2"/>
          </a:solidFill>
          <a:ln>
            <a:solidFill>
              <a:srgbClr val="FDFEE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0" y="5087155"/>
            <a:ext cx="11784169" cy="1770845"/>
          </a:xfrm>
          <a:prstGeom prst="rect">
            <a:avLst/>
          </a:prstGeom>
          <a:solidFill>
            <a:srgbClr val="FDFEE2"/>
          </a:solidFill>
          <a:ln>
            <a:solidFill>
              <a:srgbClr val="FDFEE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Seřaď stromy od jara do zimy.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4967" b="99236" l="3009" r="98567">
                        <a14:backgroundMark x1="31089" y1="7354" x2="43266" y2="1088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052" y="2198287"/>
            <a:ext cx="2754086" cy="4131129"/>
          </a:xfr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4846" b="100000" l="4723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890138" y="2006453"/>
            <a:ext cx="3009863" cy="451479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6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5209" b="100000" l="2452" r="97366">
                        <a14:backgroundMark x1="64214" y1="61296" x2="94732" y2="70563"/>
                        <a14:backgroundMark x1="26703" y1="51363" x2="14986" y2="64204"/>
                        <a14:backgroundMark x1="93006" y1="46154" x2="99818" y2="48274"/>
                        <a14:backgroundMark x1="14714" y1="44579" x2="9809" y2="41793"/>
                        <a14:backgroundMark x1="29337" y1="32829" x2="24432" y2="34464"/>
                        <a14:backgroundMark x1="73479" y1="37068" x2="73297" y2="39673"/>
                        <a14:backgroundMark x1="83742" y1="38219" x2="83015" y2="39673"/>
                        <a14:backgroundMark x1="64214" y1="37250" x2="64214" y2="37250"/>
                        <a14:backgroundMark x1="64214" y1="37250" x2="64214" y2="3725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096000" y="2093626"/>
            <a:ext cx="2743200" cy="41148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8" cstate="print">
            <a:extLst>
              <a:ext uri="{BEBA8EAE-BF5A-486C-A8C5-ECC9F3942E4B}">
                <a14:imgProps xmlns:a14="http://schemas.microsoft.com/office/drawing/2010/main" xmlns="">
                  <a14:imgLayer r:embed="rId9">
                    <a14:imgEffect>
                      <a14:backgroundRemoval t="3574" b="100000" l="1090" r="99273">
                        <a14:foregroundMark x1="10808" y1="13992" x2="12988" y2="9752"/>
                        <a14:foregroundMark x1="37148" y1="17383" x2="36876" y2="10721"/>
                        <a14:foregroundMark x1="43778" y1="25500" x2="43506" y2="21623"/>
                        <a14:foregroundMark x1="53043" y1="20472" x2="53769" y2="18534"/>
                        <a14:foregroundMark x1="62761" y1="6663" x2="66667" y2="5694"/>
                        <a14:foregroundMark x1="53951" y1="35615" x2="56948" y2="33677"/>
                        <a14:foregroundMark x1="67847" y1="36281" x2="70845" y2="34646"/>
                        <a14:foregroundMark x1="60309" y1="50273" x2="63942" y2="48274"/>
                        <a14:foregroundMark x1="80291" y1="74621" x2="81744" y2="71532"/>
                        <a14:foregroundMark x1="89373" y1="65233" x2="91099" y2="62447"/>
                        <a14:foregroundMark x1="31517" y1="65839" x2="30609" y2="63719"/>
                        <a14:foregroundMark x1="21526" y1="59176" x2="20073" y2="56572"/>
                        <a14:foregroundMark x1="32970" y1="55421" x2="32970" y2="52029"/>
                        <a14:foregroundMark x1="30609" y1="67959" x2="31517" y2="66021"/>
                        <a14:foregroundMark x1="34514" y1="67474" x2="32516" y2="65233"/>
                        <a14:foregroundMark x1="3270" y1="51847" x2="3270" y2="48758"/>
                        <a14:foregroundMark x1="8629" y1="38704" x2="13533" y2="36402"/>
                        <a14:foregroundMark x1="8174" y1="39491" x2="13533" y2="36887"/>
                        <a14:foregroundMark x1="26431" y1="31072" x2="28610" y2="26348"/>
                        <a14:foregroundMark x1="8901" y1="24228" x2="14714" y2="25015"/>
                        <a14:foregroundMark x1="3724" y1="89945" x2="28610" y2="8619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231198" y="2198287"/>
            <a:ext cx="2673426" cy="40101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43468867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Obdélník 12"/>
          <p:cNvSpPr/>
          <p:nvPr/>
        </p:nvSpPr>
        <p:spPr>
          <a:xfrm>
            <a:off x="9543245" y="0"/>
            <a:ext cx="2648755" cy="1352282"/>
          </a:xfrm>
          <a:prstGeom prst="rect">
            <a:avLst/>
          </a:prstGeom>
          <a:solidFill>
            <a:srgbClr val="FDFEE2"/>
          </a:solidFill>
          <a:ln>
            <a:solidFill>
              <a:srgbClr val="FDFEE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0" y="5087155"/>
            <a:ext cx="11784169" cy="1770845"/>
          </a:xfrm>
          <a:prstGeom prst="rect">
            <a:avLst/>
          </a:prstGeom>
          <a:solidFill>
            <a:srgbClr val="FDFEE2"/>
          </a:solidFill>
          <a:ln>
            <a:solidFill>
              <a:srgbClr val="FDFEE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365125"/>
            <a:ext cx="10515600" cy="1325563"/>
          </a:xfrm>
        </p:spPr>
        <p:txBody>
          <a:bodyPr/>
          <a:lstStyle/>
          <a:p>
            <a:r>
              <a:rPr lang="cs-CZ" dirty="0" smtClean="0"/>
              <a:t>Co patří k jaru?</a:t>
            </a:r>
            <a:endParaRPr lang="cs-CZ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75397" y="1690688"/>
            <a:ext cx="2755631" cy="412735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9684362" y="4441656"/>
            <a:ext cx="1466850" cy="18288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4357607" y="3965406"/>
            <a:ext cx="1733550" cy="230505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9871262" y="265386"/>
            <a:ext cx="1914525" cy="230505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6462712" y="2241965"/>
            <a:ext cx="1743075" cy="17145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4765581" y="499626"/>
            <a:ext cx="2476500" cy="1304925"/>
          </a:xfrm>
          <a:prstGeom prst="rect">
            <a:avLst/>
          </a:prstGeom>
        </p:spPr>
      </p:pic>
      <p:pic>
        <p:nvPicPr>
          <p:cNvPr id="14" name="Zástupný symbol pro obsah 13"/>
          <p:cNvPicPr>
            <a:picLocks noGrp="1" noChangeAspect="1"/>
          </p:cNvPicPr>
          <p:nvPr>
            <p:ph idx="1"/>
          </p:nvPr>
        </p:nvPicPr>
        <p:blipFill>
          <a:blip r:embed="rId8" cstate="print"/>
          <a:stretch>
            <a:fillRect/>
          </a:stretch>
        </p:blipFill>
        <p:spPr>
          <a:xfrm>
            <a:off x="4312863" y="2241965"/>
            <a:ext cx="1285875" cy="1343025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 cstate="print"/>
          <a:stretch>
            <a:fillRect/>
          </a:stretch>
        </p:blipFill>
        <p:spPr>
          <a:xfrm>
            <a:off x="7674068" y="435112"/>
            <a:ext cx="1857375" cy="169545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 cstate="print"/>
          <a:stretch>
            <a:fillRect/>
          </a:stretch>
        </p:blipFill>
        <p:spPr>
          <a:xfrm>
            <a:off x="6815137" y="4507742"/>
            <a:ext cx="1390650" cy="1323975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 cstate="print"/>
          <a:stretch>
            <a:fillRect/>
          </a:stretch>
        </p:blipFill>
        <p:spPr>
          <a:xfrm>
            <a:off x="8880862" y="2829679"/>
            <a:ext cx="1123950" cy="1238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72562249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9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1" dur="2000" fill="hold"/>
                                        <p:tgtEl>
                                          <p:spTgt spid="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6" dur="2000" fill="hold"/>
                                        <p:tgtEl>
                                          <p:spTgt spid="8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1" dur="2000" fill="hold"/>
                                        <p:tgtEl>
                                          <p:spTgt spid="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6" dur="2000" fill="hold"/>
                                        <p:tgtEl>
                                          <p:spTgt spid="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31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33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" fill="hold">
                      <p:stCondLst>
                        <p:cond delay="0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3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39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0" fill="hold">
                      <p:stCondLst>
                        <p:cond delay="0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43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45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6" fill="hold">
                      <p:stCondLst>
                        <p:cond delay="0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49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/>
          <p:nvPr/>
        </p:nvSpPr>
        <p:spPr>
          <a:xfrm>
            <a:off x="9543245" y="0"/>
            <a:ext cx="2648755" cy="1352282"/>
          </a:xfrm>
          <a:prstGeom prst="rect">
            <a:avLst/>
          </a:prstGeom>
          <a:solidFill>
            <a:srgbClr val="FDFEE2"/>
          </a:solidFill>
          <a:ln>
            <a:solidFill>
              <a:srgbClr val="FDFEE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0" y="5087155"/>
            <a:ext cx="11784169" cy="1770845"/>
          </a:xfrm>
          <a:prstGeom prst="rect">
            <a:avLst/>
          </a:prstGeom>
          <a:solidFill>
            <a:srgbClr val="FDFEE2"/>
          </a:solidFill>
          <a:ln>
            <a:solidFill>
              <a:srgbClr val="FDFEE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patří k létu?</a:t>
            </a:r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4846" b="100000" l="4723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38200" y="1985366"/>
            <a:ext cx="3009863" cy="4514795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10020300" y="2526221"/>
            <a:ext cx="1333500" cy="16764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5067356" y="2078491"/>
            <a:ext cx="1600200" cy="17145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7694196" y="4484233"/>
            <a:ext cx="1571625" cy="1495425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7694196" y="535441"/>
            <a:ext cx="1409700" cy="139065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4957044" y="4484233"/>
            <a:ext cx="1390650" cy="1323975"/>
          </a:xfrm>
          <a:prstGeom prst="rect">
            <a:avLst/>
          </a:prstGeom>
        </p:spPr>
      </p:pic>
      <p:pic>
        <p:nvPicPr>
          <p:cNvPr id="12" name="Zástupný symbol pro obsah 11"/>
          <p:cNvPicPr>
            <a:picLocks noGrp="1" noChangeAspect="1"/>
          </p:cNvPicPr>
          <p:nvPr>
            <p:ph idx="1"/>
          </p:nvPr>
        </p:nvPicPr>
        <p:blipFill>
          <a:blip r:embed="rId9" cstate="print"/>
          <a:stretch>
            <a:fillRect/>
          </a:stretch>
        </p:blipFill>
        <p:spPr>
          <a:xfrm>
            <a:off x="7268955" y="2369117"/>
            <a:ext cx="1990725" cy="206692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 cstate="print"/>
          <a:stretch>
            <a:fillRect/>
          </a:stretch>
        </p:blipFill>
        <p:spPr>
          <a:xfrm>
            <a:off x="4765581" y="499626"/>
            <a:ext cx="2476500" cy="1304925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1" cstate="print"/>
          <a:stretch>
            <a:fillRect/>
          </a:stretch>
        </p:blipFill>
        <p:spPr>
          <a:xfrm>
            <a:off x="9758362" y="231051"/>
            <a:ext cx="1857375" cy="1695450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2" cstate="print"/>
          <a:stretch>
            <a:fillRect/>
          </a:stretch>
        </p:blipFill>
        <p:spPr>
          <a:xfrm>
            <a:off x="9734644" y="4436042"/>
            <a:ext cx="1743075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6693311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xit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6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2" dur="2000" fill="hold"/>
                                        <p:tgtEl>
                                          <p:spTgt spid="8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7" dur="2000" fill="hold"/>
                                        <p:tgtEl>
                                          <p:spTgt spid="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2" dur="2000" fill="hold"/>
                                        <p:tgtEl>
                                          <p:spTgt spid="3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7" dur="2000" fill="hold"/>
                                        <p:tgtEl>
                                          <p:spTgt spid="10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2" dur="2000" fill="hold"/>
                                        <p:tgtEl>
                                          <p:spTgt spid="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33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" fill="hold">
                      <p:stCondLst>
                        <p:cond delay="0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37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39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0" fill="hold">
                      <p:stCondLst>
                        <p:cond delay="0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43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45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6" fill="hold">
                      <p:stCondLst>
                        <p:cond delay="0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49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/>
          <p:nvPr/>
        </p:nvSpPr>
        <p:spPr>
          <a:xfrm>
            <a:off x="9543245" y="0"/>
            <a:ext cx="2648755" cy="1352282"/>
          </a:xfrm>
          <a:prstGeom prst="rect">
            <a:avLst/>
          </a:prstGeom>
          <a:solidFill>
            <a:srgbClr val="FDFEE2"/>
          </a:solidFill>
          <a:ln>
            <a:solidFill>
              <a:srgbClr val="FDFEE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0" y="5087155"/>
            <a:ext cx="11784169" cy="1770845"/>
          </a:xfrm>
          <a:prstGeom prst="rect">
            <a:avLst/>
          </a:prstGeom>
          <a:solidFill>
            <a:srgbClr val="FDFEE2"/>
          </a:solidFill>
          <a:ln>
            <a:solidFill>
              <a:srgbClr val="FDFEE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patří k podzimu?</a:t>
            </a:r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5209" b="100000" l="2452" r="97366">
                        <a14:backgroundMark x1="64214" y1="61296" x2="94732" y2="70563"/>
                        <a14:backgroundMark x1="26703" y1="51363" x2="14986" y2="64204"/>
                        <a14:backgroundMark x1="93006" y1="46154" x2="99818" y2="48274"/>
                        <a14:backgroundMark x1="14714" y1="44579" x2="9809" y2="41793"/>
                        <a14:backgroundMark x1="29337" y1="32829" x2="24432" y2="34464"/>
                        <a14:backgroundMark x1="73479" y1="37068" x2="73297" y2="39673"/>
                        <a14:backgroundMark x1="83742" y1="38219" x2="83015" y2="39673"/>
                        <a14:backgroundMark x1="64214" y1="37250" x2="64214" y2="37250"/>
                        <a14:backgroundMark x1="64214" y1="37250" x2="64214" y2="3725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65981" y="1823243"/>
            <a:ext cx="3233133" cy="4849700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9209994" y="4424363"/>
            <a:ext cx="1914525" cy="17526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6030818" y="408781"/>
            <a:ext cx="1123950" cy="123825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7661424" y="283341"/>
            <a:ext cx="1704975" cy="16764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4071333" y="4424363"/>
            <a:ext cx="1847850" cy="1704975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6647012" y="2228793"/>
            <a:ext cx="2028825" cy="2019300"/>
          </a:xfrm>
          <a:prstGeom prst="rect">
            <a:avLst/>
          </a:prstGeom>
        </p:spPr>
      </p:pic>
      <p:pic>
        <p:nvPicPr>
          <p:cNvPr id="12" name="Zástupný symbol pro obsah 11"/>
          <p:cNvPicPr>
            <a:picLocks noGrp="1" noChangeAspect="1"/>
          </p:cNvPicPr>
          <p:nvPr>
            <p:ph idx="1"/>
          </p:nvPr>
        </p:nvPicPr>
        <p:blipFill>
          <a:blip r:embed="rId9" cstate="print"/>
          <a:stretch>
            <a:fillRect/>
          </a:stretch>
        </p:blipFill>
        <p:spPr>
          <a:xfrm>
            <a:off x="6507461" y="4404464"/>
            <a:ext cx="2238375" cy="224790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 cstate="print"/>
          <a:stretch>
            <a:fillRect/>
          </a:stretch>
        </p:blipFill>
        <p:spPr>
          <a:xfrm>
            <a:off x="4185633" y="1943043"/>
            <a:ext cx="1733550" cy="2305050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1" cstate="print"/>
          <a:stretch>
            <a:fillRect/>
          </a:stretch>
        </p:blipFill>
        <p:spPr>
          <a:xfrm>
            <a:off x="9843671" y="2515990"/>
            <a:ext cx="1247775" cy="1257300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2" cstate="print"/>
          <a:stretch>
            <a:fillRect/>
          </a:stretch>
        </p:blipFill>
        <p:spPr>
          <a:xfrm>
            <a:off x="9959303" y="579636"/>
            <a:ext cx="1647825" cy="17621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0316344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1" dur="2000" fill="hold"/>
                                        <p:tgtEl>
                                          <p:spTgt spid="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6" dur="2000" fill="hold"/>
                                        <p:tgtEl>
                                          <p:spTgt spid="10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1" dur="2000" fill="hold"/>
                                        <p:tgtEl>
                                          <p:spTgt spid="9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6" dur="2000" fill="hold"/>
                                        <p:tgtEl>
                                          <p:spTgt spid="3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31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33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" fill="hold">
                      <p:stCondLst>
                        <p:cond delay="0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37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39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0" fill="hold">
                      <p:stCondLst>
                        <p:cond delay="0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43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45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6" fill="hold">
                      <p:stCondLst>
                        <p:cond delay="0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49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Obdélník 15"/>
          <p:cNvSpPr/>
          <p:nvPr/>
        </p:nvSpPr>
        <p:spPr>
          <a:xfrm>
            <a:off x="9543245" y="0"/>
            <a:ext cx="2648755" cy="1352282"/>
          </a:xfrm>
          <a:prstGeom prst="rect">
            <a:avLst/>
          </a:prstGeom>
          <a:solidFill>
            <a:srgbClr val="FDFEE2"/>
          </a:solidFill>
          <a:ln>
            <a:solidFill>
              <a:srgbClr val="FDFEE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0" y="5087155"/>
            <a:ext cx="11784169" cy="1770845"/>
          </a:xfrm>
          <a:prstGeom prst="rect">
            <a:avLst/>
          </a:prstGeom>
          <a:solidFill>
            <a:srgbClr val="FDFEE2"/>
          </a:solidFill>
          <a:ln>
            <a:solidFill>
              <a:srgbClr val="FDFEE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patří k zimě?</a:t>
            </a:r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3574" b="100000" l="1090" r="99273">
                        <a14:foregroundMark x1="10808" y1="13992" x2="12988" y2="9752"/>
                        <a14:foregroundMark x1="37148" y1="17383" x2="36876" y2="10721"/>
                        <a14:foregroundMark x1="43778" y1="25500" x2="43506" y2="21623"/>
                        <a14:foregroundMark x1="53043" y1="20472" x2="53769" y2="18534"/>
                        <a14:foregroundMark x1="62761" y1="6663" x2="66667" y2="5694"/>
                        <a14:foregroundMark x1="53951" y1="35615" x2="56948" y2="33677"/>
                        <a14:foregroundMark x1="67847" y1="36281" x2="70845" y2="34646"/>
                        <a14:foregroundMark x1="60309" y1="50273" x2="63942" y2="48274"/>
                        <a14:foregroundMark x1="80291" y1="74621" x2="81744" y2="71532"/>
                        <a14:foregroundMark x1="89373" y1="65233" x2="91099" y2="62447"/>
                        <a14:foregroundMark x1="31517" y1="65839" x2="30609" y2="63719"/>
                        <a14:foregroundMark x1="21526" y1="59176" x2="20073" y2="56572"/>
                        <a14:foregroundMark x1="32970" y1="55421" x2="32970" y2="52029"/>
                        <a14:foregroundMark x1="30609" y1="67959" x2="31517" y2="66021"/>
                        <a14:foregroundMark x1="34514" y1="67474" x2="32516" y2="65233"/>
                        <a14:foregroundMark x1="3270" y1="51847" x2="3270" y2="48758"/>
                        <a14:foregroundMark x1="8629" y1="38704" x2="13533" y2="36402"/>
                        <a14:foregroundMark x1="8174" y1="39491" x2="13533" y2="36887"/>
                        <a14:foregroundMark x1="26431" y1="31072" x2="28610" y2="26348"/>
                        <a14:foregroundMark x1="8901" y1="24228" x2="14714" y2="25015"/>
                        <a14:foregroundMark x1="3724" y1="89945" x2="28610" y2="8619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46453" y="1847255"/>
            <a:ext cx="2804810" cy="4207215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7775261" y="5106732"/>
            <a:ext cx="1247775" cy="12573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6532716" y="2730614"/>
            <a:ext cx="1647825" cy="1762125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8602738" y="2926825"/>
            <a:ext cx="1647825" cy="154305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3941384" y="3075711"/>
            <a:ext cx="1857375" cy="169545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8602738" y="205731"/>
            <a:ext cx="1571625" cy="1895475"/>
          </a:xfrm>
          <a:prstGeom prst="rect">
            <a:avLst/>
          </a:prstGeom>
        </p:spPr>
      </p:pic>
      <p:pic>
        <p:nvPicPr>
          <p:cNvPr id="13" name="Zástupný symbol pro obsah 12"/>
          <p:cNvPicPr>
            <a:picLocks noGrp="1" noChangeAspect="1"/>
          </p:cNvPicPr>
          <p:nvPr>
            <p:ph idx="1"/>
          </p:nvPr>
        </p:nvPicPr>
        <p:blipFill>
          <a:blip r:embed="rId9" cstate="print"/>
          <a:stretch>
            <a:fillRect/>
          </a:stretch>
        </p:blipFill>
        <p:spPr>
          <a:xfrm>
            <a:off x="10418159" y="1571741"/>
            <a:ext cx="1333500" cy="147637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 cstate="print"/>
          <a:stretch>
            <a:fillRect/>
          </a:stretch>
        </p:blipFill>
        <p:spPr>
          <a:xfrm>
            <a:off x="6350264" y="182974"/>
            <a:ext cx="1600200" cy="1714500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 cstate="print"/>
          <a:stretch>
            <a:fillRect/>
          </a:stretch>
        </p:blipFill>
        <p:spPr>
          <a:xfrm>
            <a:off x="10004731" y="4284253"/>
            <a:ext cx="1914525" cy="2305050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2" cstate="print"/>
          <a:stretch>
            <a:fillRect/>
          </a:stretch>
        </p:blipFill>
        <p:spPr>
          <a:xfrm>
            <a:off x="5302514" y="5049583"/>
            <a:ext cx="1847850" cy="1704975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3" cstate="print"/>
          <a:stretch>
            <a:fillRect/>
          </a:stretch>
        </p:blipFill>
        <p:spPr>
          <a:xfrm>
            <a:off x="4809110" y="786921"/>
            <a:ext cx="1466850" cy="1828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83922858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10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1" dur="2000" fill="hold"/>
                                        <p:tgtEl>
                                          <p:spTgt spid="9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6" dur="2000" fill="hold"/>
                                        <p:tgtEl>
                                          <p:spTgt spid="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1" dur="2000" fill="hold"/>
                                        <p:tgtEl>
                                          <p:spTgt spid="8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6" dur="2000" fill="hold"/>
                                        <p:tgtEl>
                                          <p:spTgt spid="3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31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33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" fill="hold">
                      <p:stCondLst>
                        <p:cond delay="0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3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39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0" fill="hold">
                      <p:stCondLst>
                        <p:cond delay="0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43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45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6" fill="hold">
                      <p:stCondLst>
                        <p:cond delay="0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49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>
                      <p:stCondLst>
                        <p:cond delay="0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55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Zdroje autora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05405508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Popis prezentace: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Přiřazování znaků k jednotlivým ročním obdobím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44134961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Očekávání a cíle: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Charakterizování změn v přírodě souvisejících se změnou ročního období</a:t>
            </a:r>
          </a:p>
          <a:p>
            <a:r>
              <a:rPr lang="cs-CZ" dirty="0" smtClean="0"/>
              <a:t>Vnímání změn počasí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28668739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801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183000"/>
            <a:ext cx="9509760" cy="3524813"/>
          </a:xfrm>
        </p:spPr>
        <p:txBody>
          <a:bodyPr>
            <a:normAutofit/>
          </a:bodyPr>
          <a:lstStyle/>
          <a:p>
            <a:r>
              <a:rPr lang="cs-CZ" dirty="0" smtClean="0"/>
              <a:t>Na snímku č</a:t>
            </a:r>
            <a:r>
              <a:rPr lang="cs-CZ" dirty="0" smtClean="0"/>
              <a:t>. 2 </a:t>
            </a:r>
            <a:r>
              <a:rPr lang="cs-CZ" dirty="0" smtClean="0"/>
              <a:t>si děti procvičují  hlavní  znaky jednotlivých  ročních období</a:t>
            </a:r>
          </a:p>
          <a:p>
            <a:r>
              <a:rPr lang="cs-CZ" dirty="0" smtClean="0"/>
              <a:t>Na snímku č. 3 seřazují  stromy od jara do zimy.</a:t>
            </a:r>
          </a:p>
          <a:p>
            <a:r>
              <a:rPr lang="cs-CZ" dirty="0" smtClean="0"/>
              <a:t>Na snímcích č. </a:t>
            </a:r>
            <a:r>
              <a:rPr lang="cs-CZ" dirty="0" smtClean="0"/>
              <a:t>4 - 7 </a:t>
            </a:r>
            <a:r>
              <a:rPr lang="cs-CZ" dirty="0" smtClean="0"/>
              <a:t>přiřazují k jednotlivým stromům správné obrázky patřící k </a:t>
            </a:r>
            <a:r>
              <a:rPr lang="cs-CZ" dirty="0" smtClean="0"/>
              <a:t>období (</a:t>
            </a:r>
            <a:r>
              <a:rPr lang="cs-CZ" dirty="0" smtClean="0"/>
              <a:t>nesprávné mizí z plochy)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1080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Vnímat, že svět má svůj řád, že je rozmanitý a pozoruhodný</a:t>
            </a:r>
          </a:p>
          <a:p>
            <a:r>
              <a:rPr lang="cs-CZ" dirty="0"/>
              <a:t>Řešit problémy, úkoly a situace, myslet kreativně</a:t>
            </a:r>
          </a:p>
          <a:p>
            <a:r>
              <a:rPr lang="cs-CZ" dirty="0"/>
              <a:t>Vnímat, že je zajímavé dozvídat se nové věci, </a:t>
            </a:r>
            <a:r>
              <a:rPr lang="cs-CZ" dirty="0" smtClean="0"/>
              <a:t>využívat zkušeností </a:t>
            </a:r>
            <a:r>
              <a:rPr lang="cs-CZ" dirty="0"/>
              <a:t>k učení </a:t>
            </a:r>
          </a:p>
          <a:p>
            <a:r>
              <a:rPr lang="cs-CZ" dirty="0"/>
              <a:t>Postupovat a učit se podle pokynů a instrukcí</a:t>
            </a:r>
          </a:p>
          <a:p>
            <a:r>
              <a:rPr lang="cs-CZ" dirty="0"/>
              <a:t>Prožívat radost ze zvládnutého a poznaného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6505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14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15604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253</Words>
  <Application>Microsoft Office PowerPoint</Application>
  <PresentationFormat>Vlastní</PresentationFormat>
  <Paragraphs>50</Paragraphs>
  <Slides>14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Sheer Green 16x9</vt:lpstr>
      <vt:lpstr>Stromy a počasí</vt:lpstr>
      <vt:lpstr>Seřaď stromy od jara do zimy.</vt:lpstr>
      <vt:lpstr>Seřaď stromy od jara do zimy.</vt:lpstr>
      <vt:lpstr>Co patří k jaru?</vt:lpstr>
      <vt:lpstr>Co patří k létu?</vt:lpstr>
      <vt:lpstr>Co patří k podzimu?</vt:lpstr>
      <vt:lpstr>Co patří k zimě?</vt:lpstr>
      <vt:lpstr>Použité odkazy:</vt:lpstr>
      <vt:lpstr>Popis prezentace:</vt:lpstr>
      <vt:lpstr>Očekávání a cíle:</vt:lpstr>
      <vt:lpstr>Studijní materiály </vt:lpstr>
      <vt:lpstr>   Práce s interaktivním výukovým materiálem </vt:lpstr>
      <vt:lpstr>Prvky polytechnické výchovy</vt:lpstr>
      <vt:lpstr>Snímek 14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2015-04-10T17:49:13Z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