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3" r:id="rId4"/>
    <p:sldId id="284" r:id="rId5"/>
    <p:sldId id="285" r:id="rId6"/>
    <p:sldId id="286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3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</a:t>
            </a:r>
            <a:r>
              <a:rPr lang="cs-CZ" baseline="0" dirty="0" smtClean="0"/>
              <a:t> předměty na obrázku potřebuješ k ranní hygieně.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60941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</a:t>
            </a:r>
            <a:r>
              <a:rPr lang="cs-CZ" baseline="0" dirty="0" smtClean="0"/>
              <a:t> předměty na obrázku potřebuješ k ranní hygieně.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8100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</a:t>
            </a:r>
            <a:r>
              <a:rPr lang="cs-CZ" baseline="0" dirty="0" smtClean="0"/>
              <a:t> předměty na obrázku potřebuješ k ranní hygieně.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62322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Které</a:t>
            </a:r>
            <a:r>
              <a:rPr lang="cs-CZ" baseline="0" dirty="0" smtClean="0"/>
              <a:t> předměty na obrázku potřebuješ k ranní hygieně.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11527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3" Type="http://schemas.openxmlformats.org/officeDocument/2006/relationships/image" Target="../media/image4.jpeg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20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8.png"/><Relationship Id="rId19" Type="http://schemas.microsoft.com/office/2007/relationships/hdphoto" Target="../media/hdphoto8.wdp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8.wdp"/><Relationship Id="rId3" Type="http://schemas.openxmlformats.org/officeDocument/2006/relationships/image" Target="../media/image4.jpeg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6" Type="http://schemas.openxmlformats.org/officeDocument/2006/relationships/comments" Target="../comments/comment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8.wdp"/><Relationship Id="rId3" Type="http://schemas.openxmlformats.org/officeDocument/2006/relationships/image" Target="../media/image4.jpeg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6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8.wdp"/><Relationship Id="rId3" Type="http://schemas.openxmlformats.org/officeDocument/2006/relationships/image" Target="../media/image4.jpeg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6" Type="http://schemas.openxmlformats.org/officeDocument/2006/relationships/comments" Target="../comments/comment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PATŘÍ K HYGIENĚ TĚLA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SEBEOBSLUHA, </a:t>
            </a:r>
            <a:r>
              <a:rPr lang="cs-CZ" sz="2400" b="0" i="0" baseline="0" dirty="0" smtClean="0"/>
              <a:t>HYGIENICKÉ</a:t>
            </a:r>
            <a:r>
              <a:rPr lang="cs-CZ" sz="2400" b="0" i="0" dirty="0" smtClean="0"/>
              <a:t> </a:t>
            </a:r>
            <a:r>
              <a:rPr lang="cs-CZ" sz="2400" b="0" i="0" dirty="0" smtClean="0"/>
              <a:t>návyky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2488" y="4920217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9893"/>
            <a:ext cx="4264725" cy="3198544"/>
          </a:xfrm>
          <a:prstGeom prst="round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489" b="91571" l="9914" r="884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47" t="2122" r="8257" b="500"/>
          <a:stretch/>
        </p:blipFill>
        <p:spPr>
          <a:xfrm>
            <a:off x="4709062" y="689869"/>
            <a:ext cx="2741220" cy="24297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>
            <a:off x="8035290" y="583310"/>
            <a:ext cx="3657600" cy="1047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916" b="77441" l="17872" r="84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7883" y="3734527"/>
            <a:ext cx="2475310" cy="1856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45" b="89994" l="9959" r="93270">
                        <a14:foregroundMark x1="24329" y1="35476" x2="24329" y2="35476"/>
                        <a14:foregroundMark x1="22510" y1="35476" x2="22510" y2="35476"/>
                        <a14:foregroundMark x1="18417" y1="34870" x2="18417" y2="34870"/>
                        <a14:foregroundMark x1="16144" y1="34263" x2="16144" y2="34263"/>
                        <a14:foregroundMark x1="17053" y1="41601" x2="17053" y2="41601"/>
                        <a14:foregroundMark x1="16144" y1="44633" x2="16144" y2="44633"/>
                        <a14:foregroundMark x1="19327" y1="50697" x2="19327" y2="50697"/>
                        <a14:foregroundMark x1="22965" y1="50091" x2="22965" y2="50091"/>
                        <a14:backgroundMark x1="29377" y1="35476" x2="29377" y2="35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9911" y="4362956"/>
            <a:ext cx="2890311" cy="21677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7647" b="82050" l="20373" r="858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84" t="15547" r="7326" b="14123"/>
          <a:stretch/>
        </p:blipFill>
        <p:spPr>
          <a:xfrm>
            <a:off x="4979031" y="3575676"/>
            <a:ext cx="2602869" cy="17514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4179" y="4376899"/>
            <a:ext cx="2583603" cy="193770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 rot="2689307">
            <a:off x="8313720" y="1642916"/>
            <a:ext cx="1278458" cy="25348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60364" l="1631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33" t="41501" r="12542" b="38332"/>
          <a:stretch/>
        </p:blipFill>
        <p:spPr>
          <a:xfrm rot="6912161">
            <a:off x="9529593" y="2982271"/>
            <a:ext cx="2328808" cy="478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550" fill="hold">
                                          <p:stCondLst>
                                            <p:cond delay="5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550" fill="hold">
                                          <p:stCondLst>
                                            <p:cond delay="1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550" fill="hold">
                                          <p:stCondLst>
                                            <p:cond delay="1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550" fill="hold">
                                          <p:stCondLst>
                                            <p:cond delay="2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2488" y="4920217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9893"/>
            <a:ext cx="4264725" cy="3198544"/>
          </a:xfrm>
          <a:prstGeom prst="round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>
            <a:off x="8035290" y="583310"/>
            <a:ext cx="3657600" cy="1047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916" b="77441" l="17872" r="84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47883" y="3734527"/>
            <a:ext cx="2475310" cy="1856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45" b="89994" l="9959" r="93270">
                        <a14:foregroundMark x1="24329" y1="35476" x2="24329" y2="35476"/>
                        <a14:foregroundMark x1="22510" y1="35476" x2="22510" y2="35476"/>
                        <a14:foregroundMark x1="18417" y1="34870" x2="18417" y2="34870"/>
                        <a14:foregroundMark x1="16144" y1="34263" x2="16144" y2="34263"/>
                        <a14:foregroundMark x1="17053" y1="41601" x2="17053" y2="41601"/>
                        <a14:foregroundMark x1="16144" y1="44633" x2="16144" y2="44633"/>
                        <a14:foregroundMark x1="19327" y1="50697" x2="19327" y2="50697"/>
                        <a14:foregroundMark x1="22965" y1="50091" x2="22965" y2="50091"/>
                        <a14:backgroundMark x1="29377" y1="35476" x2="29377" y2="35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9911" y="4362956"/>
            <a:ext cx="2890311" cy="21677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7647" b="82050" l="20373" r="858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84" t="15547" r="7326" b="14123"/>
          <a:stretch/>
        </p:blipFill>
        <p:spPr>
          <a:xfrm>
            <a:off x="4979031" y="3575676"/>
            <a:ext cx="2602869" cy="17514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60364" l="1631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33" t="41501" r="12542" b="38332"/>
          <a:stretch/>
        </p:blipFill>
        <p:spPr>
          <a:xfrm rot="6912161">
            <a:off x="9529593" y="2982271"/>
            <a:ext cx="2328808" cy="4784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489" b="91571" l="9914" r="884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47" t="2122" r="8257" b="500"/>
          <a:stretch/>
        </p:blipFill>
        <p:spPr>
          <a:xfrm>
            <a:off x="4709062" y="689869"/>
            <a:ext cx="2741220" cy="2429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990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2488" y="4920217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9893"/>
            <a:ext cx="4264725" cy="3198544"/>
          </a:xfrm>
          <a:prstGeom prst="round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>
            <a:off x="8035290" y="583310"/>
            <a:ext cx="3657600" cy="1047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916" b="77441" l="17872" r="84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53" y="4518581"/>
            <a:ext cx="2475310" cy="1856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45" b="89994" l="9959" r="93270">
                        <a14:foregroundMark x1="24329" y1="35476" x2="24329" y2="35476"/>
                        <a14:foregroundMark x1="22510" y1="35476" x2="22510" y2="35476"/>
                        <a14:foregroundMark x1="18417" y1="34870" x2="18417" y2="34870"/>
                        <a14:foregroundMark x1="16144" y1="34263" x2="16144" y2="34263"/>
                        <a14:foregroundMark x1="17053" y1="41601" x2="17053" y2="41601"/>
                        <a14:foregroundMark x1="16144" y1="44633" x2="16144" y2="44633"/>
                        <a14:foregroundMark x1="19327" y1="50697" x2="19327" y2="50697"/>
                        <a14:foregroundMark x1="22965" y1="50091" x2="22965" y2="50091"/>
                        <a14:backgroundMark x1="29377" y1="35476" x2="29377" y2="35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9911" y="4362956"/>
            <a:ext cx="2890311" cy="21677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7647" b="82050" l="20373" r="858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84" t="15547" r="7326" b="14123"/>
          <a:stretch/>
        </p:blipFill>
        <p:spPr>
          <a:xfrm>
            <a:off x="4979031" y="3575676"/>
            <a:ext cx="2602869" cy="17514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60364" l="1631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33" t="41501" r="12542" b="38332"/>
          <a:stretch/>
        </p:blipFill>
        <p:spPr>
          <a:xfrm rot="6912161">
            <a:off x="9529593" y="2982271"/>
            <a:ext cx="2328808" cy="4784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489" b="91571" l="9914" r="884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47" t="2122" r="8257" b="500"/>
          <a:stretch/>
        </p:blipFill>
        <p:spPr>
          <a:xfrm>
            <a:off x="4709062" y="689869"/>
            <a:ext cx="2741220" cy="2429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2346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2488" y="4920217"/>
            <a:ext cx="5391397" cy="13775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9893"/>
            <a:ext cx="4264725" cy="3198544"/>
          </a:xfrm>
          <a:prstGeom prst="round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>
            <a:off x="8035290" y="583310"/>
            <a:ext cx="3657600" cy="1047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916" b="77441" l="17872" r="843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53" y="4518581"/>
            <a:ext cx="2475310" cy="1856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45" b="89994" l="9959" r="93270">
                        <a14:foregroundMark x1="24329" y1="35476" x2="24329" y2="35476"/>
                        <a14:foregroundMark x1="22510" y1="35476" x2="22510" y2="35476"/>
                        <a14:foregroundMark x1="18417" y1="34870" x2="18417" y2="34870"/>
                        <a14:foregroundMark x1="16144" y1="34263" x2="16144" y2="34263"/>
                        <a14:foregroundMark x1="17053" y1="41601" x2="17053" y2="41601"/>
                        <a14:foregroundMark x1="16144" y1="44633" x2="16144" y2="44633"/>
                        <a14:foregroundMark x1="19327" y1="50697" x2="19327" y2="50697"/>
                        <a14:foregroundMark x1="22965" y1="50091" x2="22965" y2="50091"/>
                        <a14:backgroundMark x1="29377" y1="35476" x2="29377" y2="35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69911" y="4362956"/>
            <a:ext cx="2890311" cy="21677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7647" b="82050" l="20373" r="8581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84" t="15547" r="7326" b="14123"/>
          <a:stretch/>
        </p:blipFill>
        <p:spPr>
          <a:xfrm>
            <a:off x="4979031" y="3575676"/>
            <a:ext cx="2602869" cy="17514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60364" l="16318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833" t="41501" r="12542" b="38332"/>
          <a:stretch/>
        </p:blipFill>
        <p:spPr>
          <a:xfrm rot="6912161">
            <a:off x="9529593" y="2982271"/>
            <a:ext cx="2328808" cy="4784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6489" b="91571" l="9914" r="884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347" t="2122" r="8257" b="500"/>
          <a:stretch/>
        </p:blipFill>
        <p:spPr>
          <a:xfrm>
            <a:off x="4709062" y="689869"/>
            <a:ext cx="2741220" cy="2429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1253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</a:t>
            </a:r>
            <a:r>
              <a:rPr lang="cs-CZ" dirty="0" smtClean="0"/>
              <a:t>: zdraví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seznamujeme s běžnými hygienickými předměty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Co potřebuje k hygieně těla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si děti prohlédnou všechny </a:t>
            </a:r>
            <a:r>
              <a:rPr lang="cs-CZ" dirty="0" smtClean="0"/>
              <a:t>předměty</a:t>
            </a:r>
            <a:r>
              <a:rPr lang="cs-CZ" dirty="0" smtClean="0"/>
              <a:t> </a:t>
            </a:r>
            <a:r>
              <a:rPr lang="cs-CZ" dirty="0" smtClean="0"/>
              <a:t>a</a:t>
            </a:r>
            <a:r>
              <a:rPr lang="cs-CZ" dirty="0" smtClean="0"/>
              <a:t> určí, které </a:t>
            </a:r>
            <a:r>
              <a:rPr lang="cs-CZ" dirty="0" smtClean="0"/>
              <a:t>nepatří k </a:t>
            </a:r>
            <a:r>
              <a:rPr lang="cs-CZ" dirty="0" smtClean="0"/>
              <a:t>hygieně.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Na snímku 3 až 5 děti </a:t>
            </a:r>
            <a:r>
              <a:rPr lang="cs-CZ" dirty="0" smtClean="0"/>
              <a:t>vzpomínají, který </a:t>
            </a:r>
            <a:r>
              <a:rPr lang="cs-CZ" dirty="0" smtClean="0"/>
              <a:t>obrázek k ranní hygieně patří</a:t>
            </a:r>
            <a:r>
              <a:rPr lang="cs-CZ" dirty="0" smtClean="0"/>
              <a:t>, kliknutím </a:t>
            </a:r>
            <a:r>
              <a:rPr lang="cs-CZ" dirty="0" smtClean="0"/>
              <a:t>na umyvadlo se předměty </a:t>
            </a:r>
            <a:r>
              <a:rPr lang="cs-CZ" dirty="0" smtClean="0"/>
              <a:t>objeví.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Mít povědomí o významu péče o čistotu a zdraví, aktivního pohybu a zdravé výživy </a:t>
            </a:r>
            <a:endParaRPr lang="cs-CZ" dirty="0" smtClean="0"/>
          </a:p>
          <a:p>
            <a:r>
              <a:rPr lang="cs-CZ" dirty="0" smtClean="0"/>
              <a:t>Zvládat </a:t>
            </a:r>
            <a:r>
              <a:rPr lang="cs-CZ" dirty="0"/>
              <a:t>sebeobsluhu, uplatňovat základní kulturně hygienické a zdravotně preventivní návyky</a:t>
            </a:r>
          </a:p>
          <a:p>
            <a:r>
              <a:rPr lang="cs-CZ" dirty="0"/>
              <a:t>Zvládat jednoduchou obsluhu a pracovní úkony</a:t>
            </a:r>
          </a:p>
          <a:p>
            <a:r>
              <a:rPr lang="cs-CZ"/>
              <a:t>Pečovat o osobní hygienu, samostatně zvládat pravidelné běžné denní úkony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293</Words>
  <Application>Microsoft Office PowerPoint</Application>
  <PresentationFormat>Vlastní</PresentationFormat>
  <Paragraphs>55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CO PATŘÍ K HYGIENĚ TĚLA</vt:lpstr>
      <vt:lpstr>Snímek 2</vt:lpstr>
      <vt:lpstr>Snímek 3</vt:lpstr>
      <vt:lpstr>Snímek 4</vt:lpstr>
      <vt:lpstr>Snímek 5</vt:lpstr>
      <vt:lpstr>Metodický pokyn Integrovaný blok: zdraví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2015-04-10T18:10:49Z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