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75" r:id="rId12"/>
    <p:sldId id="276" r:id="rId13"/>
    <p:sldId id="277" r:id="rId14"/>
    <p:sldId id="278" r:id="rId15"/>
    <p:sldId id="279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737" autoAdjust="0"/>
  </p:normalViewPr>
  <p:slideViewPr>
    <p:cSldViewPr snapToGrid="0">
      <p:cViewPr varScale="1">
        <p:scale>
          <a:sx n="86" d="100"/>
          <a:sy n="86" d="100"/>
        </p:scale>
        <p:origin x="-90" y="-3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26408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43943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34660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240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53260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54590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2995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9821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openxmlformats.org/officeDocument/2006/relationships/image" Target="../media/image7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comments" Target="../comments/commen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comments" Target="../comments/comment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10.pn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comments" Target="../comments/comment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5" Type="http://schemas.openxmlformats.org/officeDocument/2006/relationships/image" Target="../media/image11.pn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comments" Target="../comments/comment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5" Type="http://schemas.openxmlformats.org/officeDocument/2006/relationships/image" Target="../media/image12.pn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comments" Target="../comments/comment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5" Type="http://schemas.openxmlformats.org/officeDocument/2006/relationships/image" Target="../media/image13.pn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SKLÁDÁNÍ SLOV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 smtClean="0"/>
              <a:t>ZRAKovÉ</a:t>
            </a:r>
            <a:r>
              <a:rPr lang="cs-CZ" sz="2400" b="0" i="0" dirty="0" smtClean="0"/>
              <a:t> </a:t>
            </a:r>
            <a:r>
              <a:rPr lang="cs-CZ" sz="2400" b="0" i="0" dirty="0" err="1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63571" y="5162195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</a:t>
            </a:r>
          </a:p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835425" y="-1997096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2652" t="70476" r="118109" b="-2063"/>
          <a:stretch/>
        </p:blipFill>
        <p:spPr>
          <a:xfrm>
            <a:off x="3606635" y="3690258"/>
            <a:ext cx="2221142" cy="216625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1780" t="-3492" r="120927" b="37858"/>
          <a:stretch/>
        </p:blipFill>
        <p:spPr>
          <a:xfrm>
            <a:off x="5567361" y="-1662805"/>
            <a:ext cx="2037156" cy="45012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88753" t="-4089" r="146332" b="78311"/>
          <a:stretch/>
        </p:blipFill>
        <p:spPr>
          <a:xfrm>
            <a:off x="3369650" y="1317930"/>
            <a:ext cx="2115333" cy="1767840"/>
          </a:xfrm>
          <a:prstGeom prst="rect">
            <a:avLst/>
          </a:prstGeom>
        </p:spPr>
      </p:pic>
      <p:sp>
        <p:nvSpPr>
          <p:cNvPr id="26" name="Ovál 25"/>
          <p:cNvSpPr/>
          <p:nvPr/>
        </p:nvSpPr>
        <p:spPr>
          <a:xfrm>
            <a:off x="2936793" y="781292"/>
            <a:ext cx="18180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762637" y="2529271"/>
            <a:ext cx="18180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2405436" y="4621665"/>
            <a:ext cx="18180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5227794" y="5190817"/>
            <a:ext cx="18180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5340200" y="569621"/>
            <a:ext cx="18180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9113866" y="2803424"/>
            <a:ext cx="18180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8370018" y="837050"/>
            <a:ext cx="18180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8510579" y="4853102"/>
            <a:ext cx="18180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37" name="Skupina 36"/>
          <p:cNvGrpSpPr/>
          <p:nvPr/>
        </p:nvGrpSpPr>
        <p:grpSpPr>
          <a:xfrm>
            <a:off x="4164954" y="2561322"/>
            <a:ext cx="3831220" cy="1811641"/>
            <a:chOff x="4146712" y="2655477"/>
            <a:chExt cx="3831220" cy="1811641"/>
          </a:xfrm>
        </p:grpSpPr>
        <p:sp>
          <p:nvSpPr>
            <p:cNvPr id="35" name="Ovál 34"/>
            <p:cNvSpPr/>
            <p:nvPr/>
          </p:nvSpPr>
          <p:spPr>
            <a:xfrm>
              <a:off x="4146712" y="2655477"/>
              <a:ext cx="3831220" cy="181164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Obrázek 35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0" b="19527" l="83" r="3402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57640" b="75555"/>
            <a:stretch/>
          </p:blipFill>
          <p:spPr>
            <a:xfrm>
              <a:off x="5294519" y="2703513"/>
              <a:ext cx="2112285" cy="1676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63571" y="5162195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835425" y="-1997096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2652" t="70476" r="118109" b="-2063"/>
          <a:stretch/>
        </p:blipFill>
        <p:spPr>
          <a:xfrm>
            <a:off x="3606635" y="3690258"/>
            <a:ext cx="2221142" cy="216625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1780" t="-3492" r="120927" b="37858"/>
          <a:stretch/>
        </p:blipFill>
        <p:spPr>
          <a:xfrm>
            <a:off x="5655026" y="-1452977"/>
            <a:ext cx="2214274" cy="48926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88753" t="-4089" r="146332" b="78311"/>
          <a:stretch/>
        </p:blipFill>
        <p:spPr>
          <a:xfrm>
            <a:off x="3369650" y="1317930"/>
            <a:ext cx="2115333" cy="1767840"/>
          </a:xfrm>
          <a:prstGeom prst="rect">
            <a:avLst/>
          </a:prstGeom>
        </p:spPr>
      </p:pic>
      <p:sp>
        <p:nvSpPr>
          <p:cNvPr id="9" name="Ovál 8"/>
          <p:cNvSpPr/>
          <p:nvPr/>
        </p:nvSpPr>
        <p:spPr>
          <a:xfrm>
            <a:off x="7804387" y="571365"/>
            <a:ext cx="219456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9951504" y="3285787"/>
            <a:ext cx="219456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</a:t>
            </a:r>
          </a:p>
        </p:txBody>
      </p:sp>
      <p:sp>
        <p:nvSpPr>
          <p:cNvPr id="27" name="Ovál 26"/>
          <p:cNvSpPr/>
          <p:nvPr/>
        </p:nvSpPr>
        <p:spPr>
          <a:xfrm>
            <a:off x="4730497" y="5967337"/>
            <a:ext cx="219456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Í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28145" y="2702559"/>
            <a:ext cx="219456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3257090" y="768405"/>
            <a:ext cx="219456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4452426" y="1238304"/>
            <a:ext cx="4211679" cy="3513492"/>
            <a:chOff x="4174676" y="185551"/>
            <a:chExt cx="4534914" cy="4240676"/>
          </a:xfrm>
        </p:grpSpPr>
        <p:sp>
          <p:nvSpPr>
            <p:cNvPr id="6" name="Ovál 5"/>
            <p:cNvSpPr/>
            <p:nvPr/>
          </p:nvSpPr>
          <p:spPr>
            <a:xfrm>
              <a:off x="4174676" y="2406313"/>
              <a:ext cx="4534914" cy="201991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08" t="-48759" r="54044" b="80971"/>
            <a:stretch/>
          </p:blipFill>
          <p:spPr>
            <a:xfrm>
              <a:off x="5031603" y="185551"/>
              <a:ext cx="3202400" cy="371335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4293060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63571" y="5162195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835425" y="-1997096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2652" t="70476" r="118109" b="-2063"/>
          <a:stretch/>
        </p:blipFill>
        <p:spPr>
          <a:xfrm>
            <a:off x="3606635" y="3690258"/>
            <a:ext cx="2221142" cy="216625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1780" t="-3492" r="120927" b="37858"/>
          <a:stretch/>
        </p:blipFill>
        <p:spPr>
          <a:xfrm>
            <a:off x="5567361" y="-1662805"/>
            <a:ext cx="2037156" cy="45012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88753" t="-4089" r="146332" b="78311"/>
          <a:stretch/>
        </p:blipFill>
        <p:spPr>
          <a:xfrm>
            <a:off x="3369650" y="1317930"/>
            <a:ext cx="2115333" cy="1767840"/>
          </a:xfrm>
          <a:prstGeom prst="rect">
            <a:avLst/>
          </a:prstGeom>
        </p:spPr>
      </p:pic>
      <p:sp>
        <p:nvSpPr>
          <p:cNvPr id="9" name="Ovál 8"/>
          <p:cNvSpPr/>
          <p:nvPr/>
        </p:nvSpPr>
        <p:spPr>
          <a:xfrm>
            <a:off x="6271630" y="271404"/>
            <a:ext cx="189604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445872" y="5376521"/>
            <a:ext cx="189604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1842050" y="3811941"/>
            <a:ext cx="189604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9667082" y="1562753"/>
            <a:ext cx="189604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Ů</a:t>
            </a:r>
          </a:p>
        </p:txBody>
      </p:sp>
      <p:sp>
        <p:nvSpPr>
          <p:cNvPr id="30" name="Ovál 29"/>
          <p:cNvSpPr/>
          <p:nvPr/>
        </p:nvSpPr>
        <p:spPr>
          <a:xfrm>
            <a:off x="8681885" y="4942115"/>
            <a:ext cx="189604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2371153" y="541424"/>
            <a:ext cx="189604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4284618" y="2180882"/>
            <a:ext cx="4468537" cy="1943100"/>
            <a:chOff x="4284618" y="2180882"/>
            <a:chExt cx="4468537" cy="1943100"/>
          </a:xfrm>
        </p:grpSpPr>
        <p:sp>
          <p:nvSpPr>
            <p:cNvPr id="6" name="Ovál 5"/>
            <p:cNvSpPr/>
            <p:nvPr/>
          </p:nvSpPr>
          <p:spPr>
            <a:xfrm>
              <a:off x="4284618" y="2378972"/>
              <a:ext cx="4467496" cy="167051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21722" b="44389" l="4210" r="3789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8889" r="57895" b="52778"/>
            <a:stretch/>
          </p:blipFill>
          <p:spPr>
            <a:xfrm>
              <a:off x="4899613" y="2180882"/>
              <a:ext cx="3853542" cy="19431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89707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9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63571" y="5162195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835425" y="-1997096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2652" t="70476" r="118109" b="-2063"/>
          <a:stretch/>
        </p:blipFill>
        <p:spPr>
          <a:xfrm>
            <a:off x="3606635" y="3690258"/>
            <a:ext cx="2221142" cy="216625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1780" t="-3492" r="120927" b="37858"/>
          <a:stretch/>
        </p:blipFill>
        <p:spPr>
          <a:xfrm>
            <a:off x="5567361" y="-1662805"/>
            <a:ext cx="2037156" cy="4501267"/>
          </a:xfrm>
          <a:prstGeom prst="rect">
            <a:avLst/>
          </a:prstGeom>
        </p:spPr>
      </p:pic>
      <p:sp>
        <p:nvSpPr>
          <p:cNvPr id="17" name="Ovál 16"/>
          <p:cNvSpPr/>
          <p:nvPr/>
        </p:nvSpPr>
        <p:spPr>
          <a:xfrm>
            <a:off x="5278641" y="5967205"/>
            <a:ext cx="214589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653535" y="624357"/>
            <a:ext cx="214589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754038" y="1090805"/>
            <a:ext cx="214589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1081767" y="2924908"/>
            <a:ext cx="214589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1813599" y="4653399"/>
            <a:ext cx="214589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9499116" y="5162195"/>
            <a:ext cx="214589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10039451" y="2838462"/>
            <a:ext cx="214589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8377092" y="769931"/>
            <a:ext cx="214589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4726584" y="2141628"/>
            <a:ext cx="3947154" cy="3316781"/>
            <a:chOff x="4726584" y="2141628"/>
            <a:chExt cx="3947154" cy="3316781"/>
          </a:xfrm>
        </p:grpSpPr>
        <p:sp>
          <p:nvSpPr>
            <p:cNvPr id="6" name="Ovál 5"/>
            <p:cNvSpPr/>
            <p:nvPr/>
          </p:nvSpPr>
          <p:spPr>
            <a:xfrm>
              <a:off x="4726584" y="2299063"/>
              <a:ext cx="3947154" cy="210282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Obrázek 15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66999" b="93973" l="3604" r="324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-266" t="63627" r="63958" b="2655"/>
            <a:stretch/>
          </p:blipFill>
          <p:spPr>
            <a:xfrm>
              <a:off x="4760300" y="2141628"/>
              <a:ext cx="3500667" cy="331678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568289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7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63571" y="5162195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835425" y="-1997096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2652" t="70476" r="118109" b="-2063"/>
          <a:stretch/>
        </p:blipFill>
        <p:spPr>
          <a:xfrm>
            <a:off x="3606635" y="3690258"/>
            <a:ext cx="2221142" cy="216625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1780" t="-3492" r="120927" b="37858"/>
          <a:stretch/>
        </p:blipFill>
        <p:spPr>
          <a:xfrm>
            <a:off x="5567361" y="-1662805"/>
            <a:ext cx="2037156" cy="45012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88753" t="-4089" r="146332" b="78311"/>
          <a:stretch/>
        </p:blipFill>
        <p:spPr>
          <a:xfrm>
            <a:off x="3369650" y="1317930"/>
            <a:ext cx="2115333" cy="1767840"/>
          </a:xfrm>
          <a:prstGeom prst="rect">
            <a:avLst/>
          </a:prstGeom>
        </p:spPr>
      </p:pic>
      <p:grpSp>
        <p:nvGrpSpPr>
          <p:cNvPr id="9" name="Skupina 8"/>
          <p:cNvGrpSpPr/>
          <p:nvPr/>
        </p:nvGrpSpPr>
        <p:grpSpPr>
          <a:xfrm>
            <a:off x="3960273" y="2071534"/>
            <a:ext cx="4284617" cy="3163577"/>
            <a:chOff x="3984171" y="1998617"/>
            <a:chExt cx="4284617" cy="3163577"/>
          </a:xfrm>
        </p:grpSpPr>
        <p:sp>
          <p:nvSpPr>
            <p:cNvPr id="6" name="Ovál 5"/>
            <p:cNvSpPr/>
            <p:nvPr/>
          </p:nvSpPr>
          <p:spPr>
            <a:xfrm>
              <a:off x="3984172" y="2561207"/>
              <a:ext cx="4284616" cy="176348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44106" b="67005" l="4046" r="3641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-489" t="41244" r="59536" b="30133"/>
            <a:stretch/>
          </p:blipFill>
          <p:spPr>
            <a:xfrm>
              <a:off x="3984171" y="1998617"/>
              <a:ext cx="4088675" cy="3163577"/>
            </a:xfrm>
            <a:prstGeom prst="rect">
              <a:avLst/>
            </a:prstGeom>
          </p:spPr>
        </p:pic>
      </p:grpSp>
      <p:sp>
        <p:nvSpPr>
          <p:cNvPr id="17" name="Ovál 16"/>
          <p:cNvSpPr/>
          <p:nvPr/>
        </p:nvSpPr>
        <p:spPr>
          <a:xfrm>
            <a:off x="746099" y="1767308"/>
            <a:ext cx="2352732" cy="107115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542782" y="325928"/>
            <a:ext cx="2352732" cy="107115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655123" y="4860248"/>
            <a:ext cx="2352732" cy="107115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5251785" y="5487598"/>
            <a:ext cx="2352732" cy="107115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9342661" y="4237809"/>
            <a:ext cx="2352732" cy="107115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8244890" y="782353"/>
            <a:ext cx="2352732" cy="107115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1221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7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63571" y="5162195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835425" y="-1997096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2652" t="70476" r="118109" b="-2063"/>
          <a:stretch/>
        </p:blipFill>
        <p:spPr>
          <a:xfrm>
            <a:off x="3606635" y="3690258"/>
            <a:ext cx="2221142" cy="216625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1780" t="-3492" r="120927" b="37858"/>
          <a:stretch/>
        </p:blipFill>
        <p:spPr>
          <a:xfrm>
            <a:off x="5641407" y="-1616644"/>
            <a:ext cx="2037156" cy="45012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88753" t="-4089" r="146332" b="78311"/>
          <a:stretch/>
        </p:blipFill>
        <p:spPr>
          <a:xfrm>
            <a:off x="3369650" y="1317930"/>
            <a:ext cx="2115333" cy="1767840"/>
          </a:xfrm>
          <a:prstGeom prst="rect">
            <a:avLst/>
          </a:prstGeom>
        </p:spPr>
      </p:pic>
      <p:grpSp>
        <p:nvGrpSpPr>
          <p:cNvPr id="9" name="Skupina 8"/>
          <p:cNvGrpSpPr/>
          <p:nvPr/>
        </p:nvGrpSpPr>
        <p:grpSpPr>
          <a:xfrm>
            <a:off x="3958046" y="2189357"/>
            <a:ext cx="4455555" cy="2167203"/>
            <a:chOff x="3958046" y="2189357"/>
            <a:chExt cx="4455555" cy="2167203"/>
          </a:xfrm>
        </p:grpSpPr>
        <p:sp>
          <p:nvSpPr>
            <p:cNvPr id="6" name="Ovál 5"/>
            <p:cNvSpPr/>
            <p:nvPr/>
          </p:nvSpPr>
          <p:spPr>
            <a:xfrm>
              <a:off x="3958046" y="2567218"/>
              <a:ext cx="4455555" cy="174318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2574" b="15385" l="5308" r="3151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032" t="973" r="65206" b="83014"/>
            <a:stretch/>
          </p:blipFill>
          <p:spPr>
            <a:xfrm>
              <a:off x="4880373" y="2189357"/>
              <a:ext cx="2240316" cy="2167203"/>
            </a:xfrm>
            <a:prstGeom prst="rect">
              <a:avLst/>
            </a:prstGeom>
          </p:spPr>
        </p:pic>
      </p:grpSp>
      <p:sp>
        <p:nvSpPr>
          <p:cNvPr id="17" name="Ovál 16"/>
          <p:cNvSpPr/>
          <p:nvPr/>
        </p:nvSpPr>
        <p:spPr>
          <a:xfrm>
            <a:off x="4427316" y="515513"/>
            <a:ext cx="211533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1205844" y="1646964"/>
            <a:ext cx="211533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789890" y="4483496"/>
            <a:ext cx="211533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4844545" y="5209597"/>
            <a:ext cx="211533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9335928" y="3927236"/>
            <a:ext cx="211533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X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8510579" y="1221890"/>
            <a:ext cx="211533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Í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2307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7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43857" y="5202980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835425" y="-1997096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2652" t="70476" r="118109" b="-2063"/>
          <a:stretch/>
        </p:blipFill>
        <p:spPr>
          <a:xfrm>
            <a:off x="3606635" y="3690258"/>
            <a:ext cx="2221142" cy="216625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1780" t="-3492" r="120927" b="37858"/>
          <a:stretch/>
        </p:blipFill>
        <p:spPr>
          <a:xfrm>
            <a:off x="5567361" y="-1662805"/>
            <a:ext cx="2037156" cy="45012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88753" t="-4089" r="146332" b="78311"/>
          <a:stretch/>
        </p:blipFill>
        <p:spPr>
          <a:xfrm>
            <a:off x="3369650" y="1317930"/>
            <a:ext cx="2115333" cy="1767840"/>
          </a:xfrm>
          <a:prstGeom prst="rect">
            <a:avLst/>
          </a:prstGeom>
        </p:spPr>
      </p:pic>
      <p:grpSp>
        <p:nvGrpSpPr>
          <p:cNvPr id="17" name="Skupina 16"/>
          <p:cNvGrpSpPr/>
          <p:nvPr/>
        </p:nvGrpSpPr>
        <p:grpSpPr>
          <a:xfrm>
            <a:off x="4702629" y="2838461"/>
            <a:ext cx="4114800" cy="2323733"/>
            <a:chOff x="4702629" y="2838461"/>
            <a:chExt cx="4114800" cy="2323733"/>
          </a:xfrm>
        </p:grpSpPr>
        <p:sp>
          <p:nvSpPr>
            <p:cNvPr id="6" name="Ovál 5"/>
            <p:cNvSpPr/>
            <p:nvPr/>
          </p:nvSpPr>
          <p:spPr>
            <a:xfrm>
              <a:off x="4702629" y="2939143"/>
              <a:ext cx="3540034" cy="170675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26093" b="45204" l="5026" r="3911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764" t="23704" r="56622" b="52407"/>
            <a:stretch/>
          </p:blipFill>
          <p:spPr>
            <a:xfrm>
              <a:off x="4924697" y="2838461"/>
              <a:ext cx="3892732" cy="2323733"/>
            </a:xfrm>
            <a:prstGeom prst="rect">
              <a:avLst/>
            </a:prstGeom>
          </p:spPr>
        </p:pic>
      </p:grpSp>
      <p:sp>
        <p:nvSpPr>
          <p:cNvPr id="9" name="Ovál 8"/>
          <p:cNvSpPr/>
          <p:nvPr/>
        </p:nvSpPr>
        <p:spPr>
          <a:xfrm>
            <a:off x="3228796" y="706596"/>
            <a:ext cx="190842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6213470" y="403530"/>
            <a:ext cx="190842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833708" y="2183658"/>
            <a:ext cx="190842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1403684" y="3804105"/>
            <a:ext cx="190842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2008135" y="5043727"/>
            <a:ext cx="190842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5026988" y="5719273"/>
            <a:ext cx="190842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7943550" y="5462641"/>
            <a:ext cx="190842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9821895" y="4539844"/>
            <a:ext cx="190842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9771643" y="2939143"/>
            <a:ext cx="190842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Ě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9130938" y="1355469"/>
            <a:ext cx="190842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baseline="-25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Á</a:t>
            </a:r>
          </a:p>
        </p:txBody>
      </p:sp>
    </p:spTree>
    <p:extLst>
      <p:ext uri="{BB962C8B-B14F-4D97-AF65-F5344CB8AC3E}">
        <p14:creationId xmlns:p14="http://schemas.microsoft.com/office/powerpoint/2010/main" xmlns="" val="207839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63571" y="5162195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835425" y="-1997096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2652" t="70476" r="118109" b="-2063"/>
          <a:stretch/>
        </p:blipFill>
        <p:spPr>
          <a:xfrm>
            <a:off x="3606635" y="3690258"/>
            <a:ext cx="2221142" cy="216625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1780" t="-3492" r="120927" b="37858"/>
          <a:stretch/>
        </p:blipFill>
        <p:spPr>
          <a:xfrm>
            <a:off x="5567361" y="-1662805"/>
            <a:ext cx="2037156" cy="45012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88753" t="-4089" r="146332" b="78311"/>
          <a:stretch/>
        </p:blipFill>
        <p:spPr>
          <a:xfrm>
            <a:off x="3369650" y="1317930"/>
            <a:ext cx="2115333" cy="176784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4389119" y="1907177"/>
            <a:ext cx="4245429" cy="2403222"/>
            <a:chOff x="4389119" y="1907177"/>
            <a:chExt cx="4245429" cy="2403222"/>
          </a:xfrm>
        </p:grpSpPr>
        <p:sp>
          <p:nvSpPr>
            <p:cNvPr id="5" name="Ovál 4"/>
            <p:cNvSpPr/>
            <p:nvPr/>
          </p:nvSpPr>
          <p:spPr>
            <a:xfrm>
              <a:off x="4389119" y="2207623"/>
              <a:ext cx="4245429" cy="1792547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22863" b="36578" l="3101" r="2769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6" t="21149" r="69228" b="61708"/>
            <a:stretch/>
          </p:blipFill>
          <p:spPr>
            <a:xfrm>
              <a:off x="4537330" y="1907177"/>
              <a:ext cx="3067187" cy="2403222"/>
            </a:xfrm>
            <a:prstGeom prst="rect">
              <a:avLst/>
            </a:prstGeom>
          </p:spPr>
        </p:pic>
      </p:grpSp>
      <p:sp>
        <p:nvSpPr>
          <p:cNvPr id="8" name="Ovál 7"/>
          <p:cNvSpPr/>
          <p:nvPr/>
        </p:nvSpPr>
        <p:spPr>
          <a:xfrm>
            <a:off x="8064913" y="5871944"/>
            <a:ext cx="1607983" cy="10131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634963" y="349618"/>
            <a:ext cx="1607983" cy="10131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827732" y="-15773"/>
            <a:ext cx="1607983" cy="10131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830972" y="2458475"/>
            <a:ext cx="1607983" cy="10131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339076" y="4649930"/>
            <a:ext cx="1607983" cy="10131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</a:t>
            </a:r>
          </a:p>
        </p:txBody>
      </p:sp>
      <p:sp>
        <p:nvSpPr>
          <p:cNvPr id="17" name="Ovál 16"/>
          <p:cNvSpPr/>
          <p:nvPr/>
        </p:nvSpPr>
        <p:spPr>
          <a:xfrm>
            <a:off x="3877000" y="5828401"/>
            <a:ext cx="1607983" cy="10131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0126946" y="4510684"/>
            <a:ext cx="1607983" cy="10131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0369234" y="1907177"/>
            <a:ext cx="1607983" cy="10131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8069485" y="0"/>
            <a:ext cx="1607983" cy="10131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5805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Kreslené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(zrakové vnímání)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. Skládání slov pomocí obrázků</a:t>
            </a:r>
            <a:endParaRPr lang="cs-CZ" b="1" dirty="0"/>
          </a:p>
          <a:p>
            <a:pPr marL="45720" indent="0">
              <a:buNone/>
            </a:pPr>
            <a:r>
              <a:rPr lang="cs-CZ" dirty="0" smtClean="0"/>
              <a:t>. Jednoduché obrázky</a:t>
            </a:r>
          </a:p>
          <a:p>
            <a:r>
              <a:rPr lang="cs-CZ" b="1" dirty="0" smtClean="0"/>
              <a:t>Hravou formou poznávání písmen</a:t>
            </a:r>
            <a:endParaRPr lang="cs-CZ" b="1" dirty="0"/>
          </a:p>
          <a:p>
            <a:r>
              <a:rPr lang="cs-CZ" dirty="0" smtClean="0"/>
              <a:t>Dítě bude umět skládat písmenka  a tvořit jednoduchá slova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Materiál </a:t>
            </a:r>
            <a:r>
              <a:rPr lang="cs-CZ" dirty="0" smtClean="0"/>
              <a:t>obsahuje  osm obrázků </a:t>
            </a:r>
            <a:r>
              <a:rPr lang="cs-CZ" dirty="0" smtClean="0"/>
              <a:t>(hruška</a:t>
            </a:r>
            <a:r>
              <a:rPr lang="cs-CZ" dirty="0" smtClean="0"/>
              <a:t>, míč, dům, jablko, ryba, klíč, sněhulák, kladivo), kolem obrázků jsou rozmístěná písmenka </a:t>
            </a:r>
          </a:p>
          <a:p>
            <a:r>
              <a:rPr lang="cs-CZ" dirty="0" smtClean="0"/>
              <a:t>Děti hledají </a:t>
            </a:r>
            <a:r>
              <a:rPr lang="cs-CZ" dirty="0" smtClean="0"/>
              <a:t>písmenka, </a:t>
            </a:r>
            <a:r>
              <a:rPr lang="cs-CZ" dirty="0" smtClean="0"/>
              <a:t>ze kterých se skládá slovo podle obrázku, písmenka, která se </a:t>
            </a:r>
            <a:r>
              <a:rPr lang="cs-CZ" dirty="0" smtClean="0"/>
              <a:t>hodí, </a:t>
            </a:r>
            <a:r>
              <a:rPr lang="cs-CZ" dirty="0" smtClean="0"/>
              <a:t>budou pulzovat a ostatní nesprávná písmenka odplynou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</a:t>
            </a:r>
            <a:r>
              <a:rPr lang="cs-CZ" b="1" dirty="0"/>
              <a:t>proces vyjádřený na jednotlivých tabulkách. Děti mají za úkol seřadit tabulky ve správném pořadí</a:t>
            </a:r>
            <a:r>
              <a:rPr lang="cs-CZ" b="1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Na magnetickou tabulku napíšeme slova, která děti budou skládat, aby práce pro ně byla jednodušší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Napodobit některá písmena, číslice</a:t>
            </a:r>
          </a:p>
          <a:p>
            <a:r>
              <a:rPr lang="cs-CZ" dirty="0" smtClean="0"/>
              <a:t>Poznat </a:t>
            </a:r>
            <a:r>
              <a:rPr lang="cs-CZ" dirty="0" smtClean="0"/>
              <a:t>napsané své jméno, podepsat se tiskacím písmem </a:t>
            </a:r>
          </a:p>
          <a:p>
            <a:r>
              <a:rPr lang="cs-CZ" dirty="0" smtClean="0"/>
              <a:t>Napodobit základní geometrické tvary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363</Words>
  <Application>Microsoft Office PowerPoint</Application>
  <PresentationFormat>Vlastní</PresentationFormat>
  <Paragraphs>118</Paragraphs>
  <Slides>16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SKLÁDÁNÍ SLOV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odkazy</vt:lpstr>
      <vt:lpstr>Metodický pokyn Integrovaný blok: (zrakové vnímání)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2015-04-10T20:50:52Z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