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3" r:id="rId5"/>
    <p:sldId id="286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E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316" autoAdjust="0"/>
  </p:normalViewPr>
  <p:slideViewPr>
    <p:cSldViewPr snapToGrid="0">
      <p:cViewPr>
        <p:scale>
          <a:sx n="78" d="100"/>
          <a:sy n="78" d="100"/>
        </p:scale>
        <p:origin x="-408" y="-6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 DO LESA NEPATŘÍ A PROČ?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Co nepatří do rybníka?</a:t>
            </a:r>
            <a:r>
              <a:rPr lang="cs-CZ" sz="1200" b="1" baseline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P</a:t>
            </a: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roč rohlíky můžeme do vody vyhodit?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60941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18" Type="http://schemas.openxmlformats.org/officeDocument/2006/relationships/image" Target="../media/image12.png"/><Relationship Id="rId3" Type="http://schemas.openxmlformats.org/officeDocument/2006/relationships/image" Target="../media/image4.jpeg"/><Relationship Id="rId21" Type="http://schemas.openxmlformats.org/officeDocument/2006/relationships/comments" Target="../comments/comment1.xml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microsoft.com/office/2007/relationships/hdphoto" Target="../media/hdphoto7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1.png"/><Relationship Id="rId20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microsoft.com/office/2007/relationships/hdphoto" Target="../media/hdphoto6.wdp"/><Relationship Id="rId10" Type="http://schemas.openxmlformats.org/officeDocument/2006/relationships/image" Target="../media/image8.png"/><Relationship Id="rId19" Type="http://schemas.microsoft.com/office/2007/relationships/hdphoto" Target="../media/hdphoto8.wdp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microsoft.com/office/2007/relationships/hdphoto" Target="../media/hdphoto13.wdp"/><Relationship Id="rId18" Type="http://schemas.openxmlformats.org/officeDocument/2006/relationships/image" Target="../media/image22.png"/><Relationship Id="rId3" Type="http://schemas.openxmlformats.org/officeDocument/2006/relationships/image" Target="../media/image14.jpeg"/><Relationship Id="rId21" Type="http://schemas.microsoft.com/office/2007/relationships/hdphoto" Target="../media/hdphoto17.wdp"/><Relationship Id="rId7" Type="http://schemas.microsoft.com/office/2007/relationships/hdphoto" Target="../media/hdphoto10.wdp"/><Relationship Id="rId12" Type="http://schemas.openxmlformats.org/officeDocument/2006/relationships/image" Target="../media/image19.png"/><Relationship Id="rId17" Type="http://schemas.microsoft.com/office/2007/relationships/hdphoto" Target="../media/hdphoto15.wdp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1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5" Type="http://schemas.microsoft.com/office/2007/relationships/hdphoto" Target="../media/hdphoto14.wdp"/><Relationship Id="rId23" Type="http://schemas.openxmlformats.org/officeDocument/2006/relationships/comments" Target="../comments/comment2.xml"/><Relationship Id="rId10" Type="http://schemas.openxmlformats.org/officeDocument/2006/relationships/image" Target="../media/image18.png"/><Relationship Id="rId19" Type="http://schemas.microsoft.com/office/2007/relationships/hdphoto" Target="../media/hdphoto16.wdp"/><Relationship Id="rId4" Type="http://schemas.openxmlformats.org/officeDocument/2006/relationships/image" Target="../media/image15.png"/><Relationship Id="rId9" Type="http://schemas.microsoft.com/office/2007/relationships/hdphoto" Target="../media/hdphoto11.wdp"/><Relationship Id="rId14" Type="http://schemas.openxmlformats.org/officeDocument/2006/relationships/image" Target="../media/image20.png"/><Relationship Id="rId22" Type="http://schemas.openxmlformats.org/officeDocument/2006/relationships/image" Target="../media/image2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VZTAH K ŽIVOTNÍMU PROSTŘEDÍ</a:t>
            </a:r>
            <a:endParaRPr lang="cs-CZ" sz="2400" b="0" i="0" baseline="0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40824" cy="1925940"/>
          </a:xfrm>
        </p:spPr>
        <p:txBody>
          <a:bodyPr anchor="t"/>
          <a:lstStyle/>
          <a:p>
            <a:r>
              <a:rPr lang="cs-CZ" sz="3600" dirty="0" smtClean="0"/>
              <a:t>CO SE PŘÍRODĚ NELÍBÍ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hp\Desktop\_2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F:\DCIM\128CANON\IMG_006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5204" b="96569" l="9988" r="899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5289" y="5192507"/>
            <a:ext cx="2391163" cy="179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1" descr="C:\Users\hp\Desktop\Nová složka\IMG_007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524" b="89881" l="6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316762" y="5312725"/>
            <a:ext cx="227647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8" descr="C:\Users\hp\Desktop\Nová složka\IMG_007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93237" y="5440640"/>
            <a:ext cx="227647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hp\Desktop\Nová složka\IMG_0072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7406" y="1568996"/>
            <a:ext cx="227647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8" descr="C:\Users\hp\Desktop\Nová složka\IMG_0071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0287" y="1679230"/>
            <a:ext cx="227647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6" descr="C:\Users\hp\Desktop\Nová složka\IMG_0069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5774" b="89881" l="17634" r="76563">
                        <a14:backgroundMark x1="34375" y1="76190" x2="47098" y2="80655"/>
                        <a14:backgroundMark x1="50893" y1="77083" x2="56920" y2="74107"/>
                        <a14:backgroundMark x1="56250" y1="74702" x2="45536" y2="806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870" y="3773185"/>
            <a:ext cx="227647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3" descr="C:\Users\hp\Desktop\Nová složka\IMG_0067 (2)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821" b="96726" l="9821" r="89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28904" y="3859755"/>
            <a:ext cx="1022757" cy="76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3" descr="C:\Users\hp\Desktop\Nová složka\IMG_0067 (2)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9821" b="96726" l="9821" r="899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7145" y="4355652"/>
            <a:ext cx="1022757" cy="766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>
                        <a14:foregroundMark x1="22768" y1="67857" x2="25893" y2="78274"/>
                        <a14:foregroundMark x1="41071" y1="64583" x2="39509" y2="74702"/>
                        <a14:foregroundMark x1="49107" y1="71131" x2="49777" y2="79464"/>
                        <a14:foregroundMark x1="46429" y1="70833" x2="47321" y2="80060"/>
                        <a14:foregroundMark x1="14063" y1="41964" x2="13393" y2="77679"/>
                        <a14:foregroundMark x1="29688" y1="76488" x2="26563" y2="88095"/>
                        <a14:foregroundMark x1="17857" y1="81548" x2="23214" y2="88393"/>
                        <a14:foregroundMark x1="12946" y1="79762" x2="13170" y2="86012"/>
                        <a14:foregroundMark x1="72545" y1="63095" x2="77455" y2="64583"/>
                        <a14:backgroundMark x1="64955" y1="75298" x2="67634" y2="81845"/>
                        <a14:backgroundMark x1="69866" y1="76190" x2="71205" y2="82738"/>
                      </a14:backgroundRemoval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1124" y="4326750"/>
            <a:ext cx="3048530" cy="2286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82855" y="285799"/>
            <a:ext cx="28144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 DO LESA NEPATŘÍ A PROČ?</a:t>
            </a:r>
            <a:endParaRPr lang="cs-CZ" sz="1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>
                        <a14:backgroundMark x1="43700" y1="25984" x2="55977" y2="32344"/>
                        <a14:backgroundMark x1="62197" y1="33192" x2="62197" y2="33192"/>
                        <a14:backgroundMark x1="20759" y1="54028" x2="31502" y2="51787"/>
                        <a14:backgroundMark x1="29968" y1="62084" x2="33683" y2="50697"/>
                        <a14:backgroundMark x1="55977" y1="50939" x2="66317" y2="58449"/>
                        <a14:backgroundMark x1="56704" y1="50151" x2="65186" y2="4930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10116" y="2773145"/>
            <a:ext cx="1742162" cy="2322884"/>
          </a:xfrm>
          <a:prstGeom prst="rect">
            <a:avLst/>
          </a:prstGeom>
        </p:spPr>
      </p:pic>
      <p:pic>
        <p:nvPicPr>
          <p:cNvPr id="16" name="Picture 2" descr="C:\Users\hp\Desktop\Nová složka (4)\ZBRASLAVICE_2008_010.jpg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702" t="78992" r="36334" b="2941"/>
          <a:stretch/>
        </p:blipFill>
        <p:spPr bwMode="auto">
          <a:xfrm>
            <a:off x="3049536" y="4487703"/>
            <a:ext cx="1462756" cy="1216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p\Desktop\IMG_0020 (1) (1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169" y="-165944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5125" b="42705" l="41592" r="607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0" t="15431" r="39394" b="56702"/>
          <a:stretch/>
        </p:blipFill>
        <p:spPr>
          <a:xfrm>
            <a:off x="1988963" y="5520045"/>
            <a:ext cx="819499" cy="4906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5125" b="42705" l="41592" r="607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0" t="15431" r="39394" b="56702"/>
          <a:stretch/>
        </p:blipFill>
        <p:spPr>
          <a:xfrm>
            <a:off x="2599005" y="5932229"/>
            <a:ext cx="987552" cy="5913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5125" b="42705" l="41592" r="607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0" t="15431" r="39394" b="56702"/>
          <a:stretch/>
        </p:blipFill>
        <p:spPr>
          <a:xfrm>
            <a:off x="3477756" y="5645600"/>
            <a:ext cx="987552" cy="5913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1354" r="3302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8361" r="60667" b="-8361"/>
          <a:stretch/>
        </p:blipFill>
        <p:spPr>
          <a:xfrm>
            <a:off x="1949276" y="399631"/>
            <a:ext cx="3405311" cy="42636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0000" b="90000" l="11354" r="3302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45" r="64265"/>
          <a:stretch/>
        </p:blipFill>
        <p:spPr>
          <a:xfrm>
            <a:off x="4465308" y="1862965"/>
            <a:ext cx="2002719" cy="31191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804" b="83096" l="31081" r="4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90" t="2992" r="49549" b="7856"/>
          <a:stretch/>
        </p:blipFill>
        <p:spPr>
          <a:xfrm rot="4438898">
            <a:off x="10375110" y="4700707"/>
            <a:ext cx="1225304" cy="236153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804" b="83096" l="31081" r="4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740" t="6875" r="51810" b="23294"/>
          <a:stretch/>
        </p:blipFill>
        <p:spPr>
          <a:xfrm rot="19770052">
            <a:off x="9183873" y="4780768"/>
            <a:ext cx="999815" cy="196924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804" b="83096" l="31081" r="482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90" t="2992" r="49549" b="7856"/>
          <a:stretch/>
        </p:blipFill>
        <p:spPr>
          <a:xfrm rot="4438898">
            <a:off x="9965813" y="1215547"/>
            <a:ext cx="1659292" cy="35865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0498" b="76512" l="29955" r="568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576" t="8536" r="40121" b="21080"/>
          <a:stretch/>
        </p:blipFill>
        <p:spPr>
          <a:xfrm rot="2889066">
            <a:off x="-150895" y="4957700"/>
            <a:ext cx="1885252" cy="18475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0000">
                        <a14:backgroundMark x1="43700" y1="25984" x2="55977" y2="32344"/>
                        <a14:backgroundMark x1="62197" y1="33192" x2="62197" y2="33192"/>
                        <a14:backgroundMark x1="20759" y1="54028" x2="31502" y2="51787"/>
                        <a14:backgroundMark x1="29968" y1="62084" x2="33683" y2="50697"/>
                        <a14:backgroundMark x1="55977" y1="50939" x2="66317" y2="58449"/>
                        <a14:backgroundMark x1="56704" y1="50151" x2="65186" y2="49303"/>
                        <a14:backgroundMark x1="16809" y1="40989" x2="25957" y2="48006"/>
                        <a14:backgroundMark x1="39574" y1="34769" x2="55957" y2="41627"/>
                        <a14:backgroundMark x1="56596" y1="40670" x2="58511" y2="36204"/>
                      </a14:backgroundRemoval>
                    </a14:imgEffect>
                    <a14:imgEffect>
                      <a14:artisticLineDrawing/>
                    </a14:imgEffect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10647" y="3777964"/>
            <a:ext cx="1863746" cy="248499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5125" b="42705" l="41592" r="6073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970" t="15431" r="39394" b="56702"/>
          <a:stretch/>
        </p:blipFill>
        <p:spPr>
          <a:xfrm>
            <a:off x="5146655" y="5515731"/>
            <a:ext cx="1964581" cy="117632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20591" b="82868" l="12512" r="648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81" t="12807" r="45659" b="16556"/>
          <a:stretch/>
        </p:blipFill>
        <p:spPr>
          <a:xfrm rot="407341">
            <a:off x="1765511" y="4363947"/>
            <a:ext cx="1266404" cy="1104875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20591" b="82868" l="12512" r="648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81" t="12807" r="45659" b="16556"/>
          <a:stretch/>
        </p:blipFill>
        <p:spPr>
          <a:xfrm rot="554096">
            <a:off x="1080798" y="4022425"/>
            <a:ext cx="1239193" cy="1081135"/>
          </a:xfrm>
          <a:prstGeom prst="rect">
            <a:avLst/>
          </a:prstGeom>
        </p:spPr>
      </p:pic>
      <p:grpSp>
        <p:nvGrpSpPr>
          <p:cNvPr id="22" name="Skupina 21"/>
          <p:cNvGrpSpPr/>
          <p:nvPr/>
        </p:nvGrpSpPr>
        <p:grpSpPr>
          <a:xfrm>
            <a:off x="9018167" y="3351249"/>
            <a:ext cx="3132499" cy="1609971"/>
            <a:chOff x="8778240" y="1296606"/>
            <a:chExt cx="2806981" cy="1512271"/>
          </a:xfrm>
        </p:grpSpPr>
        <p:sp>
          <p:nvSpPr>
            <p:cNvPr id="8" name="Ovál 7"/>
            <p:cNvSpPr/>
            <p:nvPr/>
          </p:nvSpPr>
          <p:spPr>
            <a:xfrm>
              <a:off x="8778240" y="1296606"/>
              <a:ext cx="2806981" cy="1512271"/>
            </a:xfrm>
            <a:prstGeom prst="ellipse">
              <a:avLst/>
            </a:prstGeom>
            <a:solidFill>
              <a:schemeClr val="bg1"/>
            </a:solidFill>
            <a:ln w="762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9139" t="33675" r="25691" b="33163"/>
            <a:stretch/>
          </p:blipFill>
          <p:spPr>
            <a:xfrm>
              <a:off x="9041778" y="1425039"/>
              <a:ext cx="2279904" cy="1255404"/>
            </a:xfrm>
            <a:prstGeom prst="ellipse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6842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656064" cy="15971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Integrovaný blok: </a:t>
            </a:r>
            <a:r>
              <a:rPr lang="cs-CZ" dirty="0" smtClean="0"/>
              <a:t>VZTAH </a:t>
            </a:r>
            <a:r>
              <a:rPr lang="cs-CZ" dirty="0" smtClean="0"/>
              <a:t>K ŽIVOTNÍMU PROSTŘEDÍ</a:t>
            </a:r>
            <a:br>
              <a:rPr lang="cs-CZ" dirty="0" smtClean="0"/>
            </a:br>
            <a:r>
              <a:rPr lang="cs-CZ" dirty="0" smtClean="0"/>
              <a:t>JAZYKOVÁ </a:t>
            </a:r>
            <a:r>
              <a:rPr lang="cs-CZ" dirty="0" smtClean="0"/>
              <a:t>VÝCHOVA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3312" y="1856232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 HLEDAJÍ NA </a:t>
            </a:r>
            <a:r>
              <a:rPr lang="cs-CZ" dirty="0" smtClean="0"/>
              <a:t>OBRÁZCÍCH </a:t>
            </a:r>
            <a:r>
              <a:rPr lang="cs-CZ" dirty="0" smtClean="0"/>
              <a:t>PŘEDMĚTY, KTERÉ DO PŘÍRODY NEPATŘÍ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LÁSKA A OHLEDUPLNOST K ŽIVOTNÍMU PROSTŘEDÍ</a:t>
            </a:r>
          </a:p>
          <a:p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označují obrázky, které do přírody nepatří</a:t>
            </a:r>
          </a:p>
          <a:p>
            <a:r>
              <a:rPr lang="cs-CZ" dirty="0" smtClean="0"/>
              <a:t>Děti animací zjistí správné řešení problému</a:t>
            </a:r>
          </a:p>
          <a:p>
            <a:r>
              <a:rPr lang="cs-CZ" dirty="0" smtClean="0"/>
              <a:t>Povídají si o tom, proč se nesmí v lese rozdělávat oheň...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Znát, </a:t>
            </a:r>
            <a:r>
              <a:rPr lang="cs-CZ" dirty="0"/>
              <a:t>co může ohrožovat zdravé životní prostředí</a:t>
            </a:r>
          </a:p>
          <a:p>
            <a:r>
              <a:rPr lang="cs-CZ" dirty="0" smtClean="0"/>
              <a:t>Uvědomovat </a:t>
            </a:r>
            <a:r>
              <a:rPr lang="cs-CZ" dirty="0"/>
              <a:t>si, že člověk a příroda se navzájem ovlivňují, že každý může svým chováním působit na životní prostředí (podporovat či narušovat zdraví, přírodní prostředí i společenskou pohodu</a:t>
            </a:r>
            <a:r>
              <a:rPr lang="cs-CZ" dirty="0" smtClean="0"/>
              <a:t>)</a:t>
            </a:r>
          </a:p>
          <a:p>
            <a:r>
              <a:rPr lang="cs-CZ" dirty="0" smtClean="0"/>
              <a:t>Jazyk a řeč  - Vyjadřovat </a:t>
            </a:r>
            <a:r>
              <a:rPr lang="cs-CZ" dirty="0"/>
              <a:t>samostatně a smysluplně myšlenky, nápady, pocity, ve vhodně zformulovaných větách</a:t>
            </a:r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289</Words>
  <Application>Microsoft Office PowerPoint</Application>
  <PresentationFormat>Vlastní</PresentationFormat>
  <Paragraphs>57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CO SE PŘÍRODĚ NELÍBÍ </vt:lpstr>
      <vt:lpstr>Snímek 2</vt:lpstr>
      <vt:lpstr>Snímek 3</vt:lpstr>
      <vt:lpstr>Použité odkazy</vt:lpstr>
      <vt:lpstr>   Metodický pokyn Integrovaný blok: VZTAH K ŽIVOTNÍMU PROSTŘEDÍ JAZYKOVÁ VÝCHOVA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2015-04-10T20:59:38Z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