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6" r:id="rId4"/>
    <p:sldId id="285" r:id="rId5"/>
    <p:sldId id="284" r:id="rId6"/>
    <p:sldId id="283" r:id="rId7"/>
    <p:sldId id="282" r:id="rId8"/>
    <p:sldId id="273" r:id="rId9"/>
    <p:sldId id="287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9EA"/>
    <a:srgbClr val="FEFDF9"/>
    <a:srgbClr val="BC9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11" autoAdjust="0"/>
    <p:restoredTop sz="94660"/>
  </p:normalViewPr>
  <p:slideViewPr>
    <p:cSldViewPr snapToGrid="0">
      <p:cViewPr>
        <p:scale>
          <a:sx n="62" d="100"/>
          <a:sy n="62" d="100"/>
        </p:scale>
        <p:origin x="-84" y="-34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11.4.2015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11.4.2015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NÁZEV PREZENTACE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Poznávání zvu</a:t>
            </a:r>
            <a:r>
              <a:rPr lang="en-US" dirty="0" smtClean="0"/>
              <a:t>k</a:t>
            </a:r>
            <a:r>
              <a:rPr lang="cs-CZ" dirty="0" smtClean="0"/>
              <a:t>ů kolem nás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19" name="20150330 165422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02250" y="2992433"/>
            <a:ext cx="610088" cy="610088"/>
          </a:xfrm>
        </p:spPr>
      </p:pic>
      <p:grpSp>
        <p:nvGrpSpPr>
          <p:cNvPr id="2" name="Skupina 1"/>
          <p:cNvGrpSpPr/>
          <p:nvPr/>
        </p:nvGrpSpPr>
        <p:grpSpPr>
          <a:xfrm>
            <a:off x="604474" y="195336"/>
            <a:ext cx="3190325" cy="2898442"/>
            <a:chOff x="294218" y="-109580"/>
            <a:chExt cx="3851301" cy="3712101"/>
          </a:xfrm>
        </p:grpSpPr>
        <p:sp>
          <p:nvSpPr>
            <p:cNvPr id="36" name="Zaoblený obdélník 35"/>
            <p:cNvSpPr/>
            <p:nvPr/>
          </p:nvSpPr>
          <p:spPr>
            <a:xfrm>
              <a:off x="294218" y="97320"/>
              <a:ext cx="3851301" cy="350520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Obrázek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1580" y="-109580"/>
              <a:ext cx="2519173" cy="3358896"/>
            </a:xfrm>
            <a:prstGeom prst="rect">
              <a:avLst/>
            </a:prstGeom>
          </p:spPr>
        </p:pic>
      </p:grpSp>
      <p:grpSp>
        <p:nvGrpSpPr>
          <p:cNvPr id="6" name="Skupina 5"/>
          <p:cNvGrpSpPr/>
          <p:nvPr/>
        </p:nvGrpSpPr>
        <p:grpSpPr>
          <a:xfrm>
            <a:off x="679752" y="3669350"/>
            <a:ext cx="3190325" cy="2882097"/>
            <a:chOff x="141818" y="3554183"/>
            <a:chExt cx="3851301" cy="3691168"/>
          </a:xfrm>
        </p:grpSpPr>
        <p:sp>
          <p:nvSpPr>
            <p:cNvPr id="35" name="Zaoblený obdélník 34"/>
            <p:cNvSpPr/>
            <p:nvPr/>
          </p:nvSpPr>
          <p:spPr>
            <a:xfrm>
              <a:off x="141818" y="3740150"/>
              <a:ext cx="3851301" cy="350520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2" name="Obrázek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4880" y="3554183"/>
              <a:ext cx="1945386" cy="2593848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8251338" y="3711531"/>
            <a:ext cx="3190325" cy="2736892"/>
            <a:chOff x="8372723" y="3748374"/>
            <a:chExt cx="3851301" cy="3505201"/>
          </a:xfrm>
        </p:grpSpPr>
        <p:sp>
          <p:nvSpPr>
            <p:cNvPr id="33" name="Zaoblený obdélník 32"/>
            <p:cNvSpPr/>
            <p:nvPr/>
          </p:nvSpPr>
          <p:spPr>
            <a:xfrm>
              <a:off x="8372723" y="3748374"/>
              <a:ext cx="3851301" cy="350520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7" name="Obrázek 2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6" t="139" r="29632" b="22915"/>
            <a:stretch/>
          </p:blipFill>
          <p:spPr>
            <a:xfrm>
              <a:off x="9063438" y="4182169"/>
              <a:ext cx="1805353" cy="2621161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8251338" y="272933"/>
            <a:ext cx="3190325" cy="2736892"/>
            <a:chOff x="8285149" y="97319"/>
            <a:chExt cx="3851301" cy="3505201"/>
          </a:xfrm>
        </p:grpSpPr>
        <p:sp>
          <p:nvSpPr>
            <p:cNvPr id="37" name="Zaoblený obdélník 36"/>
            <p:cNvSpPr/>
            <p:nvPr/>
          </p:nvSpPr>
          <p:spPr>
            <a:xfrm>
              <a:off x="8285149" y="97319"/>
              <a:ext cx="3851301" cy="350520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Obrázek 2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9127" y="243173"/>
              <a:ext cx="2160769" cy="28810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622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526703" y="0"/>
            <a:ext cx="3247485" cy="3193584"/>
            <a:chOff x="152400" y="93785"/>
            <a:chExt cx="4067908" cy="3610707"/>
          </a:xfrm>
        </p:grpSpPr>
        <p:sp>
          <p:nvSpPr>
            <p:cNvPr id="17" name="Zaoblený obdélník 16"/>
            <p:cNvSpPr/>
            <p:nvPr/>
          </p:nvSpPr>
          <p:spPr>
            <a:xfrm>
              <a:off x="152400" y="93785"/>
              <a:ext cx="4067908" cy="361070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6" name="Obrázek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23" t="2804" r="17437" b="3599"/>
            <a:stretch/>
          </p:blipFill>
          <p:spPr>
            <a:xfrm>
              <a:off x="1341120" y="233893"/>
              <a:ext cx="1472176" cy="3198477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8500871" y="0"/>
            <a:ext cx="3247485" cy="3193584"/>
            <a:chOff x="8500871" y="0"/>
            <a:chExt cx="3247485" cy="3193584"/>
          </a:xfrm>
        </p:grpSpPr>
        <p:sp>
          <p:nvSpPr>
            <p:cNvPr id="20" name="Zaoblený obdélník 19"/>
            <p:cNvSpPr/>
            <p:nvPr/>
          </p:nvSpPr>
          <p:spPr>
            <a:xfrm>
              <a:off x="8500871" y="0"/>
              <a:ext cx="3247485" cy="319358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4" name="Obrázek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15" t="-1538" r="9886" b="3419"/>
            <a:stretch/>
          </p:blipFill>
          <p:spPr>
            <a:xfrm>
              <a:off x="9462239" y="162806"/>
              <a:ext cx="1497122" cy="2790092"/>
            </a:xfrm>
            <a:prstGeom prst="rect">
              <a:avLst/>
            </a:prstGeom>
          </p:spPr>
        </p:pic>
      </p:grpSp>
      <p:pic>
        <p:nvPicPr>
          <p:cNvPr id="6" name="20150330 165956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80185" y="2943231"/>
            <a:ext cx="609600" cy="60960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8587057" y="3583676"/>
            <a:ext cx="3247485" cy="3210609"/>
            <a:chOff x="7680449" y="3916679"/>
            <a:chExt cx="4067908" cy="3629956"/>
          </a:xfrm>
        </p:grpSpPr>
        <p:sp>
          <p:nvSpPr>
            <p:cNvPr id="18" name="Zaoblený obdélník 17"/>
            <p:cNvSpPr/>
            <p:nvPr/>
          </p:nvSpPr>
          <p:spPr>
            <a:xfrm>
              <a:off x="7680449" y="3935928"/>
              <a:ext cx="4067908" cy="361070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0872" y="3916679"/>
              <a:ext cx="2519173" cy="3358896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686162" y="3591452"/>
            <a:ext cx="3247485" cy="3193584"/>
            <a:chOff x="110694" y="4084722"/>
            <a:chExt cx="4067908" cy="3610707"/>
          </a:xfrm>
        </p:grpSpPr>
        <p:sp>
          <p:nvSpPr>
            <p:cNvPr id="19" name="Zaoblený obdélník 18"/>
            <p:cNvSpPr/>
            <p:nvPr/>
          </p:nvSpPr>
          <p:spPr>
            <a:xfrm>
              <a:off x="110694" y="4084722"/>
              <a:ext cx="4067908" cy="361070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3" name="Obrázek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0770" y="4285165"/>
              <a:ext cx="1945386" cy="25938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644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délník 28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8190271" y="-70576"/>
            <a:ext cx="3313471" cy="2913334"/>
            <a:chOff x="8030308" y="-57247"/>
            <a:chExt cx="4161692" cy="3855484"/>
          </a:xfrm>
        </p:grpSpPr>
        <p:sp>
          <p:nvSpPr>
            <p:cNvPr id="17" name="Zaoblený obdélník 16"/>
            <p:cNvSpPr/>
            <p:nvPr/>
          </p:nvSpPr>
          <p:spPr>
            <a:xfrm>
              <a:off x="8030308" y="58088"/>
              <a:ext cx="4161692" cy="37401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20013" y="-57247"/>
              <a:ext cx="2519173" cy="3358896"/>
            </a:xfrm>
            <a:prstGeom prst="rect">
              <a:avLst/>
            </a:prstGeom>
          </p:spPr>
        </p:pic>
      </p:grpSp>
      <p:pic>
        <p:nvPicPr>
          <p:cNvPr id="6" name="20150330 170144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3122851"/>
            <a:ext cx="609600" cy="60960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778347" y="13448"/>
            <a:ext cx="3313471" cy="2826183"/>
            <a:chOff x="27563" y="58088"/>
            <a:chExt cx="4161692" cy="3740149"/>
          </a:xfrm>
        </p:grpSpPr>
        <p:sp>
          <p:nvSpPr>
            <p:cNvPr id="14" name="Zaoblený obdélník 13"/>
            <p:cNvSpPr/>
            <p:nvPr/>
          </p:nvSpPr>
          <p:spPr>
            <a:xfrm>
              <a:off x="27563" y="58088"/>
              <a:ext cx="4161692" cy="37401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84" r="16413"/>
            <a:stretch/>
          </p:blipFill>
          <p:spPr>
            <a:xfrm>
              <a:off x="1339166" y="609599"/>
              <a:ext cx="1683434" cy="2913429"/>
            </a:xfrm>
            <a:prstGeom prst="rect">
              <a:avLst/>
            </a:prstGeom>
          </p:spPr>
        </p:pic>
      </p:grpSp>
      <p:grpSp>
        <p:nvGrpSpPr>
          <p:cNvPr id="11" name="Skupina 10"/>
          <p:cNvGrpSpPr/>
          <p:nvPr/>
        </p:nvGrpSpPr>
        <p:grpSpPr>
          <a:xfrm>
            <a:off x="8210153" y="3968317"/>
            <a:ext cx="3313471" cy="2826183"/>
            <a:chOff x="8084121" y="3924052"/>
            <a:chExt cx="4161692" cy="3740149"/>
          </a:xfrm>
        </p:grpSpPr>
        <p:sp>
          <p:nvSpPr>
            <p:cNvPr id="15" name="Zaoblený obdélník 14"/>
            <p:cNvSpPr/>
            <p:nvPr/>
          </p:nvSpPr>
          <p:spPr>
            <a:xfrm>
              <a:off x="8084121" y="3924052"/>
              <a:ext cx="4161692" cy="37401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897" r="3516"/>
            <a:stretch/>
          </p:blipFill>
          <p:spPr>
            <a:xfrm>
              <a:off x="9020013" y="4724399"/>
              <a:ext cx="1945386" cy="2022285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836049" y="3868387"/>
            <a:ext cx="3313471" cy="2882954"/>
            <a:chOff x="0" y="3848922"/>
            <a:chExt cx="4161692" cy="3815279"/>
          </a:xfrm>
        </p:grpSpPr>
        <p:sp>
          <p:nvSpPr>
            <p:cNvPr id="16" name="Zaoblený obdélník 15"/>
            <p:cNvSpPr/>
            <p:nvPr/>
          </p:nvSpPr>
          <p:spPr>
            <a:xfrm>
              <a:off x="0" y="3924052"/>
              <a:ext cx="4161692" cy="37401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15" t="-1538" r="9886" b="3419"/>
            <a:stretch/>
          </p:blipFill>
          <p:spPr>
            <a:xfrm>
              <a:off x="1226601" y="3848922"/>
              <a:ext cx="2024664" cy="37732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703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Vod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0524" y="3073283"/>
            <a:ext cx="609600" cy="60960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8426894" y="3682883"/>
            <a:ext cx="3116488" cy="2908592"/>
            <a:chOff x="8480714" y="4208373"/>
            <a:chExt cx="3446585" cy="3962400"/>
          </a:xfrm>
        </p:grpSpPr>
        <p:sp>
          <p:nvSpPr>
            <p:cNvPr id="14" name="Zaoblený obdélník 13"/>
            <p:cNvSpPr/>
            <p:nvPr/>
          </p:nvSpPr>
          <p:spPr>
            <a:xfrm>
              <a:off x="8480714" y="4208373"/>
              <a:ext cx="3446585" cy="39624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8195" y="4276517"/>
              <a:ext cx="2519173" cy="3358896"/>
            </a:xfrm>
            <a:prstGeom prst="rect">
              <a:avLst/>
            </a:prstGeom>
          </p:spPr>
        </p:pic>
      </p:grpSp>
      <p:grpSp>
        <p:nvGrpSpPr>
          <p:cNvPr id="8" name="Skupina 7"/>
          <p:cNvGrpSpPr/>
          <p:nvPr/>
        </p:nvGrpSpPr>
        <p:grpSpPr>
          <a:xfrm>
            <a:off x="8417027" y="115623"/>
            <a:ext cx="3116488" cy="2908592"/>
            <a:chOff x="6127750" y="114616"/>
            <a:chExt cx="3116488" cy="2908592"/>
          </a:xfrm>
        </p:grpSpPr>
        <p:sp>
          <p:nvSpPr>
            <p:cNvPr id="16" name="Zaoblený obdélník 15"/>
            <p:cNvSpPr/>
            <p:nvPr/>
          </p:nvSpPr>
          <p:spPr>
            <a:xfrm>
              <a:off x="6127750" y="114616"/>
              <a:ext cx="3116488" cy="290859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Obrázek 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226" r="47759" b="37274"/>
            <a:stretch/>
          </p:blipFill>
          <p:spPr>
            <a:xfrm>
              <a:off x="6864249" y="698079"/>
              <a:ext cx="1708501" cy="2158458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693677" y="133956"/>
            <a:ext cx="3116488" cy="2908592"/>
            <a:chOff x="499080" y="-16505"/>
            <a:chExt cx="3446585" cy="3962400"/>
          </a:xfrm>
        </p:grpSpPr>
        <p:sp>
          <p:nvSpPr>
            <p:cNvPr id="13" name="Zaoblený obdélník 12"/>
            <p:cNvSpPr/>
            <p:nvPr/>
          </p:nvSpPr>
          <p:spPr>
            <a:xfrm>
              <a:off x="499080" y="-16505"/>
              <a:ext cx="3446585" cy="39624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Obrázek 10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6" t="139" r="29632" b="22915"/>
            <a:stretch/>
          </p:blipFill>
          <p:spPr>
            <a:xfrm>
              <a:off x="1060346" y="464560"/>
              <a:ext cx="1805353" cy="2621161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693678" y="3720808"/>
            <a:ext cx="3116488" cy="2908592"/>
            <a:chOff x="0" y="4035552"/>
            <a:chExt cx="3446585" cy="3962400"/>
          </a:xfrm>
        </p:grpSpPr>
        <p:sp>
          <p:nvSpPr>
            <p:cNvPr id="15" name="Zaoblený obdélník 14"/>
            <p:cNvSpPr/>
            <p:nvPr/>
          </p:nvSpPr>
          <p:spPr>
            <a:xfrm>
              <a:off x="0" y="4035552"/>
              <a:ext cx="3446585" cy="39624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897" r="3516"/>
            <a:stretch/>
          </p:blipFill>
          <p:spPr>
            <a:xfrm>
              <a:off x="750599" y="4737099"/>
              <a:ext cx="1945386" cy="20222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274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20150330 163528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37835" y="3094546"/>
            <a:ext cx="609600" cy="60960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9032324" y="3907926"/>
            <a:ext cx="2849026" cy="2422389"/>
            <a:chOff x="8530180" y="3609701"/>
            <a:chExt cx="3669323" cy="3341077"/>
          </a:xfrm>
        </p:grpSpPr>
        <p:sp>
          <p:nvSpPr>
            <p:cNvPr id="15" name="Zaoblený obdélník 14"/>
            <p:cNvSpPr/>
            <p:nvPr/>
          </p:nvSpPr>
          <p:spPr>
            <a:xfrm>
              <a:off x="8530180" y="3609701"/>
              <a:ext cx="3669323" cy="334107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8101" y="3645877"/>
              <a:ext cx="2985477" cy="2239108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705555" y="3754505"/>
            <a:ext cx="2849026" cy="2422389"/>
            <a:chOff x="85768" y="3527709"/>
            <a:chExt cx="3669323" cy="3341077"/>
          </a:xfrm>
        </p:grpSpPr>
        <p:sp>
          <p:nvSpPr>
            <p:cNvPr id="16" name="Zaoblený obdélník 15"/>
            <p:cNvSpPr/>
            <p:nvPr/>
          </p:nvSpPr>
          <p:spPr>
            <a:xfrm>
              <a:off x="85768" y="3527709"/>
              <a:ext cx="3669323" cy="334107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044" y="3527709"/>
              <a:ext cx="2160769" cy="2881026"/>
            </a:xfrm>
            <a:prstGeom prst="rect">
              <a:avLst/>
            </a:prstGeom>
          </p:spPr>
        </p:pic>
      </p:grpSp>
      <p:grpSp>
        <p:nvGrpSpPr>
          <p:cNvPr id="3" name="Skupina 2"/>
          <p:cNvGrpSpPr/>
          <p:nvPr/>
        </p:nvGrpSpPr>
        <p:grpSpPr>
          <a:xfrm>
            <a:off x="8882189" y="356494"/>
            <a:ext cx="2849026" cy="2422389"/>
            <a:chOff x="8380045" y="58269"/>
            <a:chExt cx="3669323" cy="3341077"/>
          </a:xfrm>
        </p:grpSpPr>
        <p:sp>
          <p:nvSpPr>
            <p:cNvPr id="17" name="Zaoblený obdélník 16"/>
            <p:cNvSpPr/>
            <p:nvPr/>
          </p:nvSpPr>
          <p:spPr>
            <a:xfrm>
              <a:off x="8380045" y="58269"/>
              <a:ext cx="3669323" cy="334107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Obrázek 1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23" t="2804" r="17437" b="3599"/>
            <a:stretch/>
          </p:blipFill>
          <p:spPr>
            <a:xfrm>
              <a:off x="9560516" y="268624"/>
              <a:ext cx="1300567" cy="2764370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705557" y="285065"/>
            <a:ext cx="2849026" cy="2422389"/>
            <a:chOff x="85770" y="58269"/>
            <a:chExt cx="3669323" cy="3341077"/>
          </a:xfrm>
        </p:grpSpPr>
        <p:sp>
          <p:nvSpPr>
            <p:cNvPr id="14" name="Zaoblený obdélník 13"/>
            <p:cNvSpPr/>
            <p:nvPr/>
          </p:nvSpPr>
          <p:spPr>
            <a:xfrm>
              <a:off x="85770" y="58269"/>
              <a:ext cx="3669323" cy="334107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3" name="Obrázek 12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6" t="139" r="29632" b="22915"/>
            <a:stretch/>
          </p:blipFill>
          <p:spPr>
            <a:xfrm>
              <a:off x="1017754" y="340228"/>
              <a:ext cx="1805353" cy="26211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544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07232" y="662940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pic>
        <p:nvPicPr>
          <p:cNvPr id="2" name="Dveř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49522" y="2190505"/>
            <a:ext cx="609600" cy="609600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445860" y="3686726"/>
            <a:ext cx="2841943" cy="3180418"/>
            <a:chOff x="15211" y="3561002"/>
            <a:chExt cx="3267456" cy="3913631"/>
          </a:xfrm>
        </p:grpSpPr>
        <p:sp>
          <p:nvSpPr>
            <p:cNvPr id="16" name="Zaoblený obdélník 15"/>
            <p:cNvSpPr/>
            <p:nvPr/>
          </p:nvSpPr>
          <p:spPr>
            <a:xfrm>
              <a:off x="15211" y="3561002"/>
              <a:ext cx="3267456" cy="318727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Obrázek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226" r="47759"/>
            <a:stretch/>
          </p:blipFill>
          <p:spPr>
            <a:xfrm>
              <a:off x="748179" y="4203811"/>
              <a:ext cx="1476870" cy="3270822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8312819" y="3513251"/>
            <a:ext cx="2841943" cy="2590140"/>
            <a:chOff x="8028009" y="3382177"/>
            <a:chExt cx="3267456" cy="3187270"/>
          </a:xfrm>
        </p:grpSpPr>
        <p:sp>
          <p:nvSpPr>
            <p:cNvPr id="17" name="Zaoblený obdélník 16"/>
            <p:cNvSpPr/>
            <p:nvPr/>
          </p:nvSpPr>
          <p:spPr>
            <a:xfrm>
              <a:off x="8028009" y="3382177"/>
              <a:ext cx="3267456" cy="318727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1352" y="3418772"/>
              <a:ext cx="2160769" cy="2881026"/>
            </a:xfrm>
            <a:prstGeom prst="rect">
              <a:avLst/>
            </a:prstGeom>
          </p:spPr>
        </p:pic>
      </p:grpSp>
      <p:grpSp>
        <p:nvGrpSpPr>
          <p:cNvPr id="8" name="Skupina 7"/>
          <p:cNvGrpSpPr/>
          <p:nvPr/>
        </p:nvGrpSpPr>
        <p:grpSpPr>
          <a:xfrm>
            <a:off x="524336" y="159265"/>
            <a:ext cx="2841943" cy="2590140"/>
            <a:chOff x="151980" y="752168"/>
            <a:chExt cx="2841943" cy="2590140"/>
          </a:xfrm>
        </p:grpSpPr>
        <p:sp>
          <p:nvSpPr>
            <p:cNvPr id="14" name="Zaoblený obdélník 13"/>
            <p:cNvSpPr/>
            <p:nvPr/>
          </p:nvSpPr>
          <p:spPr>
            <a:xfrm>
              <a:off x="151980" y="752168"/>
              <a:ext cx="2841943" cy="25901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3" name="Obrázek 1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23" t="2804" r="17437" b="3599"/>
            <a:stretch/>
          </p:blipFill>
          <p:spPr>
            <a:xfrm>
              <a:off x="1168923" y="930165"/>
              <a:ext cx="969593" cy="2106555"/>
            </a:xfrm>
            <a:prstGeom prst="rect">
              <a:avLst/>
            </a:prstGeom>
          </p:spPr>
        </p:pic>
      </p:grpSp>
      <p:grpSp>
        <p:nvGrpSpPr>
          <p:cNvPr id="6" name="Skupina 5"/>
          <p:cNvGrpSpPr/>
          <p:nvPr/>
        </p:nvGrpSpPr>
        <p:grpSpPr>
          <a:xfrm>
            <a:off x="8166089" y="300076"/>
            <a:ext cx="2846935" cy="2590140"/>
            <a:chOff x="7881279" y="103049"/>
            <a:chExt cx="3273195" cy="3187270"/>
          </a:xfrm>
        </p:grpSpPr>
        <p:sp>
          <p:nvSpPr>
            <p:cNvPr id="15" name="Zaoblený obdélník 14"/>
            <p:cNvSpPr/>
            <p:nvPr/>
          </p:nvSpPr>
          <p:spPr>
            <a:xfrm>
              <a:off x="7881279" y="103049"/>
              <a:ext cx="3267456" cy="318727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9" name="Obrázek 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8997" y="103049"/>
              <a:ext cx="2985477" cy="22391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9461500" y="0"/>
            <a:ext cx="2730500" cy="1396158"/>
          </a:xfrm>
          <a:prstGeom prst="rect">
            <a:avLst/>
          </a:prstGeom>
          <a:solidFill>
            <a:srgbClr val="FEF9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794000" y="4965700"/>
            <a:ext cx="6667500" cy="1663700"/>
          </a:xfrm>
          <a:prstGeom prst="rect">
            <a:avLst/>
          </a:prstGeom>
          <a:solidFill>
            <a:srgbClr val="FEF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žid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76293" y="2800106"/>
            <a:ext cx="609600" cy="609600"/>
          </a:xfrm>
          <a:prstGeom prst="rect">
            <a:avLst/>
          </a:prstGeom>
        </p:spPr>
      </p:pic>
      <p:grpSp>
        <p:nvGrpSpPr>
          <p:cNvPr id="8" name="Skupina 7"/>
          <p:cNvGrpSpPr/>
          <p:nvPr/>
        </p:nvGrpSpPr>
        <p:grpSpPr>
          <a:xfrm>
            <a:off x="8603233" y="3628405"/>
            <a:ext cx="2794634" cy="2474168"/>
            <a:chOff x="8696030" y="4619570"/>
            <a:chExt cx="2794634" cy="2474168"/>
          </a:xfrm>
        </p:grpSpPr>
        <p:sp>
          <p:nvSpPr>
            <p:cNvPr id="11" name="Zaoblený obdélník 10"/>
            <p:cNvSpPr/>
            <p:nvPr/>
          </p:nvSpPr>
          <p:spPr>
            <a:xfrm>
              <a:off x="8696030" y="4619570"/>
              <a:ext cx="2794634" cy="247416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23" t="2804" r="17437" b="3599"/>
            <a:stretch/>
          </p:blipFill>
          <p:spPr>
            <a:xfrm>
              <a:off x="9635981" y="4903634"/>
              <a:ext cx="1008048" cy="2190104"/>
            </a:xfrm>
            <a:prstGeom prst="rect">
              <a:avLst/>
            </a:prstGeom>
          </p:spPr>
        </p:pic>
      </p:grpSp>
      <p:grpSp>
        <p:nvGrpSpPr>
          <p:cNvPr id="6" name="Skupina 5"/>
          <p:cNvGrpSpPr/>
          <p:nvPr/>
        </p:nvGrpSpPr>
        <p:grpSpPr>
          <a:xfrm>
            <a:off x="8696030" y="205384"/>
            <a:ext cx="2794634" cy="2474168"/>
            <a:chOff x="8831705" y="1023559"/>
            <a:chExt cx="2794634" cy="2474168"/>
          </a:xfrm>
        </p:grpSpPr>
        <p:sp>
          <p:nvSpPr>
            <p:cNvPr id="13" name="Zaoblený obdélník 12"/>
            <p:cNvSpPr/>
            <p:nvPr/>
          </p:nvSpPr>
          <p:spPr>
            <a:xfrm>
              <a:off x="8831705" y="1023559"/>
              <a:ext cx="2794634" cy="247416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09463" y="1265966"/>
              <a:ext cx="2181201" cy="1635901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499425" y="156124"/>
            <a:ext cx="2936949" cy="2371306"/>
            <a:chOff x="8084121" y="3924052"/>
            <a:chExt cx="3495995" cy="3581091"/>
          </a:xfrm>
        </p:grpSpPr>
        <p:sp>
          <p:nvSpPr>
            <p:cNvPr id="16" name="Zaoblený obdélník 15"/>
            <p:cNvSpPr/>
            <p:nvPr/>
          </p:nvSpPr>
          <p:spPr>
            <a:xfrm>
              <a:off x="8084121" y="3924052"/>
              <a:ext cx="3495995" cy="358109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897" r="3516"/>
            <a:stretch/>
          </p:blipFill>
          <p:spPr>
            <a:xfrm>
              <a:off x="9020013" y="4724399"/>
              <a:ext cx="1945386" cy="2022285"/>
            </a:xfrm>
            <a:prstGeom prst="rect">
              <a:avLst/>
            </a:prstGeom>
          </p:spPr>
        </p:pic>
      </p:grpSp>
      <p:grpSp>
        <p:nvGrpSpPr>
          <p:cNvPr id="2" name="Skupina 1"/>
          <p:cNvGrpSpPr/>
          <p:nvPr/>
        </p:nvGrpSpPr>
        <p:grpSpPr>
          <a:xfrm>
            <a:off x="650843" y="3653751"/>
            <a:ext cx="2903928" cy="2705715"/>
            <a:chOff x="241815" y="3538636"/>
            <a:chExt cx="3243216" cy="3773238"/>
          </a:xfrm>
        </p:grpSpPr>
        <p:sp>
          <p:nvSpPr>
            <p:cNvPr id="12" name="Zaoblený obdélník 11"/>
            <p:cNvSpPr/>
            <p:nvPr/>
          </p:nvSpPr>
          <p:spPr>
            <a:xfrm>
              <a:off x="241815" y="3538636"/>
              <a:ext cx="3243216" cy="377323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8" name="Obrázek 17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15" t="-1538" r="9886" b="3419"/>
            <a:stretch/>
          </p:blipFill>
          <p:spPr>
            <a:xfrm>
              <a:off x="950800" y="3708528"/>
              <a:ext cx="1781117" cy="33193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638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lastní </a:t>
            </a:r>
            <a:r>
              <a:rPr lang="cs-CZ" dirty="0" smtClean="0"/>
              <a:t>tvorba</a:t>
            </a:r>
          </a:p>
          <a:p>
            <a:r>
              <a:rPr lang="cs-CZ" dirty="0" smtClean="0"/>
              <a:t>Vlastní fotografie obrázků</a:t>
            </a:r>
          </a:p>
          <a:p>
            <a:r>
              <a:rPr lang="cs-CZ" dirty="0" smtClean="0"/>
              <a:t>Vlastní </a:t>
            </a:r>
            <a:r>
              <a:rPr lang="cs-CZ" dirty="0" smtClean="0"/>
              <a:t>nahrané </a:t>
            </a:r>
            <a:r>
              <a:rPr lang="cs-CZ" dirty="0" smtClean="0"/>
              <a:t>zvuky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(poznáváme zvuky kolem nás)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Materiál obsahuje fotografie věcí  a zvuků kolem nás, které slyšíme</a:t>
            </a:r>
          </a:p>
          <a:p>
            <a:r>
              <a:rPr lang="cs-CZ" dirty="0" smtClean="0"/>
              <a:t>Ke zvuku hledáme správný obrázek</a:t>
            </a:r>
          </a:p>
          <a:p>
            <a:r>
              <a:rPr lang="cs-CZ" b="1" dirty="0"/>
              <a:t>Očekávání a </a:t>
            </a:r>
            <a:r>
              <a:rPr lang="cs-CZ" b="1" dirty="0" smtClean="0"/>
              <a:t>cíle</a:t>
            </a:r>
            <a:endParaRPr lang="cs-CZ" b="1" dirty="0"/>
          </a:p>
          <a:p>
            <a:r>
              <a:rPr lang="cs-CZ" dirty="0" smtClean="0"/>
              <a:t>Poznávat zvuky, které slyšíme každodenně kolem nás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Materiál </a:t>
            </a:r>
            <a:r>
              <a:rPr lang="cs-CZ" dirty="0" smtClean="0"/>
              <a:t>obsahuje 8 zvuků – vyzvánění telefonu, splachování WC, sprchování, tekoucí voda, vysavač, otvírání  dveří a  posouvání  židle po podlaze</a:t>
            </a:r>
          </a:p>
          <a:p>
            <a:r>
              <a:rPr lang="cs-CZ" dirty="0" smtClean="0"/>
              <a:t>Materiál dále obsahuje obrázky k těmto zvukům a navíc obrázek zmačkané </a:t>
            </a:r>
            <a:r>
              <a:rPr lang="cs-CZ" dirty="0" smtClean="0"/>
              <a:t>PET</a:t>
            </a:r>
            <a:r>
              <a:rPr lang="cs-CZ" dirty="0" smtClean="0"/>
              <a:t> </a:t>
            </a:r>
            <a:r>
              <a:rPr lang="cs-CZ" dirty="0" smtClean="0"/>
              <a:t>lahve a  šuplíku</a:t>
            </a:r>
          </a:p>
          <a:p>
            <a:r>
              <a:rPr lang="cs-CZ" dirty="0" smtClean="0"/>
              <a:t>Správný obrázek ke zvuku při kliknutí bude pulzovat a ostatní nesprávné obrázky se prolnou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znázornit </a:t>
            </a:r>
            <a:r>
              <a:rPr lang="cs-CZ" b="1" dirty="0"/>
              <a:t>proces vyjádřený na jednotlivých tabulkách. Děti mají za úkol seřadit tabulky ve správném pořadí.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Rozlišit zvuky a známé melodie, rozlišit a napodobit rytmus</a:t>
            </a:r>
          </a:p>
          <a:p>
            <a:r>
              <a:rPr lang="cs-CZ" dirty="0" smtClean="0"/>
              <a:t>Sluchem rozlišit slova, slabiku, počáteční slabiku a hlásku ve slovech</a:t>
            </a:r>
          </a:p>
          <a:p>
            <a:r>
              <a:rPr lang="cs-CZ" dirty="0" smtClean="0"/>
              <a:t>Zapamatovat si různé zvuky běžně užívaných předmětů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392</Words>
  <Application>Microsoft Office PowerPoint</Application>
  <PresentationFormat>Vlastní</PresentationFormat>
  <Paragraphs>65</Paragraphs>
  <Slides>15</Slides>
  <Notes>1</Notes>
  <HiddenSlides>0</HiddenSlides>
  <MMClips>7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NÁZEV PREZENTACE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(poznáváme zvuky kolem nás)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2015-04-11T08:35:13Z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