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66" r:id="rId5"/>
    <p:sldId id="259" r:id="rId6"/>
    <p:sldId id="267" r:id="rId7"/>
    <p:sldId id="260" r:id="rId8"/>
    <p:sldId id="263" r:id="rId9"/>
    <p:sldId id="261" r:id="rId10"/>
    <p:sldId id="262" r:id="rId11"/>
    <p:sldId id="269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A04C3-E842-4159-BD6A-717534327701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2B5E970-CD0D-48DC-9088-074EEEB9BC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A04C3-E842-4159-BD6A-717534327701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5E970-CD0D-48DC-9088-074EEEB9BC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A04C3-E842-4159-BD6A-717534327701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2B5E970-CD0D-48DC-9088-074EEEB9BC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A04C3-E842-4159-BD6A-717534327701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5E970-CD0D-48DC-9088-074EEEB9BC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A04C3-E842-4159-BD6A-717534327701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5E970-CD0D-48DC-9088-074EEEB9BC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A04C3-E842-4159-BD6A-717534327701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5E970-CD0D-48DC-9088-074EEEB9BC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A04C3-E842-4159-BD6A-717534327701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5E970-CD0D-48DC-9088-074EEEB9BC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A04C3-E842-4159-BD6A-717534327701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5E970-CD0D-48DC-9088-074EEEB9BC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A04C3-E842-4159-BD6A-717534327701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2B5E970-CD0D-48DC-9088-074EEEB9BC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A04C3-E842-4159-BD6A-717534327701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5E970-CD0D-48DC-9088-074EEEB9BC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A04C3-E842-4159-BD6A-717534327701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5E970-CD0D-48DC-9088-074EEEB9BC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B9A04C3-E842-4159-BD6A-717534327701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2B5E970-CD0D-48DC-9088-074EEEB9BC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File:Spanish_reconquista.gif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e/ee/Balboa_Park_El_Cid_statue_1.jpg/450px-Balboa_Park_El_Cid_statue_1.jpg" TargetMode="External"/><Relationship Id="rId2" Type="http://schemas.openxmlformats.org/officeDocument/2006/relationships/hyperlink" Target="http://upload.wikimedia.org/wikipedia/commons/c/c7/El_Cid_portrait_%C2%B7_HHWX54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6/6e/FerdinandIIA.jpg" TargetMode="External"/><Relationship Id="rId5" Type="http://schemas.openxmlformats.org/officeDocument/2006/relationships/hyperlink" Target="http://upload.wikimedia.org/wikipedia/commons/5/5c/Isabel_la_Cat%C3%B3lica-2.jpg" TargetMode="External"/><Relationship Id="rId4" Type="http://schemas.openxmlformats.org/officeDocument/2006/relationships/hyperlink" Target="http://upload.wikimedia.org/wikipedia/commons/thumb/c/cc/Europe_1000.jpg/750px-Europe_10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bg1"/>
          </a:solidFill>
        </p:spPr>
        <p:txBody>
          <a:bodyPr/>
          <a:lstStyle/>
          <a:p>
            <a:pPr algn="ctr">
              <a:buNone/>
            </a:pPr>
            <a:r>
              <a:rPr lang="cs-CZ" sz="3600" dirty="0" smtClean="0"/>
              <a:t>šablona III/2</a:t>
            </a:r>
          </a:p>
          <a:p>
            <a:pPr algn="ctr">
              <a:buNone/>
            </a:pPr>
            <a:r>
              <a:rPr lang="cs-CZ" sz="3600" dirty="0" smtClean="0"/>
              <a:t>RECONQUISTA</a:t>
            </a:r>
          </a:p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r>
              <a:rPr lang="cs-CZ" sz="3600" dirty="0" smtClean="0"/>
              <a:t>Mgr. Lucie </a:t>
            </a:r>
            <a:r>
              <a:rPr lang="cs-CZ" sz="3600" dirty="0" err="1" smtClean="0"/>
              <a:t>Opltová</a:t>
            </a:r>
            <a:r>
              <a:rPr lang="cs-CZ" sz="3600" dirty="0" smtClean="0"/>
              <a:t> – 1. ZŠ Horní Slavkov</a:t>
            </a:r>
          </a:p>
          <a:p>
            <a:pPr algn="ctr">
              <a:buNone/>
            </a:pPr>
            <a:r>
              <a:rPr lang="cs-CZ" sz="3600" dirty="0" smtClean="0"/>
              <a:t>VY_32_INOVACE_117_RECONQUISTA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797152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= ZNOVUDOBYTÍ PYRENEJSKÉHO POLOOSTROVA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RECONQUISTA</a:t>
            </a:r>
            <a:endParaRPr lang="cs-CZ" sz="5400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/>
              <a:t>Kde leží Arabský poloostrov?</a:t>
            </a:r>
          </a:p>
          <a:p>
            <a:r>
              <a:rPr lang="cs-CZ" sz="3200" dirty="0" smtClean="0"/>
              <a:t>S kým Arabové obchodovali?</a:t>
            </a:r>
          </a:p>
          <a:p>
            <a:r>
              <a:rPr lang="cs-CZ" sz="3200" dirty="0" smtClean="0"/>
              <a:t>Co je to Mekka a Medina?</a:t>
            </a:r>
          </a:p>
          <a:p>
            <a:r>
              <a:rPr lang="cs-CZ" sz="3200" dirty="0" smtClean="0"/>
              <a:t>Vysvětli tyto pojmy – Mekka, Medina, Korán, islám, muslimové, Mohamed, Alláh, hidžra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642938"/>
            <a:ext cx="7620000" cy="557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Córdobský chalífát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→ ve Španělsku</a:t>
            </a:r>
          </a:p>
          <a:p>
            <a:r>
              <a:rPr lang="cs-CZ" sz="3600" dirty="0" smtClean="0"/>
              <a:t>8. STOLETÍ – vylodění Arabů na jihu Pyrenejského poloostrova na Gibraltaru  → ovládnutí Vizigótů a většiny poloostrova (Andalusie)</a:t>
            </a:r>
          </a:p>
          <a:p>
            <a:r>
              <a:rPr lang="cs-CZ" sz="3600" dirty="0" smtClean="0"/>
              <a:t>→ pouze na S </a:t>
            </a:r>
            <a:r>
              <a:rPr lang="cs-CZ" sz="3600" dirty="0" smtClean="0"/>
              <a:t>zůstala </a:t>
            </a:r>
            <a:r>
              <a:rPr lang="cs-CZ" sz="3600" dirty="0" smtClean="0"/>
              <a:t>malá křesťanská knížectví</a:t>
            </a:r>
          </a:p>
          <a:p>
            <a:r>
              <a:rPr lang="cs-CZ" sz="3600" dirty="0" smtClean="0"/>
              <a:t>→ ARABOVÉ = MAUŘI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25" y="576263"/>
            <a:ext cx="714375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2988" y="571500"/>
            <a:ext cx="70580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Cordóba</a:t>
            </a:r>
            <a:r>
              <a:rPr lang="cs-CZ" sz="2800" dirty="0" smtClean="0"/>
              <a:t> – centrum vzdělanosti  a kultury, lázně apod.</a:t>
            </a:r>
          </a:p>
          <a:p>
            <a:endParaRPr lang="cs-CZ" sz="2800" dirty="0"/>
          </a:p>
          <a:p>
            <a:r>
              <a:rPr lang="cs-CZ" sz="2800" dirty="0" smtClean="0"/>
              <a:t>Kolem roku 1031 – se chalífát rozpadl na malá území → boje</a:t>
            </a:r>
          </a:p>
          <a:p>
            <a:r>
              <a:rPr lang="cs-CZ" sz="2800" dirty="0" smtClean="0"/>
              <a:t>Křesťanská Aragonie a Kastilie začaly zpětně dobývat arabská území → </a:t>
            </a:r>
            <a:r>
              <a:rPr lang="cs-CZ" sz="2800" b="1" i="1" dirty="0" smtClean="0"/>
              <a:t>RECONQUISTA</a:t>
            </a:r>
          </a:p>
          <a:p>
            <a:r>
              <a:rPr lang="cs-CZ" sz="2800" b="1" i="1" dirty="0" smtClean="0">
                <a:hlinkClick r:id="rId2"/>
              </a:rPr>
              <a:t>http://en.wikipedia.org/wiki/File:Spanish_reconquista.gif</a:t>
            </a:r>
            <a:endParaRPr lang="cs-CZ" sz="2800" b="1" i="1" dirty="0" smtClean="0"/>
          </a:p>
          <a:p>
            <a:pPr>
              <a:buNone/>
            </a:pPr>
            <a:endParaRPr lang="cs-CZ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556792"/>
            <a:ext cx="3081536" cy="446300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El </a:t>
            </a:r>
            <a:r>
              <a:rPr lang="cs-CZ" sz="2800" dirty="0" err="1" smtClean="0"/>
              <a:t>Cid</a:t>
            </a:r>
            <a:r>
              <a:rPr lang="cs-CZ" sz="2800" dirty="0" smtClean="0"/>
              <a:t> – </a:t>
            </a:r>
            <a:r>
              <a:rPr lang="cs-CZ" sz="2800" dirty="0" smtClean="0"/>
              <a:t>kastilský </a:t>
            </a:r>
            <a:r>
              <a:rPr lang="cs-CZ" sz="2800" dirty="0" smtClean="0"/>
              <a:t>rytíř, který pomáhal  na počátku </a:t>
            </a:r>
            <a:r>
              <a:rPr lang="cs-CZ" sz="2800" dirty="0" err="1" smtClean="0"/>
              <a:t>reconquisty</a:t>
            </a:r>
            <a:r>
              <a:rPr lang="cs-CZ" sz="2800" dirty="0" smtClean="0"/>
              <a:t>, dobyl Valencii</a:t>
            </a:r>
            <a:endParaRPr lang="cs-CZ" sz="28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5113025" y="1447800"/>
            <a:ext cx="3391525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476672"/>
            <a:ext cx="42862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CÍL: vyhnat Araby a nastolit katolickou církev</a:t>
            </a:r>
          </a:p>
          <a:p>
            <a:endParaRPr lang="cs-CZ" sz="3200" dirty="0"/>
          </a:p>
          <a:p>
            <a:r>
              <a:rPr lang="cs-CZ" sz="3200" dirty="0" smtClean="0"/>
              <a:t>→ </a:t>
            </a:r>
            <a:r>
              <a:rPr lang="cs-CZ" sz="3200" dirty="0" err="1" smtClean="0"/>
              <a:t>Cord</a:t>
            </a:r>
            <a:r>
              <a:rPr lang="cs-CZ" sz="3200" dirty="0" err="1"/>
              <a:t>ó</a:t>
            </a:r>
            <a:r>
              <a:rPr lang="cs-CZ" sz="3200" dirty="0" err="1" smtClean="0"/>
              <a:t>ba</a:t>
            </a:r>
            <a:r>
              <a:rPr lang="cs-CZ" sz="3200" dirty="0" smtClean="0"/>
              <a:t> dobyta Kastilií r. 1236, poslední území Granada r. 1492 = KONEC RECONQUISTY</a:t>
            </a:r>
          </a:p>
          <a:p>
            <a:r>
              <a:rPr lang="cs-CZ" sz="3200" dirty="0" smtClean="0"/>
              <a:t>PRONÁSLEDOVÁNÍ NEVĚŘÍCÍCH → inkvizice (církevní soud), vyhnání Arabů i Židů</a:t>
            </a:r>
          </a:p>
          <a:p>
            <a:r>
              <a:rPr lang="cs-CZ" sz="3200" dirty="0" smtClean="0"/>
              <a:t>Poté začíná CONQUISTA = dobývání Ameriky (od r. 1492 – Kolumbus)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VZNIK ŠPANĚLSKÉHO KRÁLOVSTVÍ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/>
              <a:t>Spojení Kastilie a Aragonie → sňatek Isabely Kastilské a Ferdinanda Aragonského r. 1469 → společná vláda obou království → jednotná monarchie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Isabela Kastilská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smtClean="0"/>
              <a:t>Ferdinand Aragonský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174874"/>
            <a:ext cx="3176677" cy="45381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174874"/>
            <a:ext cx="3356199" cy="44852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http://upload.wikimedia.org/wikipedia/commons/c/c7/El_Cid_portrait_%C2%B7_HHWX54.svg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http://upload.wikimedia.org/wikipedia/commons/thumb/e/ee/Balboa_Park_El_Cid_statue_1.jpg/450px-Balboa_Park_El_Cid_statue_1.jpg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http://upload.wikimedia.org/wikipedia/commons/thumb/c/cc/Europe_1000.jpg/750px-Europe_1000.jpg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http://upload.wikimedia.org/wikipedia/commons/5/5c/Isabel_la_Cat%C3%B3lica-2.jpg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http://upload.wikimedia.org/wikipedia/commons/6/6e/FerdinandIIA.jpg</a:t>
            </a:r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96</TotalTime>
  <Words>243</Words>
  <Application>Microsoft Office PowerPoint</Application>
  <PresentationFormat>Předvádění na obrazovce (4:3)</PresentationFormat>
  <Paragraphs>39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Snímek 1</vt:lpstr>
      <vt:lpstr>RECONQUISTA</vt:lpstr>
      <vt:lpstr>zopakování</vt:lpstr>
      <vt:lpstr>Snímek 4</vt:lpstr>
      <vt:lpstr>Córdobský chalífát</vt:lpstr>
      <vt:lpstr>Snímek 6</vt:lpstr>
      <vt:lpstr>Snímek 7</vt:lpstr>
      <vt:lpstr>Snímek 8</vt:lpstr>
      <vt:lpstr>Snímek 9</vt:lpstr>
      <vt:lpstr>VZNIK ŠPANĚLSKÉHO KRÁLOVSTVÍ</vt:lpstr>
      <vt:lpstr>Snímek 11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RECONQUISTA</dc:title>
  <dc:creator>Lucinka</dc:creator>
  <cp:lastModifiedBy>Lucinka</cp:lastModifiedBy>
  <cp:revision>12</cp:revision>
  <dcterms:created xsi:type="dcterms:W3CDTF">2011-04-24T11:12:29Z</dcterms:created>
  <dcterms:modified xsi:type="dcterms:W3CDTF">2011-05-15T18:04:13Z</dcterms:modified>
</cp:coreProperties>
</file>