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5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F5AB54-4730-4E6D-84B3-D8E4E193084A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</dgm:pt>
    <dgm:pt modelId="{13C2E4DB-43A9-420D-99BC-28EC49643BC4}">
      <dgm:prSet phldrT="[Text]"/>
      <dgm:spPr/>
      <dgm:t>
        <a:bodyPr/>
        <a:lstStyle/>
        <a:p>
          <a:r>
            <a:rPr lang="cs-CZ" dirty="0" smtClean="0"/>
            <a:t>Zemská kůra</a:t>
          </a:r>
          <a:endParaRPr lang="cs-CZ" dirty="0"/>
        </a:p>
      </dgm:t>
    </dgm:pt>
    <dgm:pt modelId="{35579E45-0693-4A60-A35E-6FC858E87CF4}" type="parTrans" cxnId="{58EF22D4-64F4-4B0D-80C3-A1ECAE10893B}">
      <dgm:prSet/>
      <dgm:spPr/>
      <dgm:t>
        <a:bodyPr/>
        <a:lstStyle/>
        <a:p>
          <a:endParaRPr lang="cs-CZ"/>
        </a:p>
      </dgm:t>
    </dgm:pt>
    <dgm:pt modelId="{FBB4B93E-C9DB-4769-A99B-7430F67549B2}" type="sibTrans" cxnId="{58EF22D4-64F4-4B0D-80C3-A1ECAE10893B}">
      <dgm:prSet/>
      <dgm:spPr/>
      <dgm:t>
        <a:bodyPr/>
        <a:lstStyle/>
        <a:p>
          <a:endParaRPr lang="cs-CZ"/>
        </a:p>
      </dgm:t>
    </dgm:pt>
    <dgm:pt modelId="{B9E7B771-319E-4EF7-961E-48BF95559D25}">
      <dgm:prSet phldrT="[Text]"/>
      <dgm:spPr/>
      <dgm:t>
        <a:bodyPr/>
        <a:lstStyle/>
        <a:p>
          <a:r>
            <a:rPr lang="cs-CZ" dirty="0" smtClean="0"/>
            <a:t>Plášť</a:t>
          </a:r>
          <a:endParaRPr lang="cs-CZ" dirty="0"/>
        </a:p>
      </dgm:t>
    </dgm:pt>
    <dgm:pt modelId="{1AA360F6-281F-46B4-9285-349FCFBAE613}" type="parTrans" cxnId="{2F6EB7F4-4416-46F5-A1B1-1262EE2B02A3}">
      <dgm:prSet/>
      <dgm:spPr/>
      <dgm:t>
        <a:bodyPr/>
        <a:lstStyle/>
        <a:p>
          <a:endParaRPr lang="cs-CZ"/>
        </a:p>
      </dgm:t>
    </dgm:pt>
    <dgm:pt modelId="{F14D6BF0-BDFC-4E5E-91AB-47A671493100}" type="sibTrans" cxnId="{2F6EB7F4-4416-46F5-A1B1-1262EE2B02A3}">
      <dgm:prSet/>
      <dgm:spPr/>
      <dgm:t>
        <a:bodyPr/>
        <a:lstStyle/>
        <a:p>
          <a:endParaRPr lang="cs-CZ"/>
        </a:p>
      </dgm:t>
    </dgm:pt>
    <dgm:pt modelId="{341D0B27-B96D-472E-8F1D-24D7991C2014}">
      <dgm:prSet phldrT="[Text]"/>
      <dgm:spPr/>
      <dgm:t>
        <a:bodyPr/>
        <a:lstStyle/>
        <a:p>
          <a:r>
            <a:rPr lang="cs-CZ" dirty="0" smtClean="0"/>
            <a:t>Jádro</a:t>
          </a:r>
          <a:endParaRPr lang="cs-CZ" dirty="0"/>
        </a:p>
      </dgm:t>
    </dgm:pt>
    <dgm:pt modelId="{4002F728-F630-4324-AE89-B98727FDE86F}" type="parTrans" cxnId="{F655A80F-3B52-4069-9D8E-044E1E2DC9FF}">
      <dgm:prSet/>
      <dgm:spPr/>
      <dgm:t>
        <a:bodyPr/>
        <a:lstStyle/>
        <a:p>
          <a:endParaRPr lang="cs-CZ"/>
        </a:p>
      </dgm:t>
    </dgm:pt>
    <dgm:pt modelId="{0E10EB66-DDCF-4D23-B111-72AADCC701F5}" type="sibTrans" cxnId="{F655A80F-3B52-4069-9D8E-044E1E2DC9FF}">
      <dgm:prSet/>
      <dgm:spPr/>
      <dgm:t>
        <a:bodyPr/>
        <a:lstStyle/>
        <a:p>
          <a:endParaRPr lang="cs-CZ"/>
        </a:p>
      </dgm:t>
    </dgm:pt>
    <dgm:pt modelId="{620A36EF-677D-4BCC-A907-0CADC4B7FCBA}" type="pres">
      <dgm:prSet presAssocID="{06F5AB54-4730-4E6D-84B3-D8E4E193084A}" presName="Name0" presStyleCnt="0">
        <dgm:presLayoutVars>
          <dgm:dir/>
          <dgm:animLvl val="lvl"/>
          <dgm:resizeHandles val="exact"/>
        </dgm:presLayoutVars>
      </dgm:prSet>
      <dgm:spPr/>
    </dgm:pt>
    <dgm:pt modelId="{36493BD3-5DE8-465C-BE22-697EAADC930A}" type="pres">
      <dgm:prSet presAssocID="{13C2E4DB-43A9-420D-99BC-28EC49643BC4}" presName="Name8" presStyleCnt="0"/>
      <dgm:spPr/>
    </dgm:pt>
    <dgm:pt modelId="{1FFC9C33-5272-4CE2-AE54-B7EF757C6FE5}" type="pres">
      <dgm:prSet presAssocID="{13C2E4DB-43A9-420D-99BC-28EC49643BC4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EC631C-1C9F-47E6-830E-A2DE1E8650AE}" type="pres">
      <dgm:prSet presAssocID="{13C2E4DB-43A9-420D-99BC-28EC49643BC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8A1316-76F6-43A3-A866-8BF43A8C07BB}" type="pres">
      <dgm:prSet presAssocID="{B9E7B771-319E-4EF7-961E-48BF95559D25}" presName="Name8" presStyleCnt="0"/>
      <dgm:spPr/>
    </dgm:pt>
    <dgm:pt modelId="{DF0537DD-B4CC-4688-92EA-01BEC3099F10}" type="pres">
      <dgm:prSet presAssocID="{B9E7B771-319E-4EF7-961E-48BF95559D25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324DAD-483C-4FA2-BD02-F84473DFBF64}" type="pres">
      <dgm:prSet presAssocID="{B9E7B771-319E-4EF7-961E-48BF95559D2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47AC36-A75E-44C5-BDD8-21AD30E7582B}" type="pres">
      <dgm:prSet presAssocID="{341D0B27-B96D-472E-8F1D-24D7991C2014}" presName="Name8" presStyleCnt="0"/>
      <dgm:spPr/>
    </dgm:pt>
    <dgm:pt modelId="{873228B9-6AA9-4D58-B8C4-50AAC5DC81F0}" type="pres">
      <dgm:prSet presAssocID="{341D0B27-B96D-472E-8F1D-24D7991C2014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101A91-5493-43B3-8758-4BA8D40ECF53}" type="pres">
      <dgm:prSet presAssocID="{341D0B27-B96D-472E-8F1D-24D7991C201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1B60D7-B6A6-44F0-B143-EF1207D21AFF}" type="presOf" srcId="{B9E7B771-319E-4EF7-961E-48BF95559D25}" destId="{DF0537DD-B4CC-4688-92EA-01BEC3099F10}" srcOrd="0" destOrd="0" presId="urn:microsoft.com/office/officeart/2005/8/layout/pyramid3"/>
    <dgm:cxn modelId="{0933389B-ADA7-4C17-86C7-855D6D9C8EF4}" type="presOf" srcId="{06F5AB54-4730-4E6D-84B3-D8E4E193084A}" destId="{620A36EF-677D-4BCC-A907-0CADC4B7FCBA}" srcOrd="0" destOrd="0" presId="urn:microsoft.com/office/officeart/2005/8/layout/pyramid3"/>
    <dgm:cxn modelId="{58EF22D4-64F4-4B0D-80C3-A1ECAE10893B}" srcId="{06F5AB54-4730-4E6D-84B3-D8E4E193084A}" destId="{13C2E4DB-43A9-420D-99BC-28EC49643BC4}" srcOrd="0" destOrd="0" parTransId="{35579E45-0693-4A60-A35E-6FC858E87CF4}" sibTransId="{FBB4B93E-C9DB-4769-A99B-7430F67549B2}"/>
    <dgm:cxn modelId="{B43AAD92-4A39-442B-B14E-7ADC3E33085C}" type="presOf" srcId="{341D0B27-B96D-472E-8F1D-24D7991C2014}" destId="{71101A91-5493-43B3-8758-4BA8D40ECF53}" srcOrd="1" destOrd="0" presId="urn:microsoft.com/office/officeart/2005/8/layout/pyramid3"/>
    <dgm:cxn modelId="{D341C61E-EE99-4266-8069-BE69C6EA5C62}" type="presOf" srcId="{341D0B27-B96D-472E-8F1D-24D7991C2014}" destId="{873228B9-6AA9-4D58-B8C4-50AAC5DC81F0}" srcOrd="0" destOrd="0" presId="urn:microsoft.com/office/officeart/2005/8/layout/pyramid3"/>
    <dgm:cxn modelId="{1B8B6999-2D60-461F-ACD8-FEAD13A6EF0A}" type="presOf" srcId="{B9E7B771-319E-4EF7-961E-48BF95559D25}" destId="{DC324DAD-483C-4FA2-BD02-F84473DFBF64}" srcOrd="1" destOrd="0" presId="urn:microsoft.com/office/officeart/2005/8/layout/pyramid3"/>
    <dgm:cxn modelId="{4C43BFBE-5E6B-4026-9D0C-7F05EC30D260}" type="presOf" srcId="{13C2E4DB-43A9-420D-99BC-28EC49643BC4}" destId="{1FFC9C33-5272-4CE2-AE54-B7EF757C6FE5}" srcOrd="0" destOrd="0" presId="urn:microsoft.com/office/officeart/2005/8/layout/pyramid3"/>
    <dgm:cxn modelId="{2F6EB7F4-4416-46F5-A1B1-1262EE2B02A3}" srcId="{06F5AB54-4730-4E6D-84B3-D8E4E193084A}" destId="{B9E7B771-319E-4EF7-961E-48BF95559D25}" srcOrd="1" destOrd="0" parTransId="{1AA360F6-281F-46B4-9285-349FCFBAE613}" sibTransId="{F14D6BF0-BDFC-4E5E-91AB-47A671493100}"/>
    <dgm:cxn modelId="{F655A80F-3B52-4069-9D8E-044E1E2DC9FF}" srcId="{06F5AB54-4730-4E6D-84B3-D8E4E193084A}" destId="{341D0B27-B96D-472E-8F1D-24D7991C2014}" srcOrd="2" destOrd="0" parTransId="{4002F728-F630-4324-AE89-B98727FDE86F}" sibTransId="{0E10EB66-DDCF-4D23-B111-72AADCC701F5}"/>
    <dgm:cxn modelId="{D4B5E6DF-5EE1-44DD-A79C-F48FFAC2B9E3}" type="presOf" srcId="{13C2E4DB-43A9-420D-99BC-28EC49643BC4}" destId="{9AEC631C-1C9F-47E6-830E-A2DE1E8650AE}" srcOrd="1" destOrd="0" presId="urn:microsoft.com/office/officeart/2005/8/layout/pyramid3"/>
    <dgm:cxn modelId="{C9EE6602-65F0-4B58-9E22-02E557700790}" type="presParOf" srcId="{620A36EF-677D-4BCC-A907-0CADC4B7FCBA}" destId="{36493BD3-5DE8-465C-BE22-697EAADC930A}" srcOrd="0" destOrd="0" presId="urn:microsoft.com/office/officeart/2005/8/layout/pyramid3"/>
    <dgm:cxn modelId="{A6654BD9-2343-4848-8F5E-FC1CC72C0EFB}" type="presParOf" srcId="{36493BD3-5DE8-465C-BE22-697EAADC930A}" destId="{1FFC9C33-5272-4CE2-AE54-B7EF757C6FE5}" srcOrd="0" destOrd="0" presId="urn:microsoft.com/office/officeart/2005/8/layout/pyramid3"/>
    <dgm:cxn modelId="{FC4CA292-570F-4491-AF84-CD137B9B116F}" type="presParOf" srcId="{36493BD3-5DE8-465C-BE22-697EAADC930A}" destId="{9AEC631C-1C9F-47E6-830E-A2DE1E8650AE}" srcOrd="1" destOrd="0" presId="urn:microsoft.com/office/officeart/2005/8/layout/pyramid3"/>
    <dgm:cxn modelId="{6A9AB887-7F8D-4FD2-9AF1-5346477BB23E}" type="presParOf" srcId="{620A36EF-677D-4BCC-A907-0CADC4B7FCBA}" destId="{DC8A1316-76F6-43A3-A866-8BF43A8C07BB}" srcOrd="1" destOrd="0" presId="urn:microsoft.com/office/officeart/2005/8/layout/pyramid3"/>
    <dgm:cxn modelId="{6E5384DB-82BF-494C-B7FC-EB15B25C3255}" type="presParOf" srcId="{DC8A1316-76F6-43A3-A866-8BF43A8C07BB}" destId="{DF0537DD-B4CC-4688-92EA-01BEC3099F10}" srcOrd="0" destOrd="0" presId="urn:microsoft.com/office/officeart/2005/8/layout/pyramid3"/>
    <dgm:cxn modelId="{B217B1BA-FD42-48EA-9F2E-2C429E86D0D0}" type="presParOf" srcId="{DC8A1316-76F6-43A3-A866-8BF43A8C07BB}" destId="{DC324DAD-483C-4FA2-BD02-F84473DFBF64}" srcOrd="1" destOrd="0" presId="urn:microsoft.com/office/officeart/2005/8/layout/pyramid3"/>
    <dgm:cxn modelId="{2DA7A0C4-4809-4265-AE1D-6EDC8B9F6101}" type="presParOf" srcId="{620A36EF-677D-4BCC-A907-0CADC4B7FCBA}" destId="{2847AC36-A75E-44C5-BDD8-21AD30E7582B}" srcOrd="2" destOrd="0" presId="urn:microsoft.com/office/officeart/2005/8/layout/pyramid3"/>
    <dgm:cxn modelId="{CE3B62C1-9C67-40B7-97E3-8BC5986B167B}" type="presParOf" srcId="{2847AC36-A75E-44C5-BDD8-21AD30E7582B}" destId="{873228B9-6AA9-4D58-B8C4-50AAC5DC81F0}" srcOrd="0" destOrd="0" presId="urn:microsoft.com/office/officeart/2005/8/layout/pyramid3"/>
    <dgm:cxn modelId="{DC5346B0-67E7-4531-9CBE-85BB88DE7DB8}" type="presParOf" srcId="{2847AC36-A75E-44C5-BDD8-21AD30E7582B}" destId="{71101A91-5493-43B3-8758-4BA8D40ECF53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FC9C33-5272-4CE2-AE54-B7EF757C6FE5}">
      <dsp:nvSpPr>
        <dsp:cNvPr id="0" name=""/>
        <dsp:cNvSpPr/>
      </dsp:nvSpPr>
      <dsp:spPr>
        <a:xfrm rot="10800000">
          <a:off x="0" y="0"/>
          <a:ext cx="6096000" cy="1416157"/>
        </a:xfrm>
        <a:prstGeom prst="trapezoid">
          <a:avLst>
            <a:gd name="adj" fmla="val 717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Zemská kůra</a:t>
          </a:r>
          <a:endParaRPr lang="cs-CZ" sz="4900" kern="1200" dirty="0"/>
        </a:p>
      </dsp:txBody>
      <dsp:txXfrm rot="-10800000">
        <a:off x="1066799" y="0"/>
        <a:ext cx="3962400" cy="1416157"/>
      </dsp:txXfrm>
    </dsp:sp>
    <dsp:sp modelId="{DF0537DD-B4CC-4688-92EA-01BEC3099F10}">
      <dsp:nvSpPr>
        <dsp:cNvPr id="0" name=""/>
        <dsp:cNvSpPr/>
      </dsp:nvSpPr>
      <dsp:spPr>
        <a:xfrm rot="10800000">
          <a:off x="1015999" y="1416157"/>
          <a:ext cx="4064000" cy="1416157"/>
        </a:xfrm>
        <a:prstGeom prst="trapezoid">
          <a:avLst>
            <a:gd name="adj" fmla="val 717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Plášť</a:t>
          </a:r>
          <a:endParaRPr lang="cs-CZ" sz="4900" kern="1200" dirty="0"/>
        </a:p>
      </dsp:txBody>
      <dsp:txXfrm rot="-10800000">
        <a:off x="1727199" y="1416157"/>
        <a:ext cx="2641600" cy="1416157"/>
      </dsp:txXfrm>
    </dsp:sp>
    <dsp:sp modelId="{873228B9-6AA9-4D58-B8C4-50AAC5DC81F0}">
      <dsp:nvSpPr>
        <dsp:cNvPr id="0" name=""/>
        <dsp:cNvSpPr/>
      </dsp:nvSpPr>
      <dsp:spPr>
        <a:xfrm rot="10800000">
          <a:off x="2032000" y="2832314"/>
          <a:ext cx="2032000" cy="1416157"/>
        </a:xfrm>
        <a:prstGeom prst="trapezoid">
          <a:avLst>
            <a:gd name="adj" fmla="val 717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Jádro</a:t>
          </a:r>
          <a:endParaRPr lang="cs-CZ" sz="4900" kern="1200" dirty="0"/>
        </a:p>
      </dsp:txBody>
      <dsp:txXfrm rot="-10800000">
        <a:off x="2032000" y="2832314"/>
        <a:ext cx="2032000" cy="1416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LITOSFÉRA</a:t>
            </a:r>
            <a:br>
              <a:rPr lang="cs-CZ" sz="4000" dirty="0"/>
            </a:br>
            <a:r>
              <a:rPr lang="cs-CZ" sz="3200" dirty="0"/>
              <a:t>Stavba zemského povrchu</a:t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VY_32_INOVACE_07-01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5474685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Litosféra – stavba zemského povrchu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15. 10. 2011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slouží k popisu stavby Země a k popisu vlastností jednotlivých vrstev.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8646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složek krajinné 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Litosféra – pevný obal Země</a:t>
            </a:r>
          </a:p>
          <a:p>
            <a:r>
              <a:rPr lang="cs-CZ" dirty="0" smtClean="0"/>
              <a:t>Atmosféra – vzdušný obal Země</a:t>
            </a:r>
          </a:p>
          <a:p>
            <a:r>
              <a:rPr lang="cs-CZ" dirty="0" smtClean="0"/>
              <a:t>Hydrosféra - vodní obal Země </a:t>
            </a:r>
          </a:p>
          <a:p>
            <a:r>
              <a:rPr lang="cs-CZ" dirty="0" err="1" smtClean="0"/>
              <a:t>Pedosféra</a:t>
            </a:r>
            <a:r>
              <a:rPr lang="cs-CZ" dirty="0" smtClean="0"/>
              <a:t> – půdní obal Země</a:t>
            </a:r>
          </a:p>
          <a:p>
            <a:r>
              <a:rPr lang="cs-CZ" dirty="0" smtClean="0"/>
              <a:t>Biosféra – všechny živé organizmy na Zemi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60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vývoj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před 4.8 miliard let</a:t>
            </a:r>
          </a:p>
          <a:p>
            <a:r>
              <a:rPr lang="cs-CZ" dirty="0" smtClean="0"/>
              <a:t> narážení a shlukování plynů, prachu, materiálu</a:t>
            </a:r>
          </a:p>
          <a:p>
            <a:r>
              <a:rPr lang="cs-CZ" dirty="0" smtClean="0"/>
              <a:t> větší kusy do středu, menší na okraj</a:t>
            </a:r>
          </a:p>
          <a:p>
            <a:r>
              <a:rPr lang="cs-CZ" dirty="0" smtClean="0"/>
              <a:t> postupné ochlazování</a:t>
            </a:r>
          </a:p>
          <a:p>
            <a:r>
              <a:rPr lang="cs-CZ" dirty="0"/>
              <a:t> </a:t>
            </a:r>
            <a:r>
              <a:rPr lang="cs-CZ" dirty="0" smtClean="0"/>
              <a:t>unikání plynů – atmosféra</a:t>
            </a:r>
          </a:p>
          <a:p>
            <a:r>
              <a:rPr lang="cs-CZ" dirty="0" smtClean="0"/>
              <a:t> unikání vodních par – deště              voda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932040" y="387732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288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vývoj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Vznik vesmíru – velký třesk</a:t>
            </a:r>
            <a:endParaRPr lang="cs-CZ" dirty="0"/>
          </a:p>
        </p:txBody>
      </p:sp>
      <p:pic>
        <p:nvPicPr>
          <p:cNvPr id="1027" name="Picture 3" descr="C:\Users\prokopova\AppData\Local\Microsoft\Windows\Temporary Internet Files\Content.IE5\8DKL1AK0\MC90043871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268310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002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zemského povrchu – zemská kůra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Pevninská kůra</a:t>
            </a:r>
          </a:p>
          <a:p>
            <a:r>
              <a:rPr lang="cs-CZ" dirty="0"/>
              <a:t> </a:t>
            </a:r>
            <a:r>
              <a:rPr lang="cs-CZ" dirty="0" smtClean="0"/>
              <a:t>vyvřelé horniny – žula</a:t>
            </a:r>
          </a:p>
          <a:p>
            <a:pPr marL="0" indent="0">
              <a:buNone/>
            </a:pPr>
            <a:r>
              <a:rPr lang="cs-CZ" dirty="0" smtClean="0"/>
              <a:t>                                - čedič</a:t>
            </a:r>
          </a:p>
          <a:p>
            <a:r>
              <a:rPr lang="cs-CZ" dirty="0" smtClean="0"/>
              <a:t> usazené horniny – vápenec</a:t>
            </a:r>
          </a:p>
          <a:p>
            <a:pPr marL="0" indent="0">
              <a:buNone/>
            </a:pPr>
            <a:r>
              <a:rPr lang="cs-CZ" dirty="0" smtClean="0"/>
              <a:t>                                 -  pískovec </a:t>
            </a:r>
          </a:p>
          <a:p>
            <a:r>
              <a:rPr lang="cs-CZ" dirty="0" smtClean="0"/>
              <a:t> tloušťka pevninské kůry – průměrně 30 km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-  90 km pod horami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3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/>
          <a:lstStyle/>
          <a:p>
            <a:r>
              <a:rPr lang="cs-CZ" dirty="0"/>
              <a:t>Stavba zemského povrchu – zemská kůra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Oceánská zemská kůra</a:t>
            </a:r>
          </a:p>
          <a:p>
            <a:r>
              <a:rPr lang="cs-CZ" dirty="0" smtClean="0"/>
              <a:t>tvořena většinou čedičem, usazenými horninami</a:t>
            </a:r>
          </a:p>
          <a:p>
            <a:r>
              <a:rPr lang="cs-CZ" dirty="0" smtClean="0"/>
              <a:t>tloušťka je kolem 6 km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319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Stavba zemského </a:t>
            </a:r>
            <a:r>
              <a:rPr lang="cs-CZ" dirty="0" smtClean="0"/>
              <a:t>povrchu – zemský plášť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Zemský plášť je vrstva mezi zemským jádrem a zemskou kůrou</a:t>
            </a:r>
          </a:p>
          <a:p>
            <a:r>
              <a:rPr lang="cs-CZ" dirty="0" smtClean="0"/>
              <a:t> 1. část – blíž k zemskému povrchu – pevný stav</a:t>
            </a:r>
          </a:p>
          <a:p>
            <a:r>
              <a:rPr lang="cs-CZ" dirty="0"/>
              <a:t> </a:t>
            </a:r>
            <a:r>
              <a:rPr lang="cs-CZ" dirty="0" smtClean="0"/>
              <a:t>2. část – blíž k jádru – polotekutý (plastický) stav – působení tlaku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9230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Zemské jádro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Vnější jádro – tekuté</a:t>
            </a:r>
          </a:p>
          <a:p>
            <a:r>
              <a:rPr lang="cs-CZ" dirty="0" smtClean="0"/>
              <a:t>Vnitřní jádro –pevné</a:t>
            </a:r>
          </a:p>
          <a:p>
            <a:r>
              <a:rPr lang="cs-CZ" dirty="0" smtClean="0"/>
              <a:t>Složení – kovy, hlavně železo</a:t>
            </a:r>
          </a:p>
          <a:p>
            <a:r>
              <a:rPr lang="cs-CZ" dirty="0" smtClean="0"/>
              <a:t>Tlak a teplota – čím hlouběji, tím vyšší tlak a teplota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561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stavby zemského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Stavba zemského tělesa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778626"/>
              </p:ext>
            </p:extLst>
          </p:nvPr>
        </p:nvGraphicFramePr>
        <p:xfrm>
          <a:off x="1524000" y="2060848"/>
          <a:ext cx="609600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576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Litosféra – litosférické desky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Litosféra = zemská kůra + svrchní plášť</a:t>
            </a:r>
          </a:p>
          <a:p>
            <a:r>
              <a:rPr lang="cs-CZ" dirty="0" smtClean="0"/>
              <a:t>Pojem </a:t>
            </a:r>
            <a:r>
              <a:rPr lang="cs-CZ" dirty="0" err="1" smtClean="0"/>
              <a:t>lithos</a:t>
            </a:r>
            <a:r>
              <a:rPr lang="cs-CZ" dirty="0" smtClean="0"/>
              <a:t> – znamená v řečtině kámen</a:t>
            </a:r>
          </a:p>
          <a:p>
            <a:r>
              <a:rPr lang="cs-CZ" dirty="0" smtClean="0"/>
              <a:t>Litosféra = kamenný obal Země</a:t>
            </a:r>
          </a:p>
          <a:p>
            <a:r>
              <a:rPr lang="cs-CZ" dirty="0" smtClean="0"/>
              <a:t>Litosférické desky – litosféra není celistvá, je rozlámaná na litosférické desky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510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základních pojmů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Co je atmosféra</a:t>
            </a:r>
          </a:p>
          <a:p>
            <a:pPr marL="0" indent="0">
              <a:buNone/>
            </a:pPr>
            <a:r>
              <a:rPr lang="cs-CZ" dirty="0" smtClean="0"/>
              <a:t>2) Z jakých částí je složeno zemské těleso</a:t>
            </a:r>
          </a:p>
          <a:p>
            <a:pPr marL="0" indent="0">
              <a:buNone/>
            </a:pPr>
            <a:r>
              <a:rPr lang="cs-CZ" dirty="0" smtClean="0"/>
              <a:t>3) Jaké tloušťky dosahuje nejsvrchnější část pod oceánem a pod pevninou</a:t>
            </a:r>
          </a:p>
          <a:p>
            <a:pPr marL="0" indent="0">
              <a:buNone/>
            </a:pPr>
            <a:r>
              <a:rPr lang="cs-CZ" dirty="0" smtClean="0"/>
              <a:t>4) Čím je způsobeno, že vnitřní části Země jsou v polotekutém stavu</a:t>
            </a:r>
          </a:p>
          <a:p>
            <a:pPr marL="0" indent="0">
              <a:buNone/>
            </a:pPr>
            <a:r>
              <a:rPr lang="cs-CZ" dirty="0" smtClean="0"/>
              <a:t>5)Jaké prvky tvoří vnitřek Země</a:t>
            </a:r>
          </a:p>
          <a:p>
            <a:pPr marL="0" indent="0">
              <a:buNone/>
            </a:pPr>
            <a:r>
              <a:rPr lang="cs-CZ" dirty="0" smtClean="0"/>
              <a:t>6) Co se zvyšuje směrem do nitra Země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50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Citace:  </a:t>
            </a:r>
          </a:p>
          <a:p>
            <a:pPr marL="0" indent="0">
              <a:buNone/>
            </a:pPr>
            <a:r>
              <a:rPr lang="cs-CZ" dirty="0" smtClean="0"/>
              <a:t>Učebnice -  </a:t>
            </a:r>
            <a:r>
              <a:rPr lang="cs-CZ" sz="1000" dirty="0"/>
              <a:t>HÜBELOVÁ, Dana; NOVÁK, Svatopluk; WEINHÖFER, Martin. </a:t>
            </a:r>
            <a:r>
              <a:rPr lang="cs-CZ" sz="1000" i="1" dirty="0"/>
              <a:t>Zeměpis : Přírodní obraz Země, učebnice, 2. díl</a:t>
            </a:r>
            <a:r>
              <a:rPr lang="cs-CZ" sz="1000" dirty="0"/>
              <a:t>. první </a:t>
            </a:r>
            <a:r>
              <a:rPr lang="cs-CZ" sz="1000" dirty="0" smtClean="0"/>
              <a:t>vydání</a:t>
            </a:r>
            <a:r>
              <a:rPr lang="cs-CZ" sz="1000" dirty="0"/>
              <a:t>. Brno, Bratislavská 23d : NOVÁ ŠKOLA, s. r. o., 2007. 84 s. ISBN </a:t>
            </a:r>
            <a:r>
              <a:rPr lang="cs-CZ" sz="1000" dirty="0" smtClean="0"/>
              <a:t>80-7289-081-6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Obrázek - </a:t>
            </a:r>
            <a:r>
              <a:rPr lang="cs-CZ" sz="900" dirty="0" smtClean="0"/>
              <a:t>: </a:t>
            </a:r>
            <a:r>
              <a:rPr lang="cs-CZ" sz="900" dirty="0"/>
              <a:t>www.office.microsoft.com [online]. c2011 [cit. </a:t>
            </a:r>
            <a:r>
              <a:rPr lang="cs-CZ" sz="900" dirty="0" smtClean="0"/>
              <a:t>2011-10-15]. 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73366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338</TotalTime>
  <Words>445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LITOSFÉRA Stavba zemského povrchu </vt:lpstr>
      <vt:lpstr>Dělení složek krajinné sféry</vt:lpstr>
      <vt:lpstr>Vznik a vývoj Země</vt:lpstr>
      <vt:lpstr>Vznik a vývoj země</vt:lpstr>
      <vt:lpstr>Stavba zemského povrchu – zemská kůra</vt:lpstr>
      <vt:lpstr>Stavba zemského povrchu – zemská kůra</vt:lpstr>
      <vt:lpstr>Stavba zemského povrchu – zemský plášť</vt:lpstr>
      <vt:lpstr>Zemské jádro</vt:lpstr>
      <vt:lpstr>Schéma stavby zemského tělesa</vt:lpstr>
      <vt:lpstr>Litosféra – litosférické desky </vt:lpstr>
      <vt:lpstr>Opakování základních pojmů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37</cp:revision>
  <dcterms:created xsi:type="dcterms:W3CDTF">2011-03-22T17:13:23Z</dcterms:created>
  <dcterms:modified xsi:type="dcterms:W3CDTF">2012-04-16T16:54:51Z</dcterms:modified>
</cp:coreProperties>
</file>