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2" r:id="rId5"/>
    <p:sldId id="283" r:id="rId6"/>
    <p:sldId id="284" r:id="rId7"/>
    <p:sldId id="285" r:id="rId8"/>
    <p:sldId id="275" r:id="rId9"/>
    <p:sldId id="277" r:id="rId10"/>
    <p:sldId id="276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3"/>
            <p14:sldId id="284"/>
            <p14:sldId id="285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CC00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79" autoAdjust="0"/>
    <p:restoredTop sz="94660"/>
  </p:normalViewPr>
  <p:slideViewPr>
    <p:cSldViewPr snapToGrid="0">
      <p:cViewPr>
        <p:scale>
          <a:sx n="70" d="100"/>
          <a:sy n="70" d="100"/>
        </p:scale>
        <p:origin x="-414" y="-86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pclipart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lker.com/" TargetMode="External"/><Relationship Id="rId4" Type="http://schemas.openxmlformats.org/officeDocument/2006/relationships/hyperlink" Target="https://openclipart.org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987948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chemeClr val="bg1"/>
                </a:solidFill>
                <a:latin typeface="Century Gothic"/>
              </a:rPr>
              <a:t>Korálky na provázek</a:t>
            </a:r>
            <a:endParaRPr lang="cs-CZ" sz="6000" b="1" i="0" dirty="0">
              <a:solidFill>
                <a:schemeClr val="bg1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3414" y="455847"/>
            <a:ext cx="3697020" cy="2530148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budeme potřebovat: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4710" y="2014288"/>
            <a:ext cx="3267987" cy="245099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800" t="9932" r="13600" b="12733"/>
          <a:stretch/>
        </p:blipFill>
        <p:spPr>
          <a:xfrm rot="10206576">
            <a:off x="6925664" y="3565201"/>
            <a:ext cx="3651054" cy="304254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277" t="15000" r="32960" b="15789"/>
          <a:stretch/>
        </p:blipFill>
        <p:spPr>
          <a:xfrm>
            <a:off x="8164192" y="1155749"/>
            <a:ext cx="1274811" cy="201973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8691" y="1720921"/>
            <a:ext cx="1478507" cy="18812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32" t="6578" r="27105" b="4298"/>
          <a:stretch/>
        </p:blipFill>
        <p:spPr>
          <a:xfrm rot="15688463">
            <a:off x="1029874" y="4227721"/>
            <a:ext cx="1767100" cy="26095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25" t="43548" r="11128" b="34086"/>
          <a:stretch/>
        </p:blipFill>
        <p:spPr>
          <a:xfrm rot="21228805">
            <a:off x="8661901" y="2881717"/>
            <a:ext cx="2766374" cy="445361"/>
          </a:xfrm>
          <a:prstGeom prst="rect">
            <a:avLst/>
          </a:prstGeom>
        </p:spPr>
      </p:pic>
      <p:pic>
        <p:nvPicPr>
          <p:cNvPr id="1026" name="Picture 2" descr="Scarf, Blue, Colorful, Multi Function Cloth, Cloth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719" b="18414"/>
          <a:stretch/>
        </p:blipFill>
        <p:spPr bwMode="auto">
          <a:xfrm>
            <a:off x="3501840" y="5167433"/>
            <a:ext cx="3731172" cy="173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Každou rukou 5 korálků…..na čas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908" y="2481453"/>
            <a:ext cx="3091056" cy="402907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44034" y="2179285"/>
            <a:ext cx="3133531" cy="4029075"/>
          </a:xfrm>
          <a:prstGeom prst="rect">
            <a:avLst/>
          </a:prstGeom>
        </p:spPr>
      </p:pic>
      <p:grpSp>
        <p:nvGrpSpPr>
          <p:cNvPr id="34" name="Skupina 33"/>
          <p:cNvGrpSpPr/>
          <p:nvPr/>
        </p:nvGrpSpPr>
        <p:grpSpPr>
          <a:xfrm>
            <a:off x="10646463" y="1036699"/>
            <a:ext cx="920191" cy="918244"/>
            <a:chOff x="5247278" y="1803271"/>
            <a:chExt cx="809625" cy="807912"/>
          </a:xfrm>
        </p:grpSpPr>
        <p:sp>
          <p:nvSpPr>
            <p:cNvPr id="14" name="Ovál 13"/>
            <p:cNvSpPr/>
            <p:nvPr/>
          </p:nvSpPr>
          <p:spPr>
            <a:xfrm>
              <a:off x="5247278" y="1803271"/>
              <a:ext cx="809625" cy="807912"/>
            </a:xfrm>
            <a:prstGeom prst="ellipse">
              <a:avLst/>
            </a:prstGeom>
            <a:solidFill>
              <a:srgbClr val="0070C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vál 14"/>
            <p:cNvSpPr/>
            <p:nvPr/>
          </p:nvSpPr>
          <p:spPr>
            <a:xfrm>
              <a:off x="5828094" y="2129694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362" y="1718768"/>
            <a:ext cx="2138518" cy="2710201"/>
          </a:xfrm>
          <a:prstGeom prst="rect">
            <a:avLst/>
          </a:prstGeom>
        </p:spPr>
      </p:pic>
      <p:grpSp>
        <p:nvGrpSpPr>
          <p:cNvPr id="22" name="Skupina 21"/>
          <p:cNvGrpSpPr/>
          <p:nvPr/>
        </p:nvGrpSpPr>
        <p:grpSpPr>
          <a:xfrm>
            <a:off x="8122740" y="5296666"/>
            <a:ext cx="914400" cy="914400"/>
            <a:chOff x="5980816" y="2691914"/>
            <a:chExt cx="914400" cy="914400"/>
          </a:xfrm>
        </p:grpSpPr>
        <p:sp>
          <p:nvSpPr>
            <p:cNvPr id="10" name="Ovál 9"/>
            <p:cNvSpPr/>
            <p:nvPr/>
          </p:nvSpPr>
          <p:spPr>
            <a:xfrm>
              <a:off x="5980816" y="2691914"/>
              <a:ext cx="914400" cy="9144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vál 15"/>
            <p:cNvSpPr/>
            <p:nvPr/>
          </p:nvSpPr>
          <p:spPr>
            <a:xfrm>
              <a:off x="6625631" y="3253644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1951018" y="1581811"/>
            <a:ext cx="809625" cy="807912"/>
            <a:chOff x="3910206" y="1849564"/>
            <a:chExt cx="809625" cy="807912"/>
          </a:xfrm>
        </p:grpSpPr>
        <p:sp>
          <p:nvSpPr>
            <p:cNvPr id="9" name="Ovál 8"/>
            <p:cNvSpPr/>
            <p:nvPr/>
          </p:nvSpPr>
          <p:spPr>
            <a:xfrm>
              <a:off x="3910206" y="1849564"/>
              <a:ext cx="809625" cy="80791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>
              <a:off x="4509723" y="2098076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9143042" y="1017290"/>
            <a:ext cx="939641" cy="937653"/>
            <a:chOff x="4522381" y="2849689"/>
            <a:chExt cx="809625" cy="807912"/>
          </a:xfrm>
        </p:grpSpPr>
        <p:sp>
          <p:nvSpPr>
            <p:cNvPr id="11" name="Ovál 10"/>
            <p:cNvSpPr/>
            <p:nvPr/>
          </p:nvSpPr>
          <p:spPr>
            <a:xfrm>
              <a:off x="4522381" y="2849689"/>
              <a:ext cx="809625" cy="807912"/>
            </a:xfrm>
            <a:prstGeom prst="ellipse">
              <a:avLst/>
            </a:prstGeom>
            <a:solidFill>
              <a:srgbClr val="92D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5139115" y="3177445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6902850" y="4536015"/>
            <a:ext cx="959243" cy="957213"/>
            <a:chOff x="6091431" y="3888773"/>
            <a:chExt cx="809625" cy="807912"/>
          </a:xfrm>
        </p:grpSpPr>
        <p:sp>
          <p:nvSpPr>
            <p:cNvPr id="13" name="Ovál 12"/>
            <p:cNvSpPr/>
            <p:nvPr/>
          </p:nvSpPr>
          <p:spPr>
            <a:xfrm>
              <a:off x="6091431" y="3888773"/>
              <a:ext cx="809625" cy="80791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6630205" y="4117622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459962" y="5345487"/>
            <a:ext cx="928461" cy="926497"/>
            <a:chOff x="4734312" y="4121275"/>
            <a:chExt cx="809625" cy="807912"/>
          </a:xfrm>
        </p:grpSpPr>
        <p:sp>
          <p:nvSpPr>
            <p:cNvPr id="12" name="Ovál 11"/>
            <p:cNvSpPr/>
            <p:nvPr/>
          </p:nvSpPr>
          <p:spPr>
            <a:xfrm>
              <a:off x="4734312" y="4121275"/>
              <a:ext cx="809625" cy="80791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4853540" y="4620485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3911258" y="4268556"/>
            <a:ext cx="914400" cy="914400"/>
            <a:chOff x="5755027" y="4224069"/>
            <a:chExt cx="914400" cy="914400"/>
          </a:xfrm>
        </p:grpSpPr>
        <p:sp>
          <p:nvSpPr>
            <p:cNvPr id="23" name="Ovál 22"/>
            <p:cNvSpPr/>
            <p:nvPr/>
          </p:nvSpPr>
          <p:spPr>
            <a:xfrm>
              <a:off x="5755027" y="4224069"/>
              <a:ext cx="914400" cy="9144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5980816" y="4849849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669175" y="3117425"/>
            <a:ext cx="809625" cy="807912"/>
            <a:chOff x="4710197" y="4224069"/>
            <a:chExt cx="809625" cy="807912"/>
          </a:xfrm>
        </p:grpSpPr>
        <p:sp>
          <p:nvSpPr>
            <p:cNvPr id="26" name="Ovál 25"/>
            <p:cNvSpPr/>
            <p:nvPr/>
          </p:nvSpPr>
          <p:spPr>
            <a:xfrm>
              <a:off x="4710197" y="4224069"/>
              <a:ext cx="809625" cy="807912"/>
            </a:xfrm>
            <a:prstGeom prst="ellipse">
              <a:avLst/>
            </a:prstGeom>
            <a:solidFill>
              <a:srgbClr val="00CC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4856288" y="4551825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3281989" y="1697720"/>
            <a:ext cx="949226" cy="974146"/>
            <a:chOff x="4562265" y="3848931"/>
            <a:chExt cx="809625" cy="807912"/>
          </a:xfrm>
        </p:grpSpPr>
        <p:sp>
          <p:nvSpPr>
            <p:cNvPr id="30" name="Ovál 29"/>
            <p:cNvSpPr/>
            <p:nvPr/>
          </p:nvSpPr>
          <p:spPr>
            <a:xfrm>
              <a:off x="4562265" y="3848931"/>
              <a:ext cx="809625" cy="807912"/>
            </a:xfrm>
            <a:prstGeom prst="ellipse">
              <a:avLst/>
            </a:prstGeom>
            <a:solidFill>
              <a:srgbClr val="0070C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4664946" y="4343591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 rot="8240026">
            <a:off x="7290782" y="3193241"/>
            <a:ext cx="945876" cy="931428"/>
            <a:chOff x="5980816" y="2691914"/>
            <a:chExt cx="914400" cy="914400"/>
          </a:xfrm>
        </p:grpSpPr>
        <p:sp>
          <p:nvSpPr>
            <p:cNvPr id="37" name="Ovál 36"/>
            <p:cNvSpPr/>
            <p:nvPr/>
          </p:nvSpPr>
          <p:spPr>
            <a:xfrm>
              <a:off x="5980816" y="2691914"/>
              <a:ext cx="914400" cy="9144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6625631" y="3253644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75957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Rope, String, Cord, Cable, Tied, Twine, 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75083" y="2913898"/>
            <a:ext cx="3168954" cy="158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ope, String, Cord, Cable, Tied, Twine, 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03175">
            <a:off x="8136505" y="2762067"/>
            <a:ext cx="3063997" cy="153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Ovál 52"/>
          <p:cNvSpPr/>
          <p:nvPr/>
        </p:nvSpPr>
        <p:spPr>
          <a:xfrm rot="2401605">
            <a:off x="7782624" y="3779416"/>
            <a:ext cx="809625" cy="807912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 rot="1889960">
            <a:off x="7190213" y="4135931"/>
            <a:ext cx="920191" cy="918244"/>
          </a:xfrm>
          <a:prstGeom prst="ellipse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/>
          <p:cNvSpPr/>
          <p:nvPr/>
        </p:nvSpPr>
        <p:spPr>
          <a:xfrm rot="10800000">
            <a:off x="6573541" y="4463115"/>
            <a:ext cx="1044110" cy="1041901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 rot="8240026">
            <a:off x="6052428" y="4937860"/>
            <a:ext cx="945876" cy="931428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…hezky podle obrázku:</a:t>
            </a:r>
            <a:endParaRPr lang="cs-CZ" b="1" dirty="0"/>
          </a:p>
        </p:txBody>
      </p:sp>
      <p:grpSp>
        <p:nvGrpSpPr>
          <p:cNvPr id="17" name="Skupina 16"/>
          <p:cNvGrpSpPr/>
          <p:nvPr/>
        </p:nvGrpSpPr>
        <p:grpSpPr>
          <a:xfrm rot="2401605">
            <a:off x="1872924" y="3871862"/>
            <a:ext cx="809625" cy="807912"/>
            <a:chOff x="3910206" y="1849564"/>
            <a:chExt cx="809625" cy="807912"/>
          </a:xfrm>
        </p:grpSpPr>
        <p:sp>
          <p:nvSpPr>
            <p:cNvPr id="18" name="Ovál 17"/>
            <p:cNvSpPr/>
            <p:nvPr/>
          </p:nvSpPr>
          <p:spPr>
            <a:xfrm>
              <a:off x="3910206" y="1849564"/>
              <a:ext cx="809625" cy="80791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4509723" y="2098076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 rot="1889960">
            <a:off x="2234046" y="4252102"/>
            <a:ext cx="920191" cy="918244"/>
            <a:chOff x="5247278" y="1803271"/>
            <a:chExt cx="809625" cy="807912"/>
          </a:xfrm>
        </p:grpSpPr>
        <p:sp>
          <p:nvSpPr>
            <p:cNvPr id="30" name="Ovál 29"/>
            <p:cNvSpPr/>
            <p:nvPr/>
          </p:nvSpPr>
          <p:spPr>
            <a:xfrm>
              <a:off x="5247278" y="1803271"/>
              <a:ext cx="809625" cy="807912"/>
            </a:xfrm>
            <a:prstGeom prst="ellipse">
              <a:avLst/>
            </a:prstGeom>
            <a:solidFill>
              <a:srgbClr val="0070C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5828094" y="2129694"/>
              <a:ext cx="152722" cy="1523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Ovál 23"/>
          <p:cNvSpPr/>
          <p:nvPr/>
        </p:nvSpPr>
        <p:spPr>
          <a:xfrm rot="10800000">
            <a:off x="2740902" y="4603660"/>
            <a:ext cx="1044110" cy="1041901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 rot="15123154">
            <a:off x="3381592" y="5067097"/>
            <a:ext cx="914400" cy="914400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 rot="2401605">
            <a:off x="3971731" y="5275889"/>
            <a:ext cx="916352" cy="914413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 rot="2401605">
            <a:off x="5541931" y="5297203"/>
            <a:ext cx="916352" cy="914413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 rot="8240026">
            <a:off x="4653873" y="5440120"/>
            <a:ext cx="1188233" cy="1170084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5" name="Obrázek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5003" y="470593"/>
            <a:ext cx="2138518" cy="271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61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 teď poslepu – co nejvíc korálků…</a:t>
            </a:r>
            <a:endParaRPr lang="cs-CZ" b="1" dirty="0"/>
          </a:p>
        </p:txBody>
      </p:sp>
      <p:pic>
        <p:nvPicPr>
          <p:cNvPr id="2050" name="Picture 2" descr="napk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0352" y="2441712"/>
            <a:ext cx="268605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1120" y="2202514"/>
            <a:ext cx="1245788" cy="240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0829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Jeden má provázek, druhý korálky…</a:t>
            </a:r>
            <a:endParaRPr lang="cs-CZ" b="1" dirty="0"/>
          </a:p>
        </p:txBody>
      </p:sp>
      <p:pic>
        <p:nvPicPr>
          <p:cNvPr id="3078" name="Picture 6" descr="winking boy by johnny_automatic - a cartoon of a winking little boy from a U.S. patent draw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3037" y="2069158"/>
            <a:ext cx="1385453" cy="304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Girl Clip Ar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573"/>
          <a:stretch/>
        </p:blipFill>
        <p:spPr bwMode="auto">
          <a:xfrm>
            <a:off x="2584840" y="2030079"/>
            <a:ext cx="1511809" cy="312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Nadpis 1"/>
          <p:cNvSpPr txBox="1">
            <a:spLocks/>
          </p:cNvSpPr>
          <p:nvPr/>
        </p:nvSpPr>
        <p:spPr>
          <a:xfrm>
            <a:off x="2980846" y="5071872"/>
            <a:ext cx="8487254" cy="10431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b="1" dirty="0" smtClean="0"/>
              <a:t>…ve dvou to jde rychleji.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8082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www.wpclipart.com</a:t>
            </a:r>
            <a:endParaRPr lang="cs-CZ" dirty="0" smtClean="0"/>
          </a:p>
          <a:p>
            <a:r>
              <a:rPr lang="cs-CZ" dirty="0">
                <a:hlinkClick r:id="rId4"/>
              </a:rPr>
              <a:t>https://</a:t>
            </a:r>
            <a:r>
              <a:rPr lang="cs-CZ" dirty="0" smtClean="0">
                <a:hlinkClick r:id="rId4"/>
              </a:rPr>
              <a:t>openclipart.org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www.clker.com</a:t>
            </a:r>
            <a:r>
              <a:rPr lang="cs-CZ" dirty="0" smtClean="0"/>
              <a:t> </a:t>
            </a:r>
          </a:p>
          <a:p>
            <a:pPr marL="45720" indent="0">
              <a:buNone/>
            </a:pPr>
            <a:r>
              <a:rPr lang="cs-CZ" dirty="0" smtClean="0"/>
              <a:t>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(korálky, šňůrka, šátek, stopky, přesýpací hodiny, papír a tužka pro zaznamenání výsledků, případně nůžky)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Podle prvního snímku připravíme věci, které budou potřeba.</a:t>
            </a:r>
          </a:p>
          <a:p>
            <a:r>
              <a:rPr lang="cs-CZ" dirty="0"/>
              <a:t>Zkusíme navlékat jednou rukou daný počet (pět) korálků a potom druhou </a:t>
            </a:r>
            <a:r>
              <a:rPr lang="cs-CZ" dirty="0" smtClean="0"/>
              <a:t>rukou - kdo </a:t>
            </a:r>
            <a:r>
              <a:rPr lang="cs-CZ" dirty="0"/>
              <a:t>bude dřív </a:t>
            </a:r>
            <a:r>
              <a:rPr lang="cs-CZ" dirty="0" smtClean="0"/>
              <a:t>hotov.</a:t>
            </a:r>
            <a:endParaRPr lang="cs-CZ" dirty="0"/>
          </a:p>
          <a:p>
            <a:r>
              <a:rPr lang="cs-CZ" dirty="0" smtClean="0"/>
              <a:t>Navlékáme podle daného vzoru př. červená, modrá, zelená, žlutá,…</a:t>
            </a:r>
          </a:p>
          <a:p>
            <a:r>
              <a:rPr lang="cs-CZ" dirty="0" smtClean="0"/>
              <a:t>Nyní si zavážeme oči a zkusíme navlékat za určený čas</a:t>
            </a:r>
          </a:p>
          <a:p>
            <a:r>
              <a:rPr lang="cs-CZ" dirty="0" smtClean="0"/>
              <a:t>Když nás bude více půjde nám to lépe. Jeden drží provázek a druhý podává </a:t>
            </a:r>
            <a:r>
              <a:rPr lang="cs-CZ" dirty="0" smtClean="0"/>
              <a:t>korálky - též </a:t>
            </a:r>
            <a:r>
              <a:rPr lang="cs-CZ" dirty="0" smtClean="0"/>
              <a:t>to zkusíme na daný čas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Vzdělávací oblast </a:t>
            </a:r>
            <a:r>
              <a:rPr lang="cs-CZ" b="1" dirty="0" smtClean="0"/>
              <a:t>DÍTĚ A JEHO TĚLO (BIOLOGICKÁ)</a:t>
            </a:r>
            <a:endParaRPr lang="cs-CZ" dirty="0"/>
          </a:p>
          <a:p>
            <a:r>
              <a:rPr lang="cs-CZ" b="1" dirty="0" smtClean="0"/>
              <a:t>Podoblast - Jemná motorika, koordinace ruky a oka</a:t>
            </a:r>
            <a:endParaRPr lang="cs-CZ" dirty="0" smtClean="0"/>
          </a:p>
          <a:p>
            <a:r>
              <a:rPr lang="cs-CZ" b="1" dirty="0" smtClean="0"/>
              <a:t>Dosažené konkretizované výstupy </a:t>
            </a:r>
          </a:p>
          <a:p>
            <a:pPr marL="45720" indent="0">
              <a:buNone/>
            </a:pPr>
            <a:r>
              <a:rPr lang="cs-CZ" dirty="0" smtClean="0"/>
              <a:t>-  Upřednostňovat užívání pravé či levé ruky, </a:t>
            </a:r>
            <a:r>
              <a:rPr lang="cs-CZ" dirty="0" smtClean="0"/>
              <a:t>navlékat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Zkoumat hmatem vlastnosti malý, velký, kulatý, hranatý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Provádět jednoduché úkony (navlékat)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304</Words>
  <Application>Microsoft Office PowerPoint</Application>
  <PresentationFormat>Vlastní</PresentationFormat>
  <Paragraphs>51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Korálky na provázek</vt:lpstr>
      <vt:lpstr>Co budeme potřebovat:</vt:lpstr>
      <vt:lpstr>Každou rukou 5 korálků…..na čas</vt:lpstr>
      <vt:lpstr>…hezky podle obrázku:</vt:lpstr>
      <vt:lpstr>A teď poslepu – co nejvíc korálků…</vt:lpstr>
      <vt:lpstr>Jeden má provázek, druhý korálky…</vt:lpstr>
      <vt:lpstr>Použité zdroje obrázků</vt:lpstr>
      <vt:lpstr>Materiály, pomůcky a technické vybavení</vt:lpstr>
      <vt:lpstr>Metodický postup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2015-04-13T20:01:06Z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