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2"/>
  </p:notesMasterIdLst>
  <p:handoutMasterIdLst>
    <p:handoutMasterId r:id="rId13"/>
  </p:handoutMasterIdLst>
  <p:sldIdLst>
    <p:sldId id="272" r:id="rId3"/>
    <p:sldId id="273" r:id="rId4"/>
    <p:sldId id="282" r:id="rId5"/>
    <p:sldId id="275" r:id="rId6"/>
    <p:sldId id="277" r:id="rId7"/>
    <p:sldId id="276" r:id="rId8"/>
    <p:sldId id="278" r:id="rId9"/>
    <p:sldId id="280" r:id="rId10"/>
    <p:sldId id="281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73"/>
            <p14:sldId id="282"/>
          </p14:sldIdLst>
        </p14:section>
        <p14:section name="popisy" id="{4491A3A5-2D98-4803-9565-90AB9C3B3DA8}">
          <p14:sldIdLst>
            <p14:sldId id="275"/>
            <p14:sldId id="277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>
        <p:scale>
          <a:sx n="80" d="100"/>
          <a:sy n="80" d="100"/>
        </p:scale>
        <p:origin x="156" y="-588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13.4.2015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13.4.2015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5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image" Target="../media/image4.jpeg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2.png"/><Relationship Id="rId15" Type="http://schemas.openxmlformats.org/officeDocument/2006/relationships/image" Target="../media/image27.png"/><Relationship Id="rId10" Type="http://schemas.openxmlformats.org/officeDocument/2006/relationships/image" Target="../media/image22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ixabay.com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media" Target="../media/media1.m4a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1.m4a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2.m4a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media" Target="../media/media3.m4a"/><Relationship Id="rId2" Type="http://schemas.openxmlformats.org/officeDocument/2006/relationships/slideLayout" Target="../slideLayouts/slideLayout2.xml"/><Relationship Id="rId1" Type="http://schemas.openxmlformats.org/officeDocument/2006/relationships/audio" Target="../media/media3.m4a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Na zahrádce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b="1" dirty="0" smtClean="0"/>
              <a:t>Ovoce, zelenina</a:t>
            </a:r>
            <a:endParaRPr lang="cs-CZ" sz="2400" b="1" i="0" baseline="0" dirty="0" smtClean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4148">
        <p:fade/>
      </p:transition>
    </mc:Choice>
    <mc:Fallback>
      <p:transition spd="med" advTm="414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01" t="9172" r="12395" b="11356"/>
          <a:stretch/>
        </p:blipFill>
        <p:spPr>
          <a:xfrm rot="3718595">
            <a:off x="4064933" y="-41952"/>
            <a:ext cx="3047997" cy="2523066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410" y="2709171"/>
            <a:ext cx="2931839" cy="414882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67" t="36426" r="7469" b="3606"/>
          <a:stretch/>
        </p:blipFill>
        <p:spPr>
          <a:xfrm>
            <a:off x="6423318" y="4777607"/>
            <a:ext cx="1811867" cy="191346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47403" y="2796407"/>
            <a:ext cx="2028825" cy="19812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041" r="10143"/>
          <a:stretch/>
        </p:blipFill>
        <p:spPr>
          <a:xfrm>
            <a:off x="9398000" y="4556183"/>
            <a:ext cx="2235200" cy="207321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150" r="18258"/>
          <a:stretch/>
        </p:blipFill>
        <p:spPr>
          <a:xfrm>
            <a:off x="8062614" y="677332"/>
            <a:ext cx="2774719" cy="175430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237" t="20790" r="6513" b="7895"/>
          <a:stretch/>
        </p:blipFill>
        <p:spPr>
          <a:xfrm>
            <a:off x="553735" y="618579"/>
            <a:ext cx="2063782" cy="127982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826" t="39245" r="51913" b="8900"/>
          <a:stretch/>
        </p:blipFill>
        <p:spPr>
          <a:xfrm>
            <a:off x="8419435" y="2999107"/>
            <a:ext cx="1159307" cy="1236963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948" b="6308"/>
          <a:stretch/>
        </p:blipFill>
        <p:spPr>
          <a:xfrm>
            <a:off x="3557665" y="4711551"/>
            <a:ext cx="1733398" cy="199854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217" t="5188" r="27913" b="8087"/>
          <a:stretch/>
        </p:blipFill>
        <p:spPr>
          <a:xfrm>
            <a:off x="3115249" y="1689175"/>
            <a:ext cx="1542816" cy="1797548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000" t="9975" r="26739" b="22811"/>
          <a:stretch/>
        </p:blipFill>
        <p:spPr>
          <a:xfrm>
            <a:off x="10621949" y="2751752"/>
            <a:ext cx="1284853" cy="136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19904">
        <p:fade/>
      </p:transition>
    </mc:Choice>
    <mc:Fallback>
      <p:transition spd="med" advClick="0" advTm="199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  <p:extLst mod="1">
    <p:ext uri="{E180D4A7-C9FB-4DFB-919C-405C955672EB}">
      <p14:showEvtLst xmlns:p14="http://schemas.microsoft.com/office/powerpoint/2010/main" xmlns="">
        <p14:triggerEvt type="onClick" time="1597" objId="2"/>
        <p14:triggerEvt type="onClick" time="5424" objId="12"/>
        <p14:triggerEvt type="onClick" time="7429" objId="6"/>
        <p14:triggerEvt type="onClick" time="9697" objId="11"/>
        <p14:triggerEvt type="onClick" time="11178" objId="8"/>
        <p14:triggerEvt type="onClick" time="12769" objId="10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8" name="Obrázek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61" t="24400" r="26870" b="7725"/>
          <a:stretch/>
        </p:blipFill>
        <p:spPr>
          <a:xfrm>
            <a:off x="-1675194" y="0"/>
            <a:ext cx="1228075" cy="116449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237" t="20790" r="6513" b="7895"/>
          <a:stretch/>
        </p:blipFill>
        <p:spPr>
          <a:xfrm>
            <a:off x="6208489" y="4242409"/>
            <a:ext cx="2337489" cy="1449565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826" t="39245" r="51913" b="8900"/>
          <a:stretch/>
        </p:blipFill>
        <p:spPr>
          <a:xfrm>
            <a:off x="9093649" y="416006"/>
            <a:ext cx="1616507" cy="1724789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870" t="16246" r="16174" b="16735"/>
          <a:stretch/>
        </p:blipFill>
        <p:spPr>
          <a:xfrm>
            <a:off x="2186805" y="2803352"/>
            <a:ext cx="2142827" cy="1542836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5261" t="24400" r="26870" b="7725"/>
          <a:stretch/>
        </p:blipFill>
        <p:spPr>
          <a:xfrm>
            <a:off x="937000" y="499175"/>
            <a:ext cx="1898857" cy="1800551"/>
          </a:xfrm>
          <a:prstGeom prst="rect">
            <a:avLst/>
          </a:prstGeom>
        </p:spPr>
      </p:pic>
      <p:pic>
        <p:nvPicPr>
          <p:cNvPr id="24" name="Picture 2" descr="T&amp;rcaron;ešn&amp;ecaron;, Ovoce, Sladký, Lahodný, &amp;Ccaron;ervená, Potraviny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06952" y="4325439"/>
            <a:ext cx="1739103" cy="2182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4" descr="Jahoda, Ovoce, &amp;Ccaron;ervená, Sladký, Zralý, Zahradní Jahody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760" r="21928"/>
          <a:stretch/>
        </p:blipFill>
        <p:spPr bwMode="auto">
          <a:xfrm>
            <a:off x="7242014" y="1866308"/>
            <a:ext cx="1312304" cy="1448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2" descr="Bobule, Modrá, Bor&amp;uring;vka, Potraviny, &amp;Ccaron;erstvé, Ovoc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0170" y="205197"/>
            <a:ext cx="2018066" cy="1343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Obrázek 2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616" t="19996" r="17093" b="27334"/>
          <a:stretch/>
        </p:blipFill>
        <p:spPr>
          <a:xfrm rot="5706826">
            <a:off x="-301816" y="3316437"/>
            <a:ext cx="2300094" cy="1147194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209" r="13400" b="2759"/>
          <a:stretch/>
        </p:blipFill>
        <p:spPr>
          <a:xfrm>
            <a:off x="8955142" y="2729839"/>
            <a:ext cx="2931292" cy="2602483"/>
          </a:xfrm>
          <a:prstGeom prst="rect">
            <a:avLst/>
          </a:prstGeom>
        </p:spPr>
      </p:pic>
      <p:pic>
        <p:nvPicPr>
          <p:cNvPr id="33" name="Picture 2" descr="Brokolice, Zelenina, Zdravá, Potraviny, Dieta, Zelená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6001" r="14131" b="10361"/>
          <a:stretch/>
        </p:blipFill>
        <p:spPr bwMode="auto">
          <a:xfrm rot="19819518">
            <a:off x="1404224" y="4963078"/>
            <a:ext cx="2092790" cy="177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6" descr="Cuketa, Zelenina, &amp;Zcaron;lutá, Potraviny, Jíst, Jedlý, Va&amp;rcaron;it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73" t="5368" r="4132" b="11092"/>
          <a:stretch/>
        </p:blipFill>
        <p:spPr bwMode="auto">
          <a:xfrm rot="1501110">
            <a:off x="8913831" y="5367619"/>
            <a:ext cx="2921366" cy="1741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6" descr="&amp;Ccaron;esnek, Ko&amp;rcaron;ení, V&amp;uring;n&amp;ecaron;, Chu&amp;tcaron;, Potraviny, Zeleniny, Slo&amp;zcaron;ka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693" t="27571" r="52011" b="29557"/>
          <a:stretch/>
        </p:blipFill>
        <p:spPr bwMode="auto">
          <a:xfrm>
            <a:off x="5373836" y="2476279"/>
            <a:ext cx="1358537" cy="120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Obrázek 27"/>
          <p:cNvPicPr>
            <a:picLocks noChangeAspect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7093" r="48488" b="15232"/>
          <a:stretch/>
        </p:blipFill>
        <p:spPr>
          <a:xfrm rot="5400000">
            <a:off x="3903389" y="487682"/>
            <a:ext cx="1648006" cy="162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313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Click="0" advTm="19904">
        <p:fade/>
      </p:transition>
    </mc:Choice>
    <mc:Fallback>
      <p:transition spd="med" advClick="0" advTm="199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6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" fill="hold">
                      <p:stCondLst>
                        <p:cond delay="0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</p:childTnLst>
        </p:cTn>
      </p:par>
    </p:tnLst>
  </p:timing>
  <p:extLst mod="1">
    <p:ext uri="{E180D4A7-C9FB-4DFB-919C-405C955672EB}">
      <p14:showEvtLst xmlns:p14="http://schemas.microsoft.com/office/powerpoint/2010/main" xmlns="">
        <p14:triggerEvt type="onClick" time="1597" objId="2"/>
        <p14:triggerEvt type="onClick" time="5424" objId="12"/>
        <p14:triggerEvt type="onClick" time="7429" objId="6"/>
        <p14:triggerEvt type="onClick" time="9697" objId="11"/>
        <p14:triggerEvt type="onClick" time="11178" objId="8"/>
        <p14:triggerEvt type="onClick" time="12769" objId="10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Použitý zdroje obrázků 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www.pixabay.com</a:t>
            </a:r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3256">
        <p:fade/>
      </p:transition>
    </mc:Choice>
    <mc:Fallback>
      <p:transition spd="med" advTm="325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Materiály, pomůcky a technické vybavení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</a:t>
            </a:r>
            <a:r>
              <a:rPr lang="cs-CZ" dirty="0" smtClean="0"/>
              <a:t>PC</a:t>
            </a:r>
          </a:p>
          <a:p>
            <a:r>
              <a:rPr lang="cs-CZ" dirty="0"/>
              <a:t>Ovoce a zelenina ze zahrádky, šátek</a:t>
            </a:r>
          </a:p>
          <a:p>
            <a:r>
              <a:rPr lang="cs-CZ" dirty="0" smtClean="0"/>
              <a:t>Didaktický </a:t>
            </a:r>
            <a:r>
              <a:rPr lang="cs-CZ" dirty="0"/>
              <a:t>kufřík - KUMUČ </a:t>
            </a:r>
            <a:r>
              <a:rPr lang="cs-CZ" dirty="0" smtClean="0"/>
              <a:t>(modelína, podložka)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579">
        <p:fade/>
      </p:transition>
    </mc:Choice>
    <mc:Fallback>
      <p:transition spd="med" advTm="579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Na obrazovce děti třídí ovoce a zeleninu. </a:t>
            </a:r>
            <a:endParaRPr lang="cs-CZ" dirty="0"/>
          </a:p>
          <a:p>
            <a:r>
              <a:rPr lang="cs-CZ" dirty="0" smtClean="0"/>
              <a:t>Navazuje úkol, kdy mají děti identifikovat druh </a:t>
            </a:r>
            <a:r>
              <a:rPr lang="cs-CZ" dirty="0" smtClean="0"/>
              <a:t>ovoce a zeleniny </a:t>
            </a:r>
            <a:r>
              <a:rPr lang="cs-CZ" dirty="0" smtClean="0"/>
              <a:t>na základě jiných </a:t>
            </a:r>
            <a:r>
              <a:rPr lang="cs-CZ" dirty="0" smtClean="0"/>
              <a:t>smyslů, </a:t>
            </a:r>
            <a:r>
              <a:rPr lang="cs-CZ" dirty="0" smtClean="0"/>
              <a:t>než je zrak. Tedy pomocí čichu a chuti – děti se zavázanýma očima hádají, jakou </a:t>
            </a:r>
            <a:r>
              <a:rPr lang="cs-CZ" dirty="0" smtClean="0"/>
              <a:t>zeleninu nebo ovoce </a:t>
            </a:r>
            <a:r>
              <a:rPr lang="cs-CZ" dirty="0" smtClean="0"/>
              <a:t>mají před sebou. </a:t>
            </a:r>
          </a:p>
          <a:p>
            <a:r>
              <a:rPr lang="cs-CZ" dirty="0" smtClean="0"/>
              <a:t>Jednotlivé druhy </a:t>
            </a:r>
            <a:r>
              <a:rPr lang="cs-CZ" dirty="0" smtClean="0"/>
              <a:t>zeleniny a </a:t>
            </a:r>
            <a:r>
              <a:rPr lang="cs-CZ" dirty="0" smtClean="0"/>
              <a:t>ovoce mohou  děti vymodelovat z modelíny (mohou tak odpovědět na otázku, co měly před sebou, když měly zavázané oči)</a:t>
            </a:r>
          </a:p>
          <a:p>
            <a:pPr marL="45720" indent="0">
              <a:buNone/>
            </a:pPr>
            <a:r>
              <a:rPr lang="cs-CZ" b="1" dirty="0" smtClean="0"/>
              <a:t>Očekávání a cíle</a:t>
            </a:r>
          </a:p>
          <a:p>
            <a:r>
              <a:rPr lang="cs-CZ" dirty="0" smtClean="0"/>
              <a:t>Děti procvičí jednotlivé druhy ovoce a zeleniny.</a:t>
            </a:r>
          </a:p>
          <a:p>
            <a:r>
              <a:rPr lang="cs-CZ" dirty="0" smtClean="0"/>
              <a:t>Během výtvarné aktivity procvičí jemnou motoriku.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362">
        <p:fade/>
      </p:transition>
    </mc:Choice>
    <mc:Fallback>
      <p:transition spd="med" advTm="36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Když děti kliknou na ovoce, tak se otočí, když kliknou na zeleninu, tak obrázek zmizí.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7" name="Zvuk 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492">
        <p:fade/>
      </p:transition>
    </mc:Choice>
    <mc:Fallback>
      <p:transition spd="med" advTm="49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</a:t>
            </a:r>
            <a:r>
              <a:rPr lang="cs-CZ" b="1" dirty="0" smtClean="0"/>
              <a:t>DÍTĚ A JEHO TĚLO (BIOLOGICKÁ)</a:t>
            </a:r>
          </a:p>
          <a:p>
            <a:r>
              <a:rPr lang="cs-CZ" dirty="0" smtClean="0"/>
              <a:t>Podoblast</a:t>
            </a:r>
            <a:r>
              <a:rPr lang="cs-CZ" b="1" dirty="0" smtClean="0"/>
              <a:t> JEMNÁ MOTORIKA, KOORDINACE RUKY A OKA</a:t>
            </a:r>
            <a:endParaRPr lang="cs-CZ" dirty="0" smtClean="0"/>
          </a:p>
          <a:p>
            <a:r>
              <a:rPr lang="cs-CZ" b="1" dirty="0" smtClean="0"/>
              <a:t>Téma</a:t>
            </a:r>
            <a:r>
              <a:rPr lang="cs-CZ" b="1" dirty="0"/>
              <a:t> </a:t>
            </a:r>
            <a:r>
              <a:rPr lang="cs-CZ" dirty="0" smtClean="0"/>
              <a:t>– ovoce a zelenina</a:t>
            </a:r>
          </a:p>
          <a:p>
            <a:r>
              <a:rPr lang="cs-CZ" b="1" dirty="0" smtClean="0"/>
              <a:t>Dosažené konkretizované výstupy </a:t>
            </a:r>
          </a:p>
          <a:p>
            <a:pPr>
              <a:buFontTx/>
              <a:buChar char="-"/>
            </a:pPr>
            <a:r>
              <a:rPr lang="cs-CZ" dirty="0" smtClean="0"/>
              <a:t>modelovat, zkoumat hmatem vlastnosti materiálů</a:t>
            </a:r>
          </a:p>
          <a:p>
            <a:pPr>
              <a:buFontTx/>
              <a:buChar char="-"/>
            </a:pPr>
            <a:r>
              <a:rPr lang="cs-CZ" dirty="0" smtClean="0"/>
              <a:t>provádět jednoduché úkony s technickými pomůckami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7" name="Zvuk 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432">
        <p:fade/>
      </p:transition>
    </mc:Choice>
    <mc:Fallback>
      <p:transition spd="med" advTm="43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9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  <p:pic>
        <p:nvPicPr>
          <p:cNvPr id="7" name="Zvuk 6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528">
        <p:fade/>
      </p:transition>
    </mc:Choice>
    <mc:Fallback>
      <p:transition spd="med" advTm="5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278</Words>
  <Application>Microsoft Office PowerPoint</Application>
  <PresentationFormat>Vlastní</PresentationFormat>
  <Paragraphs>44</Paragraphs>
  <Slides>9</Slides>
  <Notes>1</Notes>
  <HiddenSlides>0</HiddenSlides>
  <MMClips>3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Sheer Green 16x9</vt:lpstr>
      <vt:lpstr>Na zahrádce</vt:lpstr>
      <vt:lpstr>Snímek 2</vt:lpstr>
      <vt:lpstr>Snímek 3</vt:lpstr>
      <vt:lpstr>Použitý zdroje obrázků </vt:lpstr>
      <vt:lpstr>Materiály, pomůcky a technické vybavení</vt:lpstr>
      <vt:lpstr>Metodický postup</vt:lpstr>
      <vt:lpstr>Práce s interaktivním výukovým materiálem</vt:lpstr>
      <vt:lpstr>Prvky polytechnické výchovy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2015-04-13T19:52:47Z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