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73" r:id="rId5"/>
    <p:sldId id="275" r:id="rId6"/>
    <p:sldId id="277" r:id="rId7"/>
    <p:sldId id="276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2"/>
            <p14:sldId id="27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A2106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16" autoAdjust="0"/>
    <p:restoredTop sz="89946" autoAdjust="0"/>
  </p:normalViewPr>
  <p:slideViewPr>
    <p:cSldViewPr snapToGrid="0">
      <p:cViewPr varScale="1">
        <p:scale>
          <a:sx n="59" d="100"/>
          <a:sy n="59" d="100"/>
        </p:scale>
        <p:origin x="96" y="180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13. 4. 2015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13. 4. 2015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" Type="http://schemas.openxmlformats.org/officeDocument/2006/relationships/image" Target="../media/image4.jp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0.png"/><Relationship Id="rId7" Type="http://schemas.openxmlformats.org/officeDocument/2006/relationships/image" Target="../media/image1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22.png"/><Relationship Id="rId10" Type="http://schemas.openxmlformats.org/officeDocument/2006/relationships/image" Target="../media/image14.png"/><Relationship Id="rId4" Type="http://schemas.openxmlformats.org/officeDocument/2006/relationships/image" Target="../media/image21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4A2106"/>
                </a:solidFill>
                <a:latin typeface="Century Gothic"/>
              </a:rPr>
              <a:t>Postavičky z přírodnin</a:t>
            </a:r>
            <a:endParaRPr lang="cs-CZ" sz="6000" b="1" i="0" dirty="0">
              <a:solidFill>
                <a:srgbClr val="4A2106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endParaRPr lang="cs-CZ" sz="2400" b="1" i="0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70" t="13708" r="29651" b="16852"/>
          <a:stretch/>
        </p:blipFill>
        <p:spPr>
          <a:xfrm>
            <a:off x="9028439" y="2875050"/>
            <a:ext cx="2211572" cy="2817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27" t="35003" r="39929" b="13331"/>
          <a:stretch/>
        </p:blipFill>
        <p:spPr>
          <a:xfrm>
            <a:off x="7104517" y="542441"/>
            <a:ext cx="1377664" cy="163691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43" t="21786" r="31153" b="19904"/>
          <a:stretch/>
        </p:blipFill>
        <p:spPr>
          <a:xfrm>
            <a:off x="5607145" y="1487264"/>
            <a:ext cx="1452078" cy="177858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39" t="16066" r="1936" b="15253"/>
          <a:stretch/>
        </p:blipFill>
        <p:spPr>
          <a:xfrm>
            <a:off x="4486980" y="4724355"/>
            <a:ext cx="2240330" cy="200325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15" t="51643" r="39226" b="10857"/>
          <a:stretch/>
        </p:blipFill>
        <p:spPr>
          <a:xfrm>
            <a:off x="9029568" y="171557"/>
            <a:ext cx="2035278" cy="228600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36" t="15796" r="43098" b="3004"/>
          <a:stretch/>
        </p:blipFill>
        <p:spPr>
          <a:xfrm rot="19132911">
            <a:off x="3890091" y="-373762"/>
            <a:ext cx="1049189" cy="3267617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79" t="24038" r="57928" b="14536"/>
          <a:stretch/>
        </p:blipFill>
        <p:spPr>
          <a:xfrm rot="1805428" flipH="1" flipV="1">
            <a:off x="937344" y="3187178"/>
            <a:ext cx="1585054" cy="2112116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34" b="19178"/>
          <a:stretch/>
        </p:blipFill>
        <p:spPr>
          <a:xfrm rot="16200000">
            <a:off x="-27737" y="1267869"/>
            <a:ext cx="2443821" cy="118749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42" t="5311" r="34077" b="12182"/>
          <a:stretch/>
        </p:blipFill>
        <p:spPr>
          <a:xfrm>
            <a:off x="8425481" y="4360122"/>
            <a:ext cx="2618921" cy="249787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80" t="16440" r="42517" b="29403"/>
          <a:stretch/>
        </p:blipFill>
        <p:spPr>
          <a:xfrm rot="20669483">
            <a:off x="2484938" y="831381"/>
            <a:ext cx="1135229" cy="228579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48" t="33110" r="27853" b="33378"/>
          <a:stretch/>
        </p:blipFill>
        <p:spPr>
          <a:xfrm rot="20498455">
            <a:off x="520503" y="5517719"/>
            <a:ext cx="1371600" cy="9144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98" t="6485" r="29224" b="6953"/>
          <a:stretch/>
        </p:blipFill>
        <p:spPr>
          <a:xfrm>
            <a:off x="2662512" y="3021814"/>
            <a:ext cx="956799" cy="353377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48" t="4525" r="34142" b="55332"/>
          <a:stretch/>
        </p:blipFill>
        <p:spPr>
          <a:xfrm>
            <a:off x="3905094" y="2716321"/>
            <a:ext cx="1468306" cy="16438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4" t="50164" r="52043" b="13903"/>
          <a:stretch/>
        </p:blipFill>
        <p:spPr>
          <a:xfrm>
            <a:off x="6691594" y="4580863"/>
            <a:ext cx="1518700" cy="130401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96" t="25620" r="29077" b="37012"/>
          <a:stretch/>
        </p:blipFill>
        <p:spPr>
          <a:xfrm>
            <a:off x="6691594" y="2578113"/>
            <a:ext cx="2622884" cy="170848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93" t="35790" r="2369" b="5525"/>
          <a:stretch/>
        </p:blipFill>
        <p:spPr>
          <a:xfrm>
            <a:off x="9607749" y="2582510"/>
            <a:ext cx="2147819" cy="190822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5125303" y="634127"/>
            <a:ext cx="12348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šiška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270720" y="1996052"/>
            <a:ext cx="12348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šípky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681658" y="4621062"/>
            <a:ext cx="12348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kaštan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869663" y="3581843"/>
            <a:ext cx="12348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žalud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526550" y="4448659"/>
            <a:ext cx="15081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jehnědy</a:t>
            </a:r>
            <a:endParaRPr lang="cs-CZ" sz="24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829817" y="4336580"/>
            <a:ext cx="12348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oříšky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79576" y="5031941"/>
            <a:ext cx="1471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bukvice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47891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13" grpId="0"/>
      <p:bldP spid="13" grpId="1"/>
      <p:bldP spid="13" grpId="2"/>
      <p:bldP spid="13" grpId="3"/>
      <p:bldP spid="13" grpId="4"/>
      <p:bldP spid="13" grpId="5"/>
      <p:bldP spid="34" grpId="0"/>
      <p:bldP spid="35" grpId="0"/>
      <p:bldP spid="35" grpId="1"/>
      <p:bldP spid="36" grpId="0"/>
      <p:bldP spid="45" grpId="0"/>
      <p:bldP spid="46" grpId="0"/>
      <p:bldP spid="46" grpId="1"/>
      <p:bldP spid="47" grpId="0"/>
      <p:bldP spid="47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6342986" y="141842"/>
            <a:ext cx="4196262" cy="6698335"/>
            <a:chOff x="5616799" y="-315482"/>
            <a:chExt cx="4559875" cy="7278757"/>
          </a:xfrm>
        </p:grpSpPr>
        <p:pic>
          <p:nvPicPr>
            <p:cNvPr id="37" name="Obrázek 3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236" t="15796" r="43098" b="3004"/>
            <a:stretch/>
          </p:blipFill>
          <p:spPr>
            <a:xfrm rot="19132911">
              <a:off x="8450831" y="3412513"/>
              <a:ext cx="1140103" cy="3550762"/>
            </a:xfrm>
            <a:prstGeom prst="rect">
              <a:avLst/>
            </a:prstGeom>
          </p:spPr>
        </p:pic>
        <p:pic>
          <p:nvPicPr>
            <p:cNvPr id="39" name="Obrázek 38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236" t="15796" r="43098" b="3004"/>
            <a:stretch/>
          </p:blipFill>
          <p:spPr>
            <a:xfrm rot="1435185" flipH="1">
              <a:off x="6559560" y="3923210"/>
              <a:ext cx="916767" cy="2868287"/>
            </a:xfrm>
            <a:prstGeom prst="rect">
              <a:avLst/>
            </a:prstGeom>
          </p:spPr>
        </p:pic>
        <p:pic>
          <p:nvPicPr>
            <p:cNvPr id="20" name="Obrázek 19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236" t="15796" r="43098" b="3004"/>
            <a:stretch/>
          </p:blipFill>
          <p:spPr>
            <a:xfrm rot="19132911">
              <a:off x="9036571" y="2321807"/>
              <a:ext cx="1140103" cy="2179941"/>
            </a:xfrm>
            <a:prstGeom prst="rect">
              <a:avLst/>
            </a:prstGeom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7032" t="34993"/>
            <a:stretch/>
          </p:blipFill>
          <p:spPr>
            <a:xfrm>
              <a:off x="6380961" y="2209021"/>
              <a:ext cx="2841970" cy="2615938"/>
            </a:xfrm>
            <a:prstGeom prst="rect">
              <a:avLst/>
            </a:prstGeom>
          </p:spPr>
        </p:pic>
        <p:pic>
          <p:nvPicPr>
            <p:cNvPr id="25" name="Obrázek 24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032" t="24355" r="29033" b="35968"/>
            <a:stretch/>
          </p:blipFill>
          <p:spPr>
            <a:xfrm>
              <a:off x="6080209" y="1163024"/>
              <a:ext cx="2838329" cy="1890912"/>
            </a:xfrm>
            <a:prstGeom prst="rect">
              <a:avLst/>
            </a:prstGeom>
          </p:spPr>
        </p:pic>
        <p:pic>
          <p:nvPicPr>
            <p:cNvPr id="32" name="Obrázek 31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379" t="24038" r="57928" b="14536"/>
            <a:stretch/>
          </p:blipFill>
          <p:spPr>
            <a:xfrm rot="1439981" flipV="1">
              <a:off x="6723316" y="-315482"/>
              <a:ext cx="2053489" cy="2736315"/>
            </a:xfrm>
            <a:prstGeom prst="rect">
              <a:avLst/>
            </a:prstGeom>
          </p:spPr>
        </p:pic>
        <p:pic>
          <p:nvPicPr>
            <p:cNvPr id="38" name="Obrázek 37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236" t="15796" r="43098" b="3004"/>
            <a:stretch/>
          </p:blipFill>
          <p:spPr>
            <a:xfrm rot="1658062" flipH="1">
              <a:off x="5616799" y="2662853"/>
              <a:ext cx="1011633" cy="1934299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927875" y="2501177"/>
            <a:ext cx="5483826" cy="3716927"/>
            <a:chOff x="300588" y="2999431"/>
            <a:chExt cx="5483826" cy="3716927"/>
          </a:xfrm>
        </p:grpSpPr>
        <p:pic>
          <p:nvPicPr>
            <p:cNvPr id="42" name="Obrázek 41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448" t="33110" r="27853" b="33378"/>
            <a:stretch/>
          </p:blipFill>
          <p:spPr>
            <a:xfrm rot="4641327">
              <a:off x="3482354" y="5545741"/>
              <a:ext cx="1371600" cy="914401"/>
            </a:xfrm>
            <a:prstGeom prst="rect">
              <a:avLst/>
            </a:prstGeom>
          </p:spPr>
        </p:pic>
        <p:pic>
          <p:nvPicPr>
            <p:cNvPr id="40" name="Obrázek 39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448" t="33110" r="27853" b="33378"/>
            <a:stretch/>
          </p:blipFill>
          <p:spPr>
            <a:xfrm rot="5869236">
              <a:off x="805223" y="5573357"/>
              <a:ext cx="1371600" cy="914401"/>
            </a:xfrm>
            <a:prstGeom prst="rect">
              <a:avLst/>
            </a:prstGeom>
          </p:spPr>
        </p:pic>
        <p:pic>
          <p:nvPicPr>
            <p:cNvPr id="2" name="Obrázek 1"/>
            <p:cNvPicPr>
              <a:picLocks noChangeAspect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034" b="19178"/>
            <a:stretch/>
          </p:blipFill>
          <p:spPr>
            <a:xfrm>
              <a:off x="636088" y="4367342"/>
              <a:ext cx="3793178" cy="1843164"/>
            </a:xfrm>
            <a:prstGeom prst="rect">
              <a:avLst/>
            </a:prstGeom>
          </p:spPr>
        </p:pic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342" t="5311" r="34077" b="12182"/>
            <a:stretch/>
          </p:blipFill>
          <p:spPr>
            <a:xfrm>
              <a:off x="3165493" y="3411777"/>
              <a:ext cx="2618921" cy="2497878"/>
            </a:xfrm>
            <a:prstGeom prst="rect">
              <a:avLst/>
            </a:prstGeom>
          </p:spPr>
        </p:pic>
        <p:pic>
          <p:nvPicPr>
            <p:cNvPr id="31" name="Obrázek 30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448" t="33110" r="27853" b="33378"/>
            <a:stretch/>
          </p:blipFill>
          <p:spPr>
            <a:xfrm rot="5869236">
              <a:off x="71989" y="5452454"/>
              <a:ext cx="1371600" cy="914401"/>
            </a:xfrm>
            <a:prstGeom prst="rect">
              <a:avLst/>
            </a:prstGeom>
          </p:spPr>
        </p:pic>
        <p:pic>
          <p:nvPicPr>
            <p:cNvPr id="33" name="Obrázek 32"/>
            <p:cNvPicPr>
              <a:picLocks noChangeAspect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580" t="16440" r="42517" b="29403"/>
            <a:stretch/>
          </p:blipFill>
          <p:spPr>
            <a:xfrm rot="20669483">
              <a:off x="486037" y="3284109"/>
              <a:ext cx="864135" cy="1739948"/>
            </a:xfrm>
            <a:prstGeom prst="rect">
              <a:avLst/>
            </a:prstGeom>
          </p:spPr>
        </p:pic>
        <p:pic>
          <p:nvPicPr>
            <p:cNvPr id="41" name="Obrázek 40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448" t="33110" r="27853" b="33378"/>
            <a:stretch/>
          </p:blipFill>
          <p:spPr>
            <a:xfrm rot="5400000">
              <a:off x="2827300" y="5550084"/>
              <a:ext cx="1371600" cy="914401"/>
            </a:xfrm>
            <a:prstGeom prst="rect">
              <a:avLst/>
            </a:prstGeom>
          </p:spPr>
        </p:pic>
        <p:pic>
          <p:nvPicPr>
            <p:cNvPr id="43" name="Obrázek 42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448" t="33110" r="27853" b="33378"/>
            <a:stretch/>
          </p:blipFill>
          <p:spPr>
            <a:xfrm rot="14298355">
              <a:off x="3363390" y="3143004"/>
              <a:ext cx="805362" cy="914401"/>
            </a:xfrm>
            <a:prstGeom prst="rect">
              <a:avLst/>
            </a:prstGeom>
          </p:spPr>
        </p:pic>
        <p:pic>
          <p:nvPicPr>
            <p:cNvPr id="44" name="Obrázek 43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448" t="33110" r="27853" b="33378"/>
            <a:stretch/>
          </p:blipFill>
          <p:spPr>
            <a:xfrm rot="17329001">
              <a:off x="4449068" y="2944911"/>
              <a:ext cx="805362" cy="91440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(špejle, lepidlo, tavná pistole)</a:t>
            </a:r>
          </a:p>
          <a:p>
            <a:r>
              <a:rPr lang="cs-CZ" dirty="0" smtClean="0"/>
              <a:t>Přírodniny </a:t>
            </a:r>
            <a:r>
              <a:rPr lang="cs-CZ" dirty="0"/>
              <a:t>nasbírané při </a:t>
            </a:r>
            <a:r>
              <a:rPr lang="cs-CZ" dirty="0" smtClean="0"/>
              <a:t>procházce</a:t>
            </a:r>
            <a:r>
              <a:rPr lang="cs-CZ" dirty="0"/>
              <a:t> </a:t>
            </a:r>
            <a:r>
              <a:rPr lang="cs-CZ" dirty="0" smtClean="0"/>
              <a:t>– šišky, bukvice, skořápky, listy, mech, jehnědy, klacíky, kůra, lišejníky, kamínky, žaludy, kaštany,…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jako úvod pro tvoření postaviček z přírodnin. Na prvním snímku děti poznávají přírodniny a povídají si o nich. Snaží se přijít na další, které na obrázcích nejsou. </a:t>
            </a:r>
          </a:p>
          <a:p>
            <a:r>
              <a:rPr lang="cs-CZ" dirty="0" smtClean="0"/>
              <a:t>Další snímek slouží jako inspirace toho, co lze z přírodnin vyrobit.</a:t>
            </a:r>
          </a:p>
          <a:p>
            <a:r>
              <a:rPr lang="cs-CZ" dirty="0" smtClean="0"/>
              <a:t>Navazuje vycházka (při které děti nasbírají přírodniny) a tvoření. 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Tvořivá práce s přírodními materiály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snímku se objeví popis přírodniny po dotyku na jednotlivé obrázky.</a:t>
            </a:r>
          </a:p>
          <a:p>
            <a:r>
              <a:rPr lang="cs-CZ" dirty="0" smtClean="0"/>
              <a:t>Druhý snímek je bez animací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 </a:t>
            </a:r>
            <a:r>
              <a:rPr lang="cs-CZ" b="1" dirty="0" smtClean="0"/>
              <a:t>DÍTĚ A JHOE PSYCHIKA (PSYCHOLOGICKÁ)</a:t>
            </a:r>
          </a:p>
          <a:p>
            <a:r>
              <a:rPr lang="cs-CZ" dirty="0" smtClean="0"/>
              <a:t>Podoblast </a:t>
            </a:r>
            <a:r>
              <a:rPr lang="cs-CZ" b="1" dirty="0" smtClean="0"/>
              <a:t>POZNÁVACÍ SCHOPNOSTI – Tvořivost, vynalézavost, fantazie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Tvořivě využívat přírodní materiály při výtvarné činnosti, tvořit dle vlastní představy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273</Words>
  <Application>Microsoft Office PowerPoint</Application>
  <PresentationFormat>Širokoúhlá obrazovka</PresentationFormat>
  <Paragraphs>47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Sheer Green 16x9</vt:lpstr>
      <vt:lpstr>Postavičky z přírodnin</vt:lpstr>
      <vt:lpstr>Prezentace aplikace PowerPoint</vt:lpstr>
      <vt:lpstr>Prezentace aplikace PowerPoint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2015-04-13T19:12:27Z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