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removePersonalInfoOnSave="1" saveSubsetFonts="1">
  <p:sldMasterIdLst>
    <p:sldMasterId id="2147483648" r:id="rId2"/>
  </p:sldMasterIdLst>
  <p:notesMasterIdLst>
    <p:notesMasterId r:id="rId13"/>
  </p:notesMasterIdLst>
  <p:handoutMasterIdLst>
    <p:handoutMasterId r:id="rId14"/>
  </p:handoutMasterIdLst>
  <p:sldIdLst>
    <p:sldId id="272" r:id="rId3"/>
    <p:sldId id="283" r:id="rId4"/>
    <p:sldId id="284" r:id="rId5"/>
    <p:sldId id="285" r:id="rId6"/>
    <p:sldId id="275" r:id="rId7"/>
    <p:sldId id="277" r:id="rId8"/>
    <p:sldId id="276" r:id="rId9"/>
    <p:sldId id="278" r:id="rId10"/>
    <p:sldId id="280" r:id="rId11"/>
    <p:sldId id="281" r:id="rId1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úvod" id="{425EB4FB-E821-4B32-8ECA-EFEAA5D3F6A1}">
          <p14:sldIdLst>
            <p14:sldId id="272"/>
          </p14:sldIdLst>
        </p14:section>
        <p14:section name="obsah" id="{B6707796-E6B6-457E-A385-D5A3BB8693D5}">
          <p14:sldIdLst>
            <p14:sldId id="283"/>
            <p14:sldId id="284"/>
            <p14:sldId id="285"/>
          </p14:sldIdLst>
        </p14:section>
        <p14:section name="popisy" id="{4491A3A5-2D98-4803-9565-90AB9C3B3DA8}">
          <p14:sldIdLst>
            <p14:sldId id="275"/>
            <p14:sldId id="277"/>
            <p14:sldId id="276"/>
            <p14:sldId id="278"/>
            <p14:sldId id="280"/>
            <p14:sldId id="281"/>
          </p14:sldIdLst>
        </p14:section>
      </p14:sectionLst>
    </p:ext>
    <p:ext uri="{EFAFB233-063F-42B5-8137-9DF3F51BA10A}">
      <p15:sldGuideLst xmlns:p15="http://schemas.microsoft.com/office/powerpoint/2012/main">
        <p15:guide id="1" pos="3840" userDrawn="1">
          <p15:clr>
            <a:srgbClr val="A4A3A4"/>
          </p15:clr>
        </p15:guide>
        <p15:guide id="2" orient="horz" pos="216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2" name="Autor" initials="A" lastIdx="1" clrIdx="1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B301B821-A1FF-4177-AEE7-76D212191A09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E25E649-3F16-4E02-A733-19D2CDBF48F0}" styleName="Medium Style 3 - Accent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301B821-A1FF-4177-AEE7-76D212191A09}" styleName="Medium Style 1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116" autoAdjust="0"/>
    <p:restoredTop sz="94660"/>
  </p:normalViewPr>
  <p:slideViewPr>
    <p:cSldViewPr snapToGrid="0">
      <p:cViewPr varScale="1">
        <p:scale>
          <a:sx n="72" d="100"/>
          <a:sy n="72" d="100"/>
        </p:scale>
        <p:origin x="318" y="54"/>
      </p:cViewPr>
      <p:guideLst>
        <p:guide pos="3840"/>
        <p:guide orient="horz" pos="2160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94" d="100"/>
          <a:sy n="94" d="100"/>
        </p:scale>
        <p:origin x="1932" y="10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notesMaster" Target="notesMasters/notesMaster1.xml"/><Relationship Id="rId18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viewProps" Target="viewProps.xml"/><Relationship Id="rId2" Type="http://schemas.openxmlformats.org/officeDocument/2006/relationships/slideMaster" Target="slideMasters/slideMaster1.xml"/><Relationship Id="rId16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commentAuthors" Target="commentAuthors.xml"/><Relationship Id="rId10" Type="http://schemas.openxmlformats.org/officeDocument/2006/relationships/slide" Target="slides/slide8.xml"/><Relationship Id="rId19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0EA5F0D-C1DC-412F-A146-DDB3A74B588F}" type="datetimeFigureOut">
              <a:rPr lang="cs-CZ" smtClean="0"/>
              <a:t>13. 4. 2015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 smtClean="0"/>
              <a:t>Tento projekt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BAE14B8-3CC9-472D-9BC5-A84D80684DE2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577827546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8CDE508-72C8-4AB5-AA9C-1584D31690E0}" type="datetimeFigureOut">
              <a:rPr lang="cs-CZ" smtClean="0"/>
              <a:t>13. 4. 2015</a:t>
            </a:fld>
            <a:endParaRPr lang="cs-CZ" dirty="0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 dirty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0861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6" name="Zástupný symbol pro zápatí 6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 smtClean="0"/>
              <a:t>Tento projekt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FB667E1-E601-4AAF-B95C-B25720D70A60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711136715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B667E1-E601-4AAF-B95C-B25720D70A60}" type="slidenum">
              <a:rPr lang="cs-CZ" smtClean="0"/>
              <a:t>1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96041091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Úvodní snímek">
    <p:bg>
      <p:bgPr>
        <a:gradFill>
          <a:gsLst>
            <a:gs pos="100000">
              <a:schemeClr val="accent1">
                <a:lumMod val="20000"/>
                <a:lumOff val="80000"/>
                <a:alpha val="86000"/>
              </a:schemeClr>
            </a:gs>
            <a:gs pos="42000">
              <a:schemeClr val="bg1">
                <a:alpha val="40000"/>
              </a:schemeClr>
            </a:gs>
            <a:gs pos="0">
              <a:schemeClr val="accent1">
                <a:lumMod val="20000"/>
                <a:lumOff val="80000"/>
                <a:alpha val="85000"/>
              </a:schemeClr>
            </a:gs>
            <a:gs pos="75000">
              <a:schemeClr val="bg1">
                <a:alpha val="4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Skupina 4"/>
          <p:cNvGrpSpPr/>
          <p:nvPr/>
        </p:nvGrpSpPr>
        <p:grpSpPr>
          <a:xfrm>
            <a:off x="0" y="0"/>
            <a:ext cx="12188825" cy="713232"/>
            <a:chOff x="0" y="0"/>
            <a:chExt cx="12188825" cy="713232"/>
          </a:xfrm>
        </p:grpSpPr>
        <p:sp>
          <p:nvSpPr>
            <p:cNvPr id="7" name="Obdélník 6"/>
            <p:cNvSpPr/>
            <p:nvPr/>
          </p:nvSpPr>
          <p:spPr>
            <a:xfrm flipV="1">
              <a:off x="0" y="73152"/>
              <a:ext cx="12188825" cy="64008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1" name="Skupina 10"/>
          <p:cNvGrpSpPr/>
          <p:nvPr/>
        </p:nvGrpSpPr>
        <p:grpSpPr>
          <a:xfrm>
            <a:off x="0" y="0"/>
            <a:ext cx="713232" cy="6858000"/>
            <a:chOff x="0" y="0"/>
            <a:chExt cx="713232" cy="6858000"/>
          </a:xfrm>
        </p:grpSpPr>
        <p:sp>
          <p:nvSpPr>
            <p:cNvPr id="12" name="Obdélník 11"/>
            <p:cNvSpPr/>
            <p:nvPr/>
          </p:nvSpPr>
          <p:spPr>
            <a:xfrm flipH="1">
              <a:off x="73152" y="0"/>
              <a:ext cx="640080" cy="685800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3" name="Obdélník 12"/>
            <p:cNvSpPr/>
            <p:nvPr/>
          </p:nvSpPr>
          <p:spPr>
            <a:xfrm flipH="1">
              <a:off x="0" y="0"/>
              <a:ext cx="202718" cy="6858000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4" name="Skupina 13"/>
          <p:cNvGrpSpPr/>
          <p:nvPr/>
        </p:nvGrpSpPr>
        <p:grpSpPr>
          <a:xfrm>
            <a:off x="11476762" y="0"/>
            <a:ext cx="746886" cy="6858000"/>
            <a:chOff x="11476762" y="0"/>
            <a:chExt cx="746886" cy="6858000"/>
          </a:xfrm>
        </p:grpSpPr>
        <p:sp>
          <p:nvSpPr>
            <p:cNvPr id="15" name="Obdélník 14"/>
            <p:cNvSpPr/>
            <p:nvPr/>
          </p:nvSpPr>
          <p:spPr>
            <a:xfrm flipH="1">
              <a:off x="11476762" y="0"/>
              <a:ext cx="640080" cy="685800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6" name="Obdélník 15"/>
            <p:cNvSpPr/>
            <p:nvPr/>
          </p:nvSpPr>
          <p:spPr>
            <a:xfrm flipH="1">
              <a:off x="12020930" y="0"/>
              <a:ext cx="202718" cy="6858000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7" name="Skupina 16"/>
          <p:cNvGrpSpPr/>
          <p:nvPr/>
        </p:nvGrpSpPr>
        <p:grpSpPr>
          <a:xfrm flipV="1">
            <a:off x="0" y="6144768"/>
            <a:ext cx="12188825" cy="713232"/>
            <a:chOff x="0" y="0"/>
            <a:chExt cx="12188825" cy="713232"/>
          </a:xfrm>
        </p:grpSpPr>
        <p:sp>
          <p:nvSpPr>
            <p:cNvPr id="18" name="Obdélník 17"/>
            <p:cNvSpPr/>
            <p:nvPr/>
          </p:nvSpPr>
          <p:spPr>
            <a:xfrm flipV="1">
              <a:off x="0" y="73152"/>
              <a:ext cx="12188825" cy="64008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9" name="Obdélník 18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295400" y="805068"/>
            <a:ext cx="9601200" cy="1904337"/>
          </a:xfrm>
        </p:spPr>
        <p:txBody>
          <a:bodyPr anchor="b">
            <a:noAutofit/>
          </a:bodyPr>
          <a:lstStyle>
            <a:lvl1pPr algn="ctr">
              <a:defRPr sz="6000"/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295400" y="2755129"/>
            <a:ext cx="9601200" cy="914400"/>
          </a:xfrm>
        </p:spPr>
        <p:txBody>
          <a:bodyPr>
            <a:normAutofit/>
          </a:bodyPr>
          <a:lstStyle>
            <a:lvl1pPr marL="0" indent="0" algn="ctr">
              <a:spcBef>
                <a:spcPts val="0"/>
              </a:spcBef>
              <a:buNone/>
              <a:defRPr sz="2400" cap="all" baseline="0"/>
            </a:lvl1pPr>
            <a:lvl2pPr marL="457200" indent="0" algn="ctr">
              <a:buNone/>
              <a:defRPr sz="28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cs-CZ" smtClean="0"/>
              <a:t>Kliknutím lze upravit styl předlohy.</a:t>
            </a:r>
            <a:endParaRPr lang="cs-CZ" dirty="0"/>
          </a:p>
        </p:txBody>
      </p:sp>
      <p:pic>
        <p:nvPicPr>
          <p:cNvPr id="8" name="Obrázek 7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34997" y="4793914"/>
            <a:ext cx="6120000" cy="1337336"/>
          </a:xfrm>
          <a:prstGeom prst="rect">
            <a:avLst/>
          </a:prstGeom>
        </p:spPr>
      </p:pic>
      <p:pic>
        <p:nvPicPr>
          <p:cNvPr id="21" name="Obrázek 20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0721" y="3633352"/>
            <a:ext cx="2627382" cy="1253613"/>
          </a:xfrm>
          <a:prstGeom prst="rect">
            <a:avLst/>
          </a:prstGeom>
        </p:spPr>
      </p:pic>
      <p:sp>
        <p:nvSpPr>
          <p:cNvPr id="22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2802772" y="6291470"/>
            <a:ext cx="7159752" cy="237744"/>
          </a:xfrm>
        </p:spPr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3828820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341120" y="1673352"/>
            <a:ext cx="9509760" cy="3524813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1593422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Skupina 6"/>
          <p:cNvGrpSpPr/>
          <p:nvPr/>
        </p:nvGrpSpPr>
        <p:grpSpPr>
          <a:xfrm flipV="1">
            <a:off x="0" y="6309360"/>
            <a:ext cx="12188825" cy="548640"/>
            <a:chOff x="0" y="0"/>
            <a:chExt cx="12188825" cy="713232"/>
          </a:xfrm>
        </p:grpSpPr>
        <p:sp>
          <p:nvSpPr>
            <p:cNvPr id="9" name="Obdélník 8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1" name="Skupina 10"/>
          <p:cNvGrpSpPr/>
          <p:nvPr/>
        </p:nvGrpSpPr>
        <p:grpSpPr>
          <a:xfrm>
            <a:off x="16736" y="0"/>
            <a:ext cx="12188825" cy="548640"/>
            <a:chOff x="0" y="0"/>
            <a:chExt cx="12188825" cy="713232"/>
          </a:xfrm>
        </p:grpSpPr>
        <p:sp>
          <p:nvSpPr>
            <p:cNvPr id="12" name="Obdélník 11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3" name="Obdélník 12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‹#›</a:t>
            </a:fld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295400" y="1188720"/>
            <a:ext cx="9601200" cy="1375576"/>
          </a:xfrm>
        </p:spPr>
        <p:txBody>
          <a:bodyPr anchor="b">
            <a:normAutofit/>
          </a:bodyPr>
          <a:lstStyle>
            <a:lvl1pPr algn="ctr">
              <a:defRPr sz="5400" b="0">
                <a:solidFill>
                  <a:schemeClr val="tx1">
                    <a:lumMod val="75000"/>
                  </a:schemeClr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295400" y="2618762"/>
            <a:ext cx="9601200" cy="914400"/>
          </a:xfrm>
        </p:spPr>
        <p:txBody>
          <a:bodyPr anchor="t"/>
          <a:lstStyle>
            <a:lvl1pPr marL="0" indent="0" algn="ctr">
              <a:spcBef>
                <a:spcPts val="0"/>
              </a:spcBef>
              <a:buNone/>
              <a:defRPr sz="200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pic>
        <p:nvPicPr>
          <p:cNvPr id="14" name="Obrázek 13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34997" y="4793914"/>
            <a:ext cx="6120000" cy="1337336"/>
          </a:xfrm>
          <a:prstGeom prst="rect">
            <a:avLst/>
          </a:prstGeom>
        </p:spPr>
      </p:pic>
      <p:pic>
        <p:nvPicPr>
          <p:cNvPr id="15" name="Obrázek 14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97457" y="3587628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58437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1341120" y="1673352"/>
            <a:ext cx="4572000" cy="3514874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6278880" y="1673352"/>
            <a:ext cx="4572000" cy="3514874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zápatí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06EF73-9DB8-4763-865F-2F88181A4732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9230561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41120" y="1600200"/>
            <a:ext cx="4572000" cy="758952"/>
          </a:xfrm>
        </p:spPr>
        <p:txBody>
          <a:bodyPr anchor="ctr">
            <a:normAutofit/>
          </a:bodyPr>
          <a:lstStyle>
            <a:lvl1pPr marL="0" indent="0">
              <a:spcBef>
                <a:spcPts val="0"/>
              </a:spcBef>
              <a:buNone/>
              <a:defRPr sz="2000" b="0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1341120" y="2441448"/>
            <a:ext cx="4572000" cy="2736839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6278880" y="1600200"/>
            <a:ext cx="4572000" cy="758952"/>
          </a:xfrm>
        </p:spPr>
        <p:txBody>
          <a:bodyPr anchor="ctr">
            <a:normAutofit/>
          </a:bodyPr>
          <a:lstStyle>
            <a:lvl1pPr marL="0" indent="0">
              <a:spcBef>
                <a:spcPts val="0"/>
              </a:spcBef>
              <a:buNone/>
              <a:defRPr sz="2000" b="0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6278880" y="2441448"/>
            <a:ext cx="4572000" cy="2736839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8" name="Zástupný symbol pro zápatí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057080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8420110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‹#›</a:t>
            </a:fld>
            <a:endParaRPr lang="cs-CZ" dirty="0"/>
          </a:p>
        </p:txBody>
      </p:sp>
      <p:pic>
        <p:nvPicPr>
          <p:cNvPr id="5" name="Obrázek 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0872" y="5196694"/>
            <a:ext cx="5040000" cy="1101335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61444" y="0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90039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Skupina 6"/>
          <p:cNvGrpSpPr/>
          <p:nvPr/>
        </p:nvGrpSpPr>
        <p:grpSpPr>
          <a:xfrm>
            <a:off x="0" y="0"/>
            <a:ext cx="12188825" cy="548640"/>
            <a:chOff x="0" y="0"/>
            <a:chExt cx="12188825" cy="713232"/>
          </a:xfrm>
        </p:grpSpPr>
        <p:sp>
          <p:nvSpPr>
            <p:cNvPr id="9" name="Obdélník 8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138160" y="1828800"/>
            <a:ext cx="3657600" cy="2286000"/>
          </a:xfrm>
        </p:spPr>
        <p:txBody>
          <a:bodyPr anchor="b">
            <a:normAutofit/>
          </a:bodyPr>
          <a:lstStyle>
            <a:lvl1pPr>
              <a:defRPr sz="3400" b="0"/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48640" y="1005840"/>
            <a:ext cx="7223760" cy="4162508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138160" y="4206240"/>
            <a:ext cx="3657600" cy="962108"/>
          </a:xfrm>
        </p:spPr>
        <p:txBody>
          <a:bodyPr>
            <a:normAutofit/>
          </a:bodyPr>
          <a:lstStyle>
            <a:lvl1pPr marL="0" indent="0">
              <a:spcBef>
                <a:spcPts val="12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zápatí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4359466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138160" y="1828800"/>
            <a:ext cx="3657600" cy="2286000"/>
          </a:xfrm>
        </p:spPr>
        <p:txBody>
          <a:bodyPr anchor="b">
            <a:normAutofit/>
          </a:bodyPr>
          <a:lstStyle>
            <a:lvl1pPr>
              <a:defRPr sz="3400" b="0"/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Piál 1Zástupný symbol pro obrázek 2"/>
          <p:cNvSpPr>
            <a:spLocks noGrp="1"/>
          </p:cNvSpPr>
          <p:nvPr>
            <p:ph type="pic" idx="1"/>
          </p:nvPr>
        </p:nvSpPr>
        <p:spPr>
          <a:xfrm>
            <a:off x="548640" y="548640"/>
            <a:ext cx="6675120" cy="5760720"/>
          </a:xfrm>
          <a:noFill/>
        </p:spPr>
        <p:txBody>
          <a:bodyPr/>
          <a:lstStyle>
            <a:lvl1pPr marL="0" indent="0" algn="ctr">
              <a:buNone/>
              <a:defRPr sz="3200">
                <a:solidFill>
                  <a:schemeClr val="tx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138160" y="4206240"/>
            <a:ext cx="3657600" cy="1645920"/>
          </a:xfrm>
        </p:spPr>
        <p:txBody>
          <a:bodyPr>
            <a:normAutofit/>
          </a:bodyPr>
          <a:lstStyle>
            <a:lvl1pPr marL="0" indent="0">
              <a:spcBef>
                <a:spcPts val="12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zápatí 6"/>
          <p:cNvSpPr>
            <a:spLocks noGrp="1"/>
          </p:cNvSpPr>
          <p:nvPr>
            <p:ph type="ftr" sz="quarter" idx="11"/>
          </p:nvPr>
        </p:nvSpPr>
        <p:spPr>
          <a:xfrm>
            <a:off x="582783" y="6387435"/>
            <a:ext cx="7159752" cy="237744"/>
          </a:xfrm>
        </p:spPr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‹#›</a:t>
            </a:fld>
            <a:endParaRPr lang="cs-CZ" dirty="0"/>
          </a:p>
        </p:txBody>
      </p:sp>
      <p:grpSp>
        <p:nvGrpSpPr>
          <p:cNvPr id="8" name="Skupina 6"/>
          <p:cNvGrpSpPr/>
          <p:nvPr/>
        </p:nvGrpSpPr>
        <p:grpSpPr>
          <a:xfrm>
            <a:off x="0" y="0"/>
            <a:ext cx="7772400" cy="548640"/>
            <a:chOff x="0" y="0"/>
            <a:chExt cx="12188825" cy="713232"/>
          </a:xfrm>
        </p:grpSpPr>
        <p:sp>
          <p:nvSpPr>
            <p:cNvPr id="9" name="Obdélník 8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1" name="Skupina 10"/>
          <p:cNvGrpSpPr/>
          <p:nvPr/>
        </p:nvGrpSpPr>
        <p:grpSpPr>
          <a:xfrm flipV="1">
            <a:off x="0" y="6309360"/>
            <a:ext cx="7772400" cy="548640"/>
            <a:chOff x="0" y="0"/>
            <a:chExt cx="12188825" cy="713232"/>
          </a:xfrm>
        </p:grpSpPr>
        <p:sp>
          <p:nvSpPr>
            <p:cNvPr id="12" name="Obdélník 11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3" name="Obdélník 12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4" name="Skupina 13"/>
          <p:cNvGrpSpPr/>
          <p:nvPr/>
        </p:nvGrpSpPr>
        <p:grpSpPr>
          <a:xfrm rot="5400000" flipV="1">
            <a:off x="-3154680" y="3154680"/>
            <a:ext cx="6858000" cy="548640"/>
            <a:chOff x="0" y="0"/>
            <a:chExt cx="12188825" cy="713232"/>
          </a:xfrm>
        </p:grpSpPr>
        <p:sp>
          <p:nvSpPr>
            <p:cNvPr id="15" name="Obdélník 14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6" name="Obdélník 15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7" name="Skupina 16"/>
          <p:cNvGrpSpPr/>
          <p:nvPr/>
        </p:nvGrpSpPr>
        <p:grpSpPr>
          <a:xfrm rot="16200000" flipH="1" flipV="1">
            <a:off x="4069079" y="3154681"/>
            <a:ext cx="6858000" cy="548640"/>
            <a:chOff x="0" y="0"/>
            <a:chExt cx="12188825" cy="713232"/>
          </a:xfrm>
        </p:grpSpPr>
        <p:sp>
          <p:nvSpPr>
            <p:cNvPr id="18" name="Obdélník 17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9" name="Obdélník 18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pic>
        <p:nvPicPr>
          <p:cNvPr id="20" name="Obrázek 19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6199" y="5207144"/>
            <a:ext cx="5040000" cy="1101335"/>
          </a:xfrm>
          <a:prstGeom prst="rect">
            <a:avLst/>
          </a:prstGeom>
        </p:spPr>
      </p:pic>
      <p:pic>
        <p:nvPicPr>
          <p:cNvPr id="21" name="Obrázek 20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61444" y="0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17346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2.gif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1.jpeg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20000"/>
                <a:lumOff val="80000"/>
                <a:alpha val="56000"/>
              </a:schemeClr>
            </a:gs>
            <a:gs pos="79000">
              <a:schemeClr val="bg1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Skupina 6"/>
          <p:cNvGrpSpPr/>
          <p:nvPr/>
        </p:nvGrpSpPr>
        <p:grpSpPr bwMode="auto">
          <a:xfrm flipV="1">
            <a:off x="0" y="6309360"/>
            <a:ext cx="12188825" cy="548640"/>
            <a:chOff x="0" y="0"/>
            <a:chExt cx="12188825" cy="713232"/>
          </a:xfrm>
        </p:grpSpPr>
        <p:sp>
          <p:nvSpPr>
            <p:cNvPr id="9" name="Obdélník 8"/>
            <p:cNvSpPr/>
            <p:nvPr/>
          </p:nvSpPr>
          <p:spPr bwMode="auto"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 bwMode="auto"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1341120" y="438912"/>
            <a:ext cx="9509760" cy="1088136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cs-CZ" dirty="0" smtClean="0"/>
              <a:t>Kliknutím lze upravit styl.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41120" y="1673352"/>
            <a:ext cx="9509760" cy="4343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8875776" y="6391656"/>
            <a:ext cx="960120" cy="2377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800">
                <a:solidFill>
                  <a:schemeClr val="tx1"/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5" name="Zástupný symbol pro zápatí 5"/>
          <p:cNvSpPr>
            <a:spLocks noGrp="1"/>
          </p:cNvSpPr>
          <p:nvPr>
            <p:ph type="ftr" sz="quarter" idx="3"/>
          </p:nvPr>
        </p:nvSpPr>
        <p:spPr>
          <a:xfrm>
            <a:off x="1341120" y="6391656"/>
            <a:ext cx="7159752" cy="2377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800" cap="all" baseline="0">
                <a:solidFill>
                  <a:schemeClr val="tx1"/>
                </a:solidFill>
              </a:defRPr>
            </a:lvl1pPr>
          </a:lstStyle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10210800" y="6391656"/>
            <a:ext cx="640080" cy="2377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800">
                <a:solidFill>
                  <a:schemeClr val="tx1"/>
                </a:solidFill>
              </a:defRPr>
            </a:lvl1pPr>
          </a:lstStyle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pic>
        <p:nvPicPr>
          <p:cNvPr id="7" name="Obrázek 6"/>
          <p:cNvPicPr>
            <a:picLocks noChangeAspect="1"/>
          </p:cNvPicPr>
          <p:nvPr userDrawn="1"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0872" y="5196694"/>
            <a:ext cx="5040000" cy="1101335"/>
          </a:xfrm>
          <a:prstGeom prst="rect">
            <a:avLst/>
          </a:prstGeom>
        </p:spPr>
      </p:pic>
      <p:pic>
        <p:nvPicPr>
          <p:cNvPr id="11" name="Obrázek 10"/>
          <p:cNvPicPr>
            <a:picLocks noChangeAspect="1"/>
          </p:cNvPicPr>
          <p:nvPr userDrawn="1"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61444" y="0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37609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60" r:id="rId4"/>
    <p:sldLayoutId id="2147483653" r:id="rId5"/>
    <p:sldLayoutId id="2147483654" r:id="rId6"/>
    <p:sldLayoutId id="2147483655" r:id="rId7"/>
    <p:sldLayoutId id="2147483656" r:id="rId8"/>
    <p:sldLayoutId id="2147483657" r:id="rId9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  <p:hf hdr="0" dt="0"/>
  <p:txStyles>
    <p:titleStyle>
      <a:lvl1pPr marL="0" indent="0" algn="l" defTabSz="914400" rtl="0" eaLnBrk="1" latinLnBrk="0" hangingPunct="1">
        <a:lnSpc>
          <a:spcPct val="90000"/>
        </a:lnSpc>
        <a:spcBef>
          <a:spcPct val="0"/>
        </a:spcBef>
        <a:buFont typeface="Arial" pitchFamily="34" charset="0"/>
        <a:buNone/>
        <a:defRPr sz="3400" kern="1200">
          <a:solidFill>
            <a:schemeClr val="tx1">
              <a:lumMod val="75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28600" algn="l" defTabSz="914400" rtl="0" eaLnBrk="1" latinLnBrk="0" hangingPunct="1">
        <a:lnSpc>
          <a:spcPct val="90000"/>
        </a:lnSpc>
        <a:spcBef>
          <a:spcPts val="1800"/>
        </a:spcBef>
        <a:buSzPct val="80000"/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594360" indent="-228600" algn="l" defTabSz="914400" rtl="0" eaLnBrk="1" latinLnBrk="0" hangingPunct="1">
        <a:lnSpc>
          <a:spcPct val="90000"/>
        </a:lnSpc>
        <a:spcBef>
          <a:spcPts val="1000"/>
        </a:spcBef>
        <a:buSzPct val="80000"/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23444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87452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19456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51460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83464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3" pos="3840" userDrawn="1">
          <p15:clr>
            <a:srgbClr val="F26B43"/>
          </p15:clr>
        </p15:guide>
        <p15:guide id="5" orient="horz" pos="2160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WMF"/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WMF"/><Relationship Id="rId5" Type="http://schemas.openxmlformats.org/officeDocument/2006/relationships/image" Target="../media/image7.png"/><Relationship Id="rId4" Type="http://schemas.openxmlformats.org/officeDocument/2006/relationships/image" Target="../media/image6.WMF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9.WMF"/><Relationship Id="rId7" Type="http://schemas.openxmlformats.org/officeDocument/2006/relationships/image" Target="../media/image12.WMF"/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WMF"/><Relationship Id="rId5" Type="http://schemas.openxmlformats.org/officeDocument/2006/relationships/image" Target="../media/image10.WMF"/><Relationship Id="rId4" Type="http://schemas.openxmlformats.org/officeDocument/2006/relationships/image" Target="../media/image6.W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WMF"/><Relationship Id="rId7" Type="http://schemas.openxmlformats.org/officeDocument/2006/relationships/image" Target="../media/image17.png"/><Relationship Id="rId2" Type="http://schemas.openxmlformats.org/officeDocument/2006/relationships/image" Target="../media/image14.W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png"/><Relationship Id="rId5" Type="http://schemas.openxmlformats.org/officeDocument/2006/relationships/image" Target="../media/image16.WMF"/><Relationship Id="rId4" Type="http://schemas.openxmlformats.org/officeDocument/2006/relationships/image" Target="../media/image15.WMF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hyperlink" Target="https://openclipart.org/" TargetMode="Externa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chemeClr val="accent1">
                <a:lumMod val="20000"/>
                <a:lumOff val="80000"/>
                <a:alpha val="86000"/>
              </a:schemeClr>
            </a:gs>
            <a:gs pos="42000">
              <a:schemeClr val="bg1">
                <a:alpha val="40000"/>
              </a:schemeClr>
            </a:gs>
            <a:gs pos="0">
              <a:schemeClr val="accent1">
                <a:lumMod val="20000"/>
                <a:lumOff val="80000"/>
                <a:alpha val="85000"/>
              </a:schemeClr>
            </a:gs>
            <a:gs pos="75000">
              <a:schemeClr val="bg1">
                <a:alpha val="4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marL="0" indent="0" algn="ctr" defTabSz="914400">
              <a:lnSpc>
                <a:spcPct val="90000"/>
              </a:lnSpc>
              <a:spcBef>
                <a:spcPts val="0"/>
              </a:spcBef>
              <a:buNone/>
            </a:pPr>
            <a:r>
              <a:rPr lang="cs-CZ" b="1" dirty="0" smtClean="0">
                <a:solidFill>
                  <a:srgbClr val="624D38">
                    <a:lumMod val="75000"/>
                  </a:srgbClr>
                </a:solidFill>
                <a:latin typeface="Century Gothic"/>
              </a:rPr>
              <a:t>Z POHÁDKY DO POHÁDKY</a:t>
            </a:r>
            <a:endParaRPr lang="cs-CZ" sz="6000" b="1" i="0" dirty="0">
              <a:solidFill>
                <a:srgbClr val="624D38">
                  <a:lumMod val="75000"/>
                </a:srgbClr>
              </a:solidFill>
              <a:latin typeface="Century Gothic"/>
            </a:endParaRPr>
          </a:p>
        </p:txBody>
      </p:sp>
      <p:sp>
        <p:nvSpPr>
          <p:cNvPr id="4" name="Podnadpis 3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/>
              <a:t>KDO, S KÝM, KAM?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6715426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2</a:t>
            </a:fld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498299" y="661224"/>
            <a:ext cx="396397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Z jaké jsme pohádky?</a:t>
            </a:r>
          </a:p>
          <a:p>
            <a:r>
              <a:rPr lang="cs-CZ" sz="2400" b="1" dirty="0" smtClean="0"/>
              <a:t>A kdo k nám nepatří?</a:t>
            </a:r>
            <a:endParaRPr lang="cs-CZ" sz="2400" b="1" dirty="0"/>
          </a:p>
        </p:txBody>
      </p:sp>
      <p:pic>
        <p:nvPicPr>
          <p:cNvPr id="13" name="Obrázek 1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40372" y="2622517"/>
            <a:ext cx="1253764" cy="2923854"/>
          </a:xfrm>
          <a:prstGeom prst="rect">
            <a:avLst/>
          </a:prstGeom>
        </p:spPr>
      </p:pic>
      <p:pic>
        <p:nvPicPr>
          <p:cNvPr id="15" name="Obrázek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68409" y="2798572"/>
            <a:ext cx="1701446" cy="2419419"/>
          </a:xfrm>
          <a:prstGeom prst="rect">
            <a:avLst/>
          </a:prstGeom>
        </p:spPr>
      </p:pic>
      <p:pic>
        <p:nvPicPr>
          <p:cNvPr id="21" name="Obrázek 2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0946" y="2798572"/>
            <a:ext cx="1976469" cy="2571744"/>
          </a:xfrm>
          <a:prstGeom prst="rect">
            <a:avLst/>
          </a:prstGeom>
        </p:spPr>
      </p:pic>
      <p:pic>
        <p:nvPicPr>
          <p:cNvPr id="2" name="Obrázek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11290" y="1076722"/>
            <a:ext cx="2099078" cy="2099078"/>
          </a:xfrm>
          <a:prstGeom prst="rect">
            <a:avLst/>
          </a:prstGeom>
        </p:spPr>
      </p:pic>
      <p:pic>
        <p:nvPicPr>
          <p:cNvPr id="25" name="Obrázek 2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63989" y="892056"/>
            <a:ext cx="1644650" cy="19081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34160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>
                      <p:stCondLst>
                        <p:cond delay="0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3</a:t>
            </a:fld>
            <a:endParaRPr lang="cs-CZ" dirty="0"/>
          </a:p>
        </p:txBody>
      </p:sp>
      <p:pic>
        <p:nvPicPr>
          <p:cNvPr id="13" name="Obrázek 1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00308" y="4066179"/>
            <a:ext cx="831850" cy="1939925"/>
          </a:xfrm>
          <a:prstGeom prst="rect">
            <a:avLst/>
          </a:prstGeom>
        </p:spPr>
      </p:pic>
      <p:pic>
        <p:nvPicPr>
          <p:cNvPr id="16" name="Obrázek 1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74506" y="1655639"/>
            <a:ext cx="1424555" cy="2301509"/>
          </a:xfrm>
          <a:prstGeom prst="rect">
            <a:avLst/>
          </a:prstGeom>
        </p:spPr>
      </p:pic>
      <p:pic>
        <p:nvPicPr>
          <p:cNvPr id="21" name="Obrázek 2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25415" y="3144754"/>
            <a:ext cx="1612900" cy="2098675"/>
          </a:xfrm>
          <a:prstGeom prst="rect">
            <a:avLst/>
          </a:prstGeom>
        </p:spPr>
      </p:pic>
      <p:pic>
        <p:nvPicPr>
          <p:cNvPr id="22" name="Obrázek 2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5705" y="2806393"/>
            <a:ext cx="1806302" cy="2448371"/>
          </a:xfrm>
          <a:prstGeom prst="rect">
            <a:avLst/>
          </a:prstGeom>
        </p:spPr>
      </p:pic>
      <p:pic>
        <p:nvPicPr>
          <p:cNvPr id="23" name="Obrázek 22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59159" y="3405722"/>
            <a:ext cx="889711" cy="899770"/>
          </a:xfrm>
          <a:prstGeom prst="rect">
            <a:avLst/>
          </a:prstGeom>
        </p:spPr>
      </p:pic>
      <p:pic>
        <p:nvPicPr>
          <p:cNvPr id="24" name="Obrázek 2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35496" y="1682925"/>
            <a:ext cx="1086341" cy="2172682"/>
          </a:xfrm>
          <a:prstGeom prst="rect">
            <a:avLst/>
          </a:prstGeom>
        </p:spPr>
      </p:pic>
      <p:pic>
        <p:nvPicPr>
          <p:cNvPr id="25" name="Obrázek 24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60976" y="393477"/>
            <a:ext cx="2375789" cy="2375789"/>
          </a:xfrm>
          <a:prstGeom prst="rect">
            <a:avLst/>
          </a:prstGeom>
        </p:spPr>
      </p:pic>
      <p:sp>
        <p:nvSpPr>
          <p:cNvPr id="27" name="TextovéPole 26"/>
          <p:cNvSpPr txBox="1"/>
          <p:nvPr/>
        </p:nvSpPr>
        <p:spPr>
          <a:xfrm>
            <a:off x="498299" y="661224"/>
            <a:ext cx="348848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/>
              <a:t>Z jaké jsme pohádky?</a:t>
            </a:r>
          </a:p>
          <a:p>
            <a:r>
              <a:rPr lang="cs-CZ" sz="2400" b="1" dirty="0"/>
              <a:t>A kdo k nám nepatří?</a:t>
            </a:r>
          </a:p>
        </p:txBody>
      </p:sp>
    </p:spTree>
    <p:extLst>
      <p:ext uri="{BB962C8B-B14F-4D97-AF65-F5344CB8AC3E}">
        <p14:creationId xmlns:p14="http://schemas.microsoft.com/office/powerpoint/2010/main" val="2961128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>
                      <p:stCondLst>
                        <p:cond delay="0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>
                      <p:stCondLst>
                        <p:cond delay="0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35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6" fill="hold">
                      <p:stCondLst>
                        <p:cond delay="0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4</a:t>
            </a:fld>
            <a:endParaRPr lang="cs-CZ" dirty="0"/>
          </a:p>
        </p:txBody>
      </p:sp>
      <p:pic>
        <p:nvPicPr>
          <p:cNvPr id="8" name="Obrázek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8401" y="1633578"/>
            <a:ext cx="1282700" cy="1911350"/>
          </a:xfrm>
          <a:prstGeom prst="rect">
            <a:avLst/>
          </a:prstGeom>
        </p:spPr>
      </p:pic>
      <p:pic>
        <p:nvPicPr>
          <p:cNvPr id="10" name="Obrázek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87018" y="538133"/>
            <a:ext cx="1644650" cy="1908175"/>
          </a:xfrm>
          <a:prstGeom prst="rect">
            <a:avLst/>
          </a:prstGeom>
        </p:spPr>
      </p:pic>
      <p:pic>
        <p:nvPicPr>
          <p:cNvPr id="19" name="Obrázek 1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07633" y="1210176"/>
            <a:ext cx="2293954" cy="2758153"/>
          </a:xfrm>
          <a:prstGeom prst="rect">
            <a:avLst/>
          </a:prstGeom>
        </p:spPr>
      </p:pic>
      <p:pic>
        <p:nvPicPr>
          <p:cNvPr id="26" name="Obrázek 2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83583" y="-1937597"/>
            <a:ext cx="1552651" cy="1785823"/>
          </a:xfrm>
          <a:prstGeom prst="rect">
            <a:avLst/>
          </a:prstGeom>
        </p:spPr>
      </p:pic>
      <p:sp>
        <p:nvSpPr>
          <p:cNvPr id="28" name="TextovéPole 27"/>
          <p:cNvSpPr txBox="1"/>
          <p:nvPr/>
        </p:nvSpPr>
        <p:spPr>
          <a:xfrm>
            <a:off x="498299" y="661224"/>
            <a:ext cx="344665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/>
              <a:t>Z jaké jsme pohádky?</a:t>
            </a:r>
          </a:p>
          <a:p>
            <a:r>
              <a:rPr lang="cs-CZ" sz="2400" b="1" dirty="0"/>
              <a:t>A kdo k nám nepatří?</a:t>
            </a:r>
          </a:p>
        </p:txBody>
      </p:sp>
      <p:sp>
        <p:nvSpPr>
          <p:cNvPr id="29" name="TextovéPole 28"/>
          <p:cNvSpPr txBox="1"/>
          <p:nvPr/>
        </p:nvSpPr>
        <p:spPr>
          <a:xfrm>
            <a:off x="7112001" y="4915681"/>
            <a:ext cx="488521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cs-CZ" sz="2400" b="1" dirty="0" smtClean="0"/>
              <a:t>…a do které pohádky šli?</a:t>
            </a:r>
            <a:endParaRPr lang="cs-CZ" sz="2400" b="1" dirty="0"/>
          </a:p>
        </p:txBody>
      </p:sp>
      <p:pic>
        <p:nvPicPr>
          <p:cNvPr id="11" name="Obrázek 10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1417" y="3922751"/>
            <a:ext cx="2375789" cy="2375789"/>
          </a:xfrm>
          <a:prstGeom prst="rect">
            <a:avLst/>
          </a:prstGeom>
        </p:spPr>
      </p:pic>
      <p:pic>
        <p:nvPicPr>
          <p:cNvPr id="1026" name="Picture 2" descr="wolf - coloured by frankes - coloured line art wol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23701" y="3208791"/>
            <a:ext cx="1904390" cy="19018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019995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>
                      <p:stCondLst>
                        <p:cond delay="0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33" restart="whenNotActive" fill="hold" evtFilter="cancelBubble" nodeType="interactiveSeq">
                <p:stCondLst>
                  <p:cond evt="onClick" delay="0">
                    <p:tgtEl>
                      <p:spTgt spid="10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4" fill="hold">
                      <p:stCondLst>
                        <p:cond delay="0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26"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b="1" dirty="0" smtClean="0"/>
              <a:t>Použité zdroje obrázků</a:t>
            </a:r>
            <a:endParaRPr lang="cs-CZ" sz="32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Klipart z office.microsoft.com</a:t>
            </a:r>
          </a:p>
          <a:p>
            <a:r>
              <a:rPr lang="cs-CZ" dirty="0">
                <a:hlinkClick r:id="rId2"/>
              </a:rPr>
              <a:t>https://</a:t>
            </a:r>
            <a:r>
              <a:rPr lang="cs-CZ" dirty="0" smtClean="0">
                <a:hlinkClick r:id="rId2"/>
              </a:rPr>
              <a:t>openclipart.org</a:t>
            </a:r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553003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b="1" dirty="0" smtClean="0"/>
              <a:t>Materiály, pomůcky a technické vybavení</a:t>
            </a:r>
            <a:endParaRPr lang="cs-CZ" sz="3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0"/>
            <a:r>
              <a:rPr lang="cs-CZ" dirty="0" smtClean="0"/>
              <a:t>Dotyková </a:t>
            </a:r>
            <a:r>
              <a:rPr lang="cs-CZ" dirty="0"/>
              <a:t>obrazovka, připojená k PC</a:t>
            </a:r>
          </a:p>
          <a:p>
            <a:r>
              <a:rPr lang="cs-CZ" dirty="0" smtClean="0"/>
              <a:t>Didaktický </a:t>
            </a:r>
            <a:r>
              <a:rPr lang="cs-CZ" dirty="0"/>
              <a:t>kufřík - KUMUČ </a:t>
            </a:r>
            <a:r>
              <a:rPr lang="cs-CZ" dirty="0" smtClean="0"/>
              <a:t>(loutky)</a:t>
            </a:r>
            <a:endParaRPr lang="cs-CZ" dirty="0"/>
          </a:p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6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978014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b="1" dirty="0" smtClean="0"/>
              <a:t>Metodický postup</a:t>
            </a:r>
            <a:endParaRPr lang="cs-CZ" sz="3200" strike="sngStrike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Na jednotlivých snímcích děti přiřazují postav ke správné pohádce</a:t>
            </a:r>
          </a:p>
          <a:p>
            <a:r>
              <a:rPr lang="cs-CZ" dirty="0" smtClean="0"/>
              <a:t>Děti potvrdí převyprávěním příběhu to, že chápou souvislosti a potvrdí tak svůj výběr. K vlastnímu vyprávění mohou použít loutky, které ve školce jsou.</a:t>
            </a:r>
          </a:p>
          <a:p>
            <a:pPr marL="45720" indent="0">
              <a:buNone/>
            </a:pPr>
            <a:r>
              <a:rPr lang="cs-CZ" b="1" dirty="0" smtClean="0"/>
              <a:t>Očekávání </a:t>
            </a:r>
            <a:r>
              <a:rPr lang="cs-CZ" b="1" dirty="0"/>
              <a:t>a cíle</a:t>
            </a:r>
          </a:p>
          <a:p>
            <a:r>
              <a:rPr lang="cs-CZ" dirty="0" smtClean="0"/>
              <a:t>Děti vyprávějí známé pohádky, tím si ověří, zda uhodly pohádku.</a:t>
            </a:r>
          </a:p>
          <a:p>
            <a:r>
              <a:rPr lang="cs-CZ" dirty="0" smtClean="0"/>
              <a:t>Děti řeší hádanky, rozvíjí logické uvažování.</a:t>
            </a:r>
            <a:endParaRPr lang="cs-CZ" dirty="0"/>
          </a:p>
          <a:p>
            <a:endParaRPr lang="cs-CZ" dirty="0"/>
          </a:p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7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6012448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b="1" dirty="0" smtClean="0"/>
              <a:t>Práce </a:t>
            </a:r>
            <a:r>
              <a:rPr lang="cs-CZ" sz="3200" b="1" dirty="0"/>
              <a:t>s interaktivním výukovým </a:t>
            </a:r>
            <a:r>
              <a:rPr lang="cs-CZ" sz="3200" b="1" dirty="0" smtClean="0"/>
              <a:t>materiálem</a:t>
            </a:r>
            <a:endParaRPr lang="cs-CZ" sz="3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Na snímcích je několik obrázků. Ty po dotyku/ kliknutí zmizí (pokud do pohádky nepatří) nebo se otočí (pokud do pohádky patří).</a:t>
            </a: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8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410801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b="1" dirty="0"/>
              <a:t>Prvky polytechnické výchovy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Vzdělávací oblast </a:t>
            </a:r>
            <a:r>
              <a:rPr lang="cs-CZ" b="1" dirty="0" smtClean="0"/>
              <a:t>DÍTĚ A JEHO PSYCHIKA (PSYCHOLOGICKÁ)</a:t>
            </a:r>
          </a:p>
          <a:p>
            <a:r>
              <a:rPr lang="cs-CZ" dirty="0" smtClean="0"/>
              <a:t>Podoblast </a:t>
            </a:r>
            <a:r>
              <a:rPr lang="cs-CZ" b="1" dirty="0" smtClean="0"/>
              <a:t>Poznávací schopnosti- tvořivost, vynalézavost, fantazie</a:t>
            </a:r>
            <a:endParaRPr lang="cs-CZ" b="1" dirty="0"/>
          </a:p>
          <a:p>
            <a:pPr marL="45720" indent="0">
              <a:buNone/>
            </a:pPr>
            <a:r>
              <a:rPr lang="cs-CZ" b="1" dirty="0" smtClean="0"/>
              <a:t>Dosažené konkretizované výstupy </a:t>
            </a:r>
          </a:p>
          <a:p>
            <a:pPr>
              <a:buFontTx/>
              <a:buChar char="-"/>
            </a:pPr>
            <a:r>
              <a:rPr lang="cs-CZ" dirty="0" smtClean="0"/>
              <a:t>vyjadřovat svou představivost a fantazii při dramatických činnostech</a:t>
            </a:r>
          </a:p>
          <a:p>
            <a:pPr>
              <a:buFontTx/>
              <a:buChar char="-"/>
            </a:pPr>
            <a:r>
              <a:rPr lang="cs-CZ" dirty="0" smtClean="0"/>
              <a:t>Vyprávět příběh s vizuální oporou</a:t>
            </a:r>
          </a:p>
          <a:p>
            <a:pPr marL="45720" indent="0">
              <a:buNone/>
            </a:pPr>
            <a:endParaRPr lang="cs-CZ" dirty="0" smtClean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9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7765058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black"/>
                </a:solidFill>
              </a:rPr>
              <a:t>Projekt CZ.1.07/1.3.00/48.0075 je spolufinancován Evropským sociálním fondem a státním rozpočtem České republiky.</a:t>
            </a:r>
            <a:endParaRPr lang="cs-CZ" dirty="0">
              <a:solidFill>
                <a:prstClr val="black"/>
              </a:solidFill>
            </a:endParaRPr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>
                <a:solidFill>
                  <a:prstClr val="black"/>
                </a:solidFill>
              </a:rPr>
              <a:pPr/>
              <a:t>10</a:t>
            </a:fld>
            <a:endParaRPr lang="cs-CZ" dirty="0">
              <a:solidFill>
                <a:prstClr val="black"/>
              </a:solidFill>
            </a:endParaRPr>
          </a:p>
        </p:txBody>
      </p:sp>
      <p:grpSp>
        <p:nvGrpSpPr>
          <p:cNvPr id="5" name="Skupina 4"/>
          <p:cNvGrpSpPr/>
          <p:nvPr/>
        </p:nvGrpSpPr>
        <p:grpSpPr>
          <a:xfrm>
            <a:off x="1921041" y="1087399"/>
            <a:ext cx="7513903" cy="4097665"/>
            <a:chOff x="3057284" y="724271"/>
            <a:chExt cx="4242876" cy="3527549"/>
          </a:xfrm>
        </p:grpSpPr>
        <p:sp>
          <p:nvSpPr>
            <p:cNvPr id="6" name="Volný tvar 5"/>
            <p:cNvSpPr/>
            <p:nvPr/>
          </p:nvSpPr>
          <p:spPr>
            <a:xfrm>
              <a:off x="3057284" y="2216595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Vnímat vliv techniky na společnost a přírodu</a:t>
              </a:r>
            </a:p>
          </p:txBody>
        </p:sp>
        <p:sp>
          <p:nvSpPr>
            <p:cNvPr id="10" name="Volný tvar 9"/>
            <p:cNvSpPr/>
            <p:nvPr/>
          </p:nvSpPr>
          <p:spPr>
            <a:xfrm>
              <a:off x="4377271" y="1477325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Směrovat </a:t>
              </a:r>
              <a:r>
                <a:rPr lang="cs-CZ" sz="1600" b="1" dirty="0" smtClean="0">
                  <a:solidFill>
                    <a:schemeClr val="tx1"/>
                  </a:solidFill>
                </a:rPr>
                <a:t>děti </a:t>
              </a:r>
              <a:r>
                <a:rPr lang="cs-CZ" sz="1600" b="1" dirty="0">
                  <a:solidFill>
                    <a:schemeClr val="tx1"/>
                  </a:solidFill>
                </a:rPr>
                <a:t>k získávání základních pracovních dovedností a návyků</a:t>
              </a:r>
            </a:p>
          </p:txBody>
        </p:sp>
        <p:sp>
          <p:nvSpPr>
            <p:cNvPr id="14" name="Volný tvar 13"/>
            <p:cNvSpPr/>
            <p:nvPr/>
          </p:nvSpPr>
          <p:spPr>
            <a:xfrm>
              <a:off x="3058097" y="753932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 smtClean="0">
                  <a:solidFill>
                    <a:schemeClr val="tx1"/>
                  </a:solidFill>
                </a:rPr>
                <a:t>Chápat </a:t>
              </a:r>
              <a:r>
                <a:rPr lang="cs-CZ" sz="1600" b="1" dirty="0">
                  <a:solidFill>
                    <a:schemeClr val="tx1"/>
                  </a:solidFill>
                </a:rPr>
                <a:t>p</a:t>
              </a:r>
              <a:r>
                <a:rPr lang="cs-CZ" sz="1600" b="1" dirty="0" smtClean="0">
                  <a:solidFill>
                    <a:schemeClr val="tx1"/>
                  </a:solidFill>
                </a:rPr>
                <a:t>ostavení techniky a technických oborů v životě lidstva jako devízu</a:t>
              </a:r>
              <a:endParaRPr lang="cs-CZ" sz="1600" b="1" dirty="0">
                <a:solidFill>
                  <a:schemeClr val="tx1"/>
                </a:solidFill>
              </a:endParaRPr>
            </a:p>
          </p:txBody>
        </p:sp>
        <p:sp>
          <p:nvSpPr>
            <p:cNvPr id="18" name="Volný tvar 17"/>
            <p:cNvSpPr/>
            <p:nvPr/>
          </p:nvSpPr>
          <p:spPr>
            <a:xfrm>
              <a:off x="5695633" y="724271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Učit děti základním poznatkům o technice</a:t>
              </a:r>
            </a:p>
          </p:txBody>
        </p:sp>
        <p:sp>
          <p:nvSpPr>
            <p:cNvPr id="22" name="Volný tvar 21"/>
            <p:cNvSpPr/>
            <p:nvPr/>
          </p:nvSpPr>
          <p:spPr>
            <a:xfrm>
              <a:off x="5695633" y="2175498"/>
              <a:ext cx="1604527" cy="1441328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Vést děti ke kooperativnímu hodnocení a sebehodnocení</a:t>
              </a:r>
            </a:p>
          </p:txBody>
        </p:sp>
        <p:sp>
          <p:nvSpPr>
            <p:cNvPr id="30" name="Volný tvar 29"/>
            <p:cNvSpPr/>
            <p:nvPr/>
          </p:nvSpPr>
          <p:spPr>
            <a:xfrm>
              <a:off x="4375646" y="2935523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Podpořit rozvoj myšlenkového </a:t>
              </a:r>
              <a:r>
                <a:rPr lang="cs-CZ" sz="1600" b="1" dirty="0" smtClean="0">
                  <a:solidFill>
                    <a:schemeClr val="tx1"/>
                  </a:solidFill>
                </a:rPr>
                <a:t>potenciálu dětí</a:t>
              </a:r>
              <a:endParaRPr lang="cs-CZ" sz="1600" b="1" dirty="0">
                <a:solidFill>
                  <a:schemeClr val="tx1"/>
                </a:solidFill>
              </a:endParaRPr>
            </a:p>
          </p:txBody>
        </p:sp>
      </p:grpSp>
      <p:sp>
        <p:nvSpPr>
          <p:cNvPr id="34" name="TextovéPole 33"/>
          <p:cNvSpPr txBox="1"/>
          <p:nvPr/>
        </p:nvSpPr>
        <p:spPr>
          <a:xfrm>
            <a:off x="3333470" y="394396"/>
            <a:ext cx="456370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b="1" dirty="0" smtClean="0"/>
              <a:t>Cíle polytechnické výchovy</a:t>
            </a:r>
            <a:endParaRPr lang="cs-CZ" sz="2800" b="1" dirty="0"/>
          </a:p>
        </p:txBody>
      </p:sp>
    </p:spTree>
    <p:extLst>
      <p:ext uri="{BB962C8B-B14F-4D97-AF65-F5344CB8AC3E}">
        <p14:creationId xmlns:p14="http://schemas.microsoft.com/office/powerpoint/2010/main" val="19156042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heer Green 16x9">
  <a:themeElements>
    <a:clrScheme name="Žlutá">
      <a:dk1>
        <a:sysClr val="windowText" lastClr="000000"/>
      </a:dk1>
      <a:lt1>
        <a:sysClr val="window" lastClr="FFFFFF"/>
      </a:lt1>
      <a:dk2>
        <a:srgbClr val="39302A"/>
      </a:dk2>
      <a:lt2>
        <a:srgbClr val="E5DEDB"/>
      </a:lt2>
      <a:accent1>
        <a:srgbClr val="FFCA08"/>
      </a:accent1>
      <a:accent2>
        <a:srgbClr val="F8931D"/>
      </a:accent2>
      <a:accent3>
        <a:srgbClr val="CE8D3E"/>
      </a:accent3>
      <a:accent4>
        <a:srgbClr val="EC7016"/>
      </a:accent4>
      <a:accent5>
        <a:srgbClr val="E64823"/>
      </a:accent5>
      <a:accent6>
        <a:srgbClr val="9C6A6A"/>
      </a:accent6>
      <a:hlink>
        <a:srgbClr val="2998E3"/>
      </a:hlink>
      <a:folHlink>
        <a:srgbClr val="7F723D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48-PPTvzor.potx" id="{BEAA49EE-7AE4-44BA-8526-6F4ED2428C66}" vid="{21787010-6216-4E42-AF3D-8126B149DC11}"/>
    </a:ext>
  </a:extLst>
</a:theme>
</file>

<file path=ppt/theme/theme2.xml><?xml version="1.0" encoding="utf-8"?>
<a:theme xmlns:a="http://schemas.openxmlformats.org/drawingml/2006/main" name="Office Theme">
  <a:themeElements>
    <a:clrScheme name="Sheer Green">
      <a:dk1>
        <a:srgbClr val="404040"/>
      </a:dk1>
      <a:lt1>
        <a:sysClr val="window" lastClr="FFFFFF"/>
      </a:lt1>
      <a:dk2>
        <a:srgbClr val="624D38"/>
      </a:dk2>
      <a:lt2>
        <a:srgbClr val="F2F2E2"/>
      </a:lt2>
      <a:accent1>
        <a:srgbClr val="72C23C"/>
      </a:accent1>
      <a:accent2>
        <a:srgbClr val="F4CC20"/>
      </a:accent2>
      <a:accent3>
        <a:srgbClr val="53B6BB"/>
      </a:accent3>
      <a:accent4>
        <a:srgbClr val="BA7CC0"/>
      </a:accent4>
      <a:accent5>
        <a:srgbClr val="ED635A"/>
      </a:accent5>
      <a:accent6>
        <a:srgbClr val="EE9B40"/>
      </a:accent6>
      <a:hlink>
        <a:srgbClr val="53B6BB"/>
      </a:hlink>
      <a:folHlink>
        <a:srgbClr val="B68DC0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Sheer Green">
      <a:dk1>
        <a:srgbClr val="404040"/>
      </a:dk1>
      <a:lt1>
        <a:sysClr val="window" lastClr="FFFFFF"/>
      </a:lt1>
      <a:dk2>
        <a:srgbClr val="624D38"/>
      </a:dk2>
      <a:lt2>
        <a:srgbClr val="F2F2E2"/>
      </a:lt2>
      <a:accent1>
        <a:srgbClr val="72C23C"/>
      </a:accent1>
      <a:accent2>
        <a:srgbClr val="F4CC20"/>
      </a:accent2>
      <a:accent3>
        <a:srgbClr val="53B6BB"/>
      </a:accent3>
      <a:accent4>
        <a:srgbClr val="BA7CC0"/>
      </a:accent4>
      <a:accent5>
        <a:srgbClr val="ED635A"/>
      </a:accent5>
      <a:accent6>
        <a:srgbClr val="EE9B40"/>
      </a:accent6>
      <a:hlink>
        <a:srgbClr val="53B6BB"/>
      </a:hlink>
      <a:folHlink>
        <a:srgbClr val="B68DC0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item1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Props1.xml><?xml version="1.0" encoding="utf-8"?>
<ds:datastoreItem xmlns:ds="http://schemas.openxmlformats.org/officeDocument/2006/customXml" ds:itemID="{204C4809-32CE-4D76-8837-BF87A221E813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48-PPTvzor</Template>
  <TotalTime>0</TotalTime>
  <Words>320</Words>
  <Application>Microsoft Office PowerPoint</Application>
  <PresentationFormat>Širokoúhlá obrazovka</PresentationFormat>
  <Paragraphs>50</Paragraphs>
  <Slides>10</Slides>
  <Notes>1</Notes>
  <HiddenSlides>0</HiddenSlides>
  <MMClips>0</MMClips>
  <ScaleCrop>false</ScaleCrop>
  <HeadingPairs>
    <vt:vector size="6" baseType="variant">
      <vt:variant>
        <vt:lpstr>Použitá písma</vt:lpstr>
      </vt:variant>
      <vt:variant>
        <vt:i4>2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3" baseType="lpstr">
      <vt:lpstr>Arial</vt:lpstr>
      <vt:lpstr>Century Gothic</vt:lpstr>
      <vt:lpstr>Sheer Green 16x9</vt:lpstr>
      <vt:lpstr>Z POHÁDKY DO POHÁDKY</vt:lpstr>
      <vt:lpstr>Prezentace aplikace PowerPoint</vt:lpstr>
      <vt:lpstr>Prezentace aplikace PowerPoint</vt:lpstr>
      <vt:lpstr>Prezentace aplikace PowerPoint</vt:lpstr>
      <vt:lpstr>Použité zdroje obrázků</vt:lpstr>
      <vt:lpstr>Materiály, pomůcky a technické vybavení</vt:lpstr>
      <vt:lpstr>Metodický postup</vt:lpstr>
      <vt:lpstr>Práce s interaktivním výukovým materiálem</vt:lpstr>
      <vt:lpstr>Prvky polytechnické výchovy</vt:lpstr>
      <vt:lpstr>Prezentace aplikace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2014-08-05T12:38:58Z</dcterms:created>
  <dcterms:modified xsi:type="dcterms:W3CDTF">2015-04-13T19:15:30Z</dcterms:modified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TC029208979991</vt:lpwstr>
  </property>
</Properties>
</file>