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73" r:id="rId4"/>
    <p:sldId id="282" r:id="rId5"/>
    <p:sldId id="283" r:id="rId6"/>
    <p:sldId id="284" r:id="rId7"/>
    <p:sldId id="275" r:id="rId8"/>
    <p:sldId id="277" r:id="rId9"/>
    <p:sldId id="276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2"/>
            <p14:sldId id="283"/>
          </p14:sldIdLst>
        </p14:section>
        <p14:section name="PL k tisku" id="{F20F17D4-BE54-4D00-8522-47F4E8430D64}">
          <p14:sldIdLst>
            <p14:sldId id="284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>
        <p:scale>
          <a:sx n="63" d="100"/>
          <a:sy n="63" d="100"/>
        </p:scale>
        <p:origin x="-114" y="-34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4.5.2015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4.5.2015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6.png"/><Relationship Id="rId7" Type="http://schemas.openxmlformats.org/officeDocument/2006/relationships/image" Target="../media/image16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3.png"/><Relationship Id="rId10" Type="http://schemas.openxmlformats.org/officeDocument/2006/relationships/image" Target="../media/image19.png"/><Relationship Id="rId4" Type="http://schemas.openxmlformats.org/officeDocument/2006/relationships/image" Target="../media/image11.png"/><Relationship Id="rId9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6.png"/><Relationship Id="rId3" Type="http://schemas.openxmlformats.org/officeDocument/2006/relationships/image" Target="../media/image6.png"/><Relationship Id="rId7" Type="http://schemas.openxmlformats.org/officeDocument/2006/relationships/image" Target="../media/image13.png"/><Relationship Id="rId12" Type="http://schemas.openxmlformats.org/officeDocument/2006/relationships/image" Target="../media/image25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openxmlformats.org/officeDocument/2006/relationships/image" Target="../media/image24.png"/><Relationship Id="rId5" Type="http://schemas.openxmlformats.org/officeDocument/2006/relationships/image" Target="../media/image10.png"/><Relationship Id="rId10" Type="http://schemas.openxmlformats.org/officeDocument/2006/relationships/image" Target="../media/image23.png"/><Relationship Id="rId4" Type="http://schemas.openxmlformats.org/officeDocument/2006/relationships/image" Target="../media/image9.png"/><Relationship Id="rId9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" TargetMode="External"/><Relationship Id="rId2" Type="http://schemas.openxmlformats.org/officeDocument/2006/relationships/hyperlink" Target="http://www.sunipix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enclipart.org/" TargetMode="External"/><Relationship Id="rId4" Type="http://schemas.openxmlformats.org/officeDocument/2006/relationships/hyperlink" Target="http://www.wpclipart.com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554368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Zvířata domácí, volně žijící a exotická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47" y="4944139"/>
            <a:ext cx="2362983" cy="181285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01431" y="5500163"/>
            <a:ext cx="1195232" cy="10252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4014" y="4161951"/>
            <a:ext cx="1458812" cy="17006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5301" y="4648107"/>
            <a:ext cx="1239080" cy="128944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0876" y="1523016"/>
            <a:ext cx="2245804" cy="215807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864841" y="939788"/>
            <a:ext cx="3331998" cy="318101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8250" y="2996250"/>
            <a:ext cx="1534493" cy="16932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71320" y="730978"/>
            <a:ext cx="1615710" cy="146928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454788" y="580782"/>
            <a:ext cx="1287038" cy="884839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5593557" y="792368"/>
            <a:ext cx="38603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KDO ŽIJE NA FARMĚ?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062791" y="5650036"/>
            <a:ext cx="1195232" cy="102528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291" y="263923"/>
            <a:ext cx="1534493" cy="1693234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162249" y="425695"/>
            <a:ext cx="1287038" cy="88483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4947" y="4442687"/>
            <a:ext cx="3287799" cy="23990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209" y="3699027"/>
            <a:ext cx="1370658" cy="2741315"/>
          </a:xfrm>
          <a:prstGeom prst="rect">
            <a:avLst/>
          </a:prstGeom>
        </p:spPr>
      </p:pic>
      <p:pic>
        <p:nvPicPr>
          <p:cNvPr id="1026" name="Picture 2" descr="Cartoon Peacock Clip Art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6333" y="1898467"/>
            <a:ext cx="2857500" cy="2409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awn Clip Art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4621" y="772499"/>
            <a:ext cx="2857500" cy="281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ox Clip Art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0871" y="3559157"/>
            <a:ext cx="1904999" cy="2403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artoon Bat by StudioFibonacci - Cartoon Bat in the style of lemmling.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412" y="1898111"/>
            <a:ext cx="3537111" cy="1803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091937" y="237615"/>
            <a:ext cx="38603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KDO ŽIJE NA POLI, NA LOUCE, V LESE?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51492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09465" y="5762388"/>
            <a:ext cx="1195232" cy="102528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2844" y="297740"/>
            <a:ext cx="2245804" cy="215807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679760" y="1576512"/>
            <a:ext cx="3331998" cy="318101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407947" y="4922370"/>
            <a:ext cx="1615710" cy="146928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167422" y="1267986"/>
            <a:ext cx="1287038" cy="8848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4688" y="2035297"/>
            <a:ext cx="1370658" cy="274131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2931" y="5027376"/>
            <a:ext cx="3189713" cy="159485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468" y="4019720"/>
            <a:ext cx="1659102" cy="260251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0070" y="3405955"/>
            <a:ext cx="2628602" cy="1922165"/>
          </a:xfrm>
          <a:prstGeom prst="rect">
            <a:avLst/>
          </a:prstGeom>
        </p:spPr>
      </p:pic>
      <p:pic>
        <p:nvPicPr>
          <p:cNvPr id="1036" name="Picture 12" descr="Tux Penguin 3 Clip Art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65" y="373882"/>
            <a:ext cx="211455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Panda with bamboo leaves by adam_lowe - A cute cartoon panda bear eating bamboo leaves.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8277" y="2739243"/>
            <a:ext cx="2399024" cy="3085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593557" y="792368"/>
            <a:ext cx="38603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KDO ŽIJE V ZOO 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83687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72" y="3361710"/>
            <a:ext cx="3736349" cy="30299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9702" y="5002619"/>
            <a:ext cx="902355" cy="162678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5623" y="2141951"/>
            <a:ext cx="4366783" cy="424970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209" y="588486"/>
            <a:ext cx="1398118" cy="15534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1766" y="2290367"/>
            <a:ext cx="1718227" cy="201773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2025" y="4058433"/>
            <a:ext cx="1967677" cy="2067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694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www.sunipix.com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www.clker.com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www.wpclipart.com</a:t>
            </a:r>
            <a:endParaRPr lang="cs-CZ" dirty="0" smtClean="0"/>
          </a:p>
          <a:p>
            <a:r>
              <a:rPr lang="cs-CZ" dirty="0">
                <a:hlinkClick r:id="rId5"/>
              </a:rPr>
              <a:t>https://</a:t>
            </a:r>
            <a:r>
              <a:rPr lang="cs-CZ" dirty="0" smtClean="0">
                <a:hlinkClick r:id="rId5"/>
              </a:rPr>
              <a:t>openclipart.org</a:t>
            </a:r>
            <a:r>
              <a:rPr lang="cs-CZ" dirty="0" smtClean="0"/>
              <a:t>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budou třídit jednotlivé druhy zvířat - domácí, volně žijící, exotická. Na prezentaci  navazuje vybarvování zvířátek. </a:t>
            </a:r>
          </a:p>
          <a:p>
            <a:r>
              <a:rPr lang="cs-CZ" dirty="0" smtClean="0"/>
              <a:t>Pracovní list je určen k tisku a vybarvení, během prezentace se nezobrazuje.</a:t>
            </a:r>
          </a:p>
          <a:p>
            <a:pPr marL="45720" indent="0">
              <a:buNone/>
            </a:pPr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pPr>
              <a:buFontTx/>
              <a:buChar char="-"/>
            </a:pPr>
            <a:r>
              <a:rPr lang="cs-CZ" dirty="0" smtClean="0"/>
              <a:t>Dítě bude znát jednotlivé druhy zvířat, naučí se je třídit dle určitých kritérií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Na prvním snímku  s názvem „Na farmě“  se domácí zvířátka při kliknutí zahýbou, ostatní, které do skupiny nepatří, zmizí.</a:t>
            </a:r>
          </a:p>
          <a:p>
            <a:pPr marL="45720" indent="0">
              <a:buNone/>
            </a:pPr>
            <a:r>
              <a:rPr lang="cs-CZ" dirty="0" smtClean="0"/>
              <a:t>Na druhém snímku s názvem „Na poli, na louce, v lese“ se při kliknutí na obrázek zahýbou volně žijící zvířata, ostatní zmizí.</a:t>
            </a:r>
          </a:p>
          <a:p>
            <a:pPr marL="45720" indent="0">
              <a:buNone/>
            </a:pPr>
            <a:r>
              <a:rPr lang="cs-CZ" dirty="0" smtClean="0"/>
              <a:t>Na třetím snímku s názvem „V ZOO“ se při kliknutí na obrázek zahýbou exotická zvířata, ostatní zmizí.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PSYCHIKA /PSYCHOLOGICKÁ/</a:t>
            </a:r>
          </a:p>
          <a:p>
            <a:r>
              <a:rPr lang="cs-CZ" dirty="0" smtClean="0"/>
              <a:t>PODOBLAST </a:t>
            </a:r>
            <a:r>
              <a:rPr lang="cs-CZ" b="1" dirty="0" smtClean="0"/>
              <a:t>POZNÁVACÍ SCHOPNOSTI – základní matematické, početní a číselné pojmy a operace.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porovnat a uspořádat předměty dle stanoveného pravidla, poznat, co do skupiny nepatří, třídit předměty minimálně dle jednoho kritéria, nacházet znaky společné  a rozdílné.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364</Words>
  <Application>Microsoft Office PowerPoint</Application>
  <PresentationFormat>Vlastní</PresentationFormat>
  <Paragraphs>47</Paragraphs>
  <Slides>11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Zvířata domácí, volně žijící a exotická</vt:lpstr>
      <vt:lpstr>Prezentace aplikace PowerPoint</vt:lpstr>
      <vt:lpstr>Prezentace aplikace PowerPoint</vt:lpstr>
      <vt:lpstr>Prezentace aplikace PowerPoint</vt:lpstr>
      <vt:lpstr>Prezentace aplikace PowerPoint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2015-05-04T12:53:06Z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