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1"/>
  </p:notesMasterIdLst>
  <p:handoutMasterIdLst>
    <p:handoutMasterId r:id="rId12"/>
  </p:handoutMasterIdLst>
  <p:sldIdLst>
    <p:sldId id="272" r:id="rId3"/>
    <p:sldId id="273" r:id="rId4"/>
    <p:sldId id="275" r:id="rId5"/>
    <p:sldId id="277" r:id="rId6"/>
    <p:sldId id="276" r:id="rId7"/>
    <p:sldId id="278" r:id="rId8"/>
    <p:sldId id="280" r:id="rId9"/>
    <p:sldId id="28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commentAuthors" Target="commentAuthor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handoutMaster" Target="handoutMasters/handoutMaster1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1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unipix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Houby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cap="none" baseline="0" dirty="0" smtClean="0"/>
              <a:t>jedlé</a:t>
            </a:r>
            <a:r>
              <a:rPr lang="cs-CZ" sz="2400" b="1" i="0" cap="none" dirty="0" smtClean="0"/>
              <a:t> a nejedlé</a:t>
            </a:r>
            <a:endParaRPr lang="cs-CZ" sz="2400" b="1" i="0" cap="none" baseline="0" dirty="0" smtClean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/>
          <a:srcRect l="9117" t="11382" r="8406" b="5898"/>
          <a:stretch/>
        </p:blipFill>
        <p:spPr>
          <a:xfrm>
            <a:off x="8830033" y="3754667"/>
            <a:ext cx="2974492" cy="2247394"/>
          </a:xfrm>
          <a:prstGeom prst="rect">
            <a:avLst/>
          </a:prstGeom>
        </p:spPr>
      </p:pic>
      <p:pic>
        <p:nvPicPr>
          <p:cNvPr id="1036" name="Picture 12" descr="Fly, Cap, Colorful, Danger, Fall, Forest, Fungi, Fungus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715" t="16614" r="45983" b="5105"/>
          <a:stretch/>
        </p:blipFill>
        <p:spPr bwMode="auto">
          <a:xfrm>
            <a:off x="6604173" y="3931388"/>
            <a:ext cx="1891191" cy="2641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Mushrooms, White, Bench, Brown, Branch, Tree, Wood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00" t="15010" r="18078" b="-3580"/>
          <a:stretch/>
        </p:blipFill>
        <p:spPr bwMode="auto">
          <a:xfrm>
            <a:off x="6126671" y="1337476"/>
            <a:ext cx="2796784" cy="2032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Mushroom, Fungi, Fungus, Many, Food, Vegetarian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2514"/>
          <a:stretch/>
        </p:blipFill>
        <p:spPr bwMode="auto">
          <a:xfrm>
            <a:off x="310005" y="4911812"/>
            <a:ext cx="3100166" cy="1661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K&amp;rcaron;emená&amp;ccaron;, Forest, Fungus, Mushrooms, Dry Leaves, Autumn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417" t="12666" r="23321" b="14324"/>
          <a:stretch/>
        </p:blipFill>
        <p:spPr bwMode="auto">
          <a:xfrm>
            <a:off x="4384451" y="2882697"/>
            <a:ext cx="1615440" cy="3067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Mushrooms, Mushroom, Tree Trunk, Forest, Woods, Nature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0935" t="9565"/>
          <a:stretch/>
        </p:blipFill>
        <p:spPr bwMode="auto">
          <a:xfrm>
            <a:off x="9234170" y="417690"/>
            <a:ext cx="2780184" cy="2384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Mushroom, Forest, Nature, Wood, Ground, Fungus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431" t="26861" r="10236" b="31780"/>
          <a:stretch/>
        </p:blipFill>
        <p:spPr bwMode="auto">
          <a:xfrm>
            <a:off x="2017533" y="3007685"/>
            <a:ext cx="2015183" cy="163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6" name="Picture 32" descr="Tree Fungus, Mushroom, Nature, Autumn, Sponge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797" r="4422" b="3394"/>
          <a:stretch/>
        </p:blipFill>
        <p:spPr bwMode="auto">
          <a:xfrm>
            <a:off x="507" y="333459"/>
            <a:ext cx="2575054" cy="3369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19168" y="438912"/>
            <a:ext cx="9509760" cy="1088136"/>
          </a:xfrm>
        </p:spPr>
        <p:txBody>
          <a:bodyPr anchor="ctr">
            <a:normAutofit/>
          </a:bodyPr>
          <a:lstStyle/>
          <a:p>
            <a:r>
              <a:rPr lang="cs-CZ" sz="2400" b="1" dirty="0" smtClean="0"/>
              <a:t>Co patří mezi jedlé houby?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" dur="2000" fill="hold"/>
                                        <p:tgtEl>
                                          <p:spTgt spid="104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4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1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1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104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2000"/>
                                        <p:tgtEl>
                                          <p:spTgt spid="10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1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6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www.sunipix.com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PC</a:t>
            </a:r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(modelína, podložka)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obrázku dítě </a:t>
            </a:r>
            <a:r>
              <a:rPr lang="cs-CZ" dirty="0"/>
              <a:t>určí,  </a:t>
            </a:r>
            <a:r>
              <a:rPr lang="cs-CZ" dirty="0" smtClean="0"/>
              <a:t>která houba je jedlá (liška, václavky, hříbky, kozák, hlíva, </a:t>
            </a:r>
            <a:r>
              <a:rPr lang="cs-CZ" dirty="0" smtClean="0"/>
              <a:t>žampiony) a </a:t>
            </a:r>
            <a:r>
              <a:rPr lang="cs-CZ" dirty="0" smtClean="0"/>
              <a:t>která je nejedlá (choroš, mochomůrka)</a:t>
            </a:r>
            <a:endParaRPr lang="cs-CZ" dirty="0"/>
          </a:p>
          <a:p>
            <a:r>
              <a:rPr lang="cs-CZ" dirty="0"/>
              <a:t>Dále </a:t>
            </a:r>
            <a:r>
              <a:rPr lang="cs-CZ" dirty="0" smtClean="0"/>
              <a:t>navazuje pracovní činnost s modelínou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Dítě se naučí rozeznávat jedlé a jedovaté houby</a:t>
            </a:r>
          </a:p>
          <a:p>
            <a:r>
              <a:rPr lang="cs-CZ" dirty="0" smtClean="0"/>
              <a:t>Při výtvarné činnosti s modelínou děti procvičí jemnou motoriku a kreativitu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snímku </a:t>
            </a:r>
            <a:r>
              <a:rPr lang="cs-CZ" dirty="0"/>
              <a:t>děti kliknou na určitý </a:t>
            </a:r>
            <a:r>
              <a:rPr lang="cs-CZ" dirty="0" smtClean="0"/>
              <a:t>obrázek. Ten, </a:t>
            </a:r>
            <a:r>
              <a:rPr lang="cs-CZ" dirty="0"/>
              <a:t>který patří do </a:t>
            </a:r>
            <a:r>
              <a:rPr lang="cs-CZ" dirty="0" smtClean="0"/>
              <a:t>skupiny jedlých  hub, se zvětší. Ten, </a:t>
            </a:r>
            <a:r>
              <a:rPr lang="cs-CZ" dirty="0"/>
              <a:t>který do skupiny nepatří, se </a:t>
            </a:r>
            <a:r>
              <a:rPr lang="cs-CZ" dirty="0" smtClean="0"/>
              <a:t>zatočí a zmizí.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dirty="0"/>
              <a:t>Vzdělávací oblast: </a:t>
            </a:r>
            <a:r>
              <a:rPr lang="cs-CZ" b="1" dirty="0"/>
              <a:t>Dítě a jeho tělo (biologická)</a:t>
            </a:r>
          </a:p>
          <a:p>
            <a:pPr marL="45720" indent="0">
              <a:buNone/>
            </a:pPr>
            <a:r>
              <a:rPr lang="cs-CZ" dirty="0"/>
              <a:t>Podoblast: </a:t>
            </a:r>
            <a:r>
              <a:rPr lang="cs-CZ" b="1" dirty="0"/>
              <a:t>Jemná motorika, koordinace ruky a oka</a:t>
            </a:r>
            <a:endParaRPr lang="cs-CZ" dirty="0"/>
          </a:p>
          <a:p>
            <a:pPr marL="45720" indent="0">
              <a:buNone/>
            </a:pPr>
            <a:r>
              <a:rPr lang="cs-CZ" dirty="0" smtClean="0"/>
              <a:t>Téma: </a:t>
            </a:r>
            <a:r>
              <a:rPr lang="cs-CZ" b="1" dirty="0"/>
              <a:t>Houby</a:t>
            </a:r>
          </a:p>
          <a:p>
            <a:pPr marL="45720" indent="0">
              <a:buNone/>
            </a:pPr>
            <a:r>
              <a:rPr lang="cs-CZ" dirty="0"/>
              <a:t>Dosažené </a:t>
            </a:r>
            <a:r>
              <a:rPr lang="cs-CZ" b="1" dirty="0"/>
              <a:t>KONKRETIZOVANÉ VÝSTUPY: </a:t>
            </a:r>
          </a:p>
          <a:p>
            <a:pPr marL="45720" indent="0">
              <a:buNone/>
            </a:pPr>
            <a:r>
              <a:rPr lang="cs-CZ" b="1" dirty="0"/>
              <a:t>   </a:t>
            </a:r>
            <a:r>
              <a:rPr lang="cs-CZ" b="1" dirty="0" smtClean="0"/>
              <a:t>	Dítě se seznamuje s pojmy jedlý a jedovatý, co je pro život   	nebezpečné a co je prospěšné. </a:t>
            </a:r>
          </a:p>
          <a:p>
            <a:pPr marL="45720" indent="0">
              <a:buNone/>
            </a:pPr>
            <a:r>
              <a:rPr lang="cs-CZ" b="1" dirty="0"/>
              <a:t>	M</a:t>
            </a:r>
            <a:r>
              <a:rPr lang="cs-CZ" b="1" dirty="0" smtClean="0"/>
              <a:t>odelovat</a:t>
            </a:r>
          </a:p>
          <a:p>
            <a:pPr marL="45720" indent="0">
              <a:buNone/>
            </a:pP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8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275</Words>
  <Application>Microsoft Office PowerPoint</Application>
  <PresentationFormat>Vlastní</PresentationFormat>
  <Paragraphs>44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Sheer Green 16x9</vt:lpstr>
      <vt:lpstr>Houby</vt:lpstr>
      <vt:lpstr>Co patří mezi jedlé houby?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2015-04-13T20:51:53Z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