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5" r:id="rId4"/>
    <p:sldId id="286" r:id="rId5"/>
    <p:sldId id="275" r:id="rId6"/>
    <p:sldId id="277" r:id="rId7"/>
    <p:sldId id="276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73F33EC8-4BAE-47C6-9AB0-4C0466FBD25A}">
          <p14:sldIdLst>
            <p14:sldId id="285"/>
            <p14:sldId id="286"/>
          </p14:sldIdLst>
        </p14:section>
        <p14:section name="popis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pclipart.com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Houby, houby, houbičky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Co není houba?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3" r="2924" b="6134"/>
          <a:stretch/>
        </p:blipFill>
        <p:spPr>
          <a:xfrm>
            <a:off x="6405858" y="4601488"/>
            <a:ext cx="1883696" cy="1530213"/>
          </a:xfrm>
          <a:prstGeom prst="rect">
            <a:avLst/>
          </a:prstGeom>
        </p:spPr>
      </p:pic>
      <p:pic>
        <p:nvPicPr>
          <p:cNvPr id="13" name="Picture 12" descr="Fly, Cap, Colorful, Danger, Fall, Forest, Fungi, Fungu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715" t="16614" r="45983" b="5105"/>
          <a:stretch/>
        </p:blipFill>
        <p:spPr bwMode="auto">
          <a:xfrm>
            <a:off x="405263" y="3094792"/>
            <a:ext cx="1662978" cy="232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87" t="21582" r="45363" b="11382"/>
          <a:stretch/>
        </p:blipFill>
        <p:spPr>
          <a:xfrm>
            <a:off x="3037727" y="4413706"/>
            <a:ext cx="1965788" cy="2121437"/>
          </a:xfrm>
          <a:prstGeom prst="rect">
            <a:avLst/>
          </a:prstGeom>
        </p:spPr>
      </p:pic>
      <p:pic>
        <p:nvPicPr>
          <p:cNvPr id="2050" name="Picture 2" descr="Sponge, Clean, Rinse, Blue, Green, Pot Sponge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10" t="15261" r="12105" b="8051"/>
          <a:stretch/>
        </p:blipFill>
        <p:spPr bwMode="auto">
          <a:xfrm>
            <a:off x="2068241" y="1854414"/>
            <a:ext cx="1792918" cy="125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atural Sponge, Sponge, Sea Sponge, Decoration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4681" y="1803061"/>
            <a:ext cx="3310956" cy="248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6" descr="K&amp;rcaron;emená&amp;ccaron;, Forest, Fungus, Mushrooms, Dry Leaves, Autumn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4" t="12666" r="16561" b="11545"/>
          <a:stretch/>
        </p:blipFill>
        <p:spPr bwMode="auto">
          <a:xfrm>
            <a:off x="9552268" y="2947196"/>
            <a:ext cx="1957144" cy="318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Pottery, Jugs, Traditional Pottery, Greece, Ceramic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42991">
            <a:off x="7603544" y="333781"/>
            <a:ext cx="2096751" cy="270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6990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Které houbičky kamarádí s barvičkami?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3" r="2924" b="6134"/>
          <a:stretch/>
        </p:blipFill>
        <p:spPr>
          <a:xfrm>
            <a:off x="6717501" y="3287346"/>
            <a:ext cx="1768840" cy="1436910"/>
          </a:xfrm>
          <a:prstGeom prst="rect">
            <a:avLst/>
          </a:prstGeom>
        </p:spPr>
      </p:pic>
      <p:pic>
        <p:nvPicPr>
          <p:cNvPr id="9" name="Picture 12" descr="Fly, Cap, Colorful, Danger, Fall, Forest, Fungi, Fungu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715" t="16614" r="45983" b="5105"/>
          <a:stretch/>
        </p:blipFill>
        <p:spPr bwMode="auto">
          <a:xfrm>
            <a:off x="884936" y="2401366"/>
            <a:ext cx="1662978" cy="232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6" descr="K&amp;rcaron;emená&amp;ccaron;, Forest, Fungus, Mushrooms, Dry Leaves, Autumn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4" t="12666" r="16561" b="11545"/>
          <a:stretch/>
        </p:blipFill>
        <p:spPr bwMode="auto">
          <a:xfrm>
            <a:off x="9388495" y="2207262"/>
            <a:ext cx="1957144" cy="318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oys, Moosgummi, Children, Play, Background, Colorful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9" t="44413" r="31358" b="6110"/>
          <a:stretch/>
        </p:blipFill>
        <p:spPr bwMode="auto">
          <a:xfrm>
            <a:off x="2928315" y="2931670"/>
            <a:ext cx="2887032" cy="214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3571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860280" cy="3524813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www.pixabay.com</a:t>
            </a:r>
            <a:endParaRPr lang="cs-CZ" dirty="0"/>
          </a:p>
          <a:p>
            <a:r>
              <a:rPr lang="cs-CZ" dirty="0">
                <a:hlinkClick r:id="rId3"/>
              </a:rPr>
              <a:t>http://www.wpclipart.com</a:t>
            </a:r>
            <a:r>
              <a:rPr lang="cs-CZ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(houbičky různých materiálů, barvy)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prvního snímku dítě určí,  co je a není houba</a:t>
            </a:r>
          </a:p>
          <a:p>
            <a:r>
              <a:rPr lang="cs-CZ" dirty="0" smtClean="0"/>
              <a:t>U druhého snímku dítě musí určit,  se kterým materiálem lze výtvarně tvořit</a:t>
            </a:r>
          </a:p>
          <a:p>
            <a:r>
              <a:rPr lang="cs-CZ" dirty="0" smtClean="0"/>
              <a:t>Dále navazuje výtvarná činnost s houbičkou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poznává, že jedno slovo má více významů</a:t>
            </a:r>
          </a:p>
          <a:p>
            <a:r>
              <a:rPr lang="cs-CZ" dirty="0" smtClean="0"/>
              <a:t>Dítě se učí poznat materiál,  se kterým může dále výtvarně tvořit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děti kliknou na určitý obrázek, který patří do skupiny hub a ten se zakolébá, </a:t>
            </a:r>
            <a:r>
              <a:rPr lang="cs-CZ" dirty="0" smtClean="0"/>
              <a:t>ten, </a:t>
            </a:r>
            <a:r>
              <a:rPr lang="cs-CZ" dirty="0" smtClean="0"/>
              <a:t>který do skupiny nepatří, se otočí kolem své osy.</a:t>
            </a:r>
          </a:p>
          <a:p>
            <a:r>
              <a:rPr lang="cs-CZ" dirty="0" smtClean="0"/>
              <a:t>Na druhém snímku děti kliknou na obrázek, se kterým se dá výtvarně tvořit a ten se otočí kolem své osy, ostatní obrázky po kliknutí mizí.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Vzdělávací oblast: </a:t>
            </a:r>
            <a:r>
              <a:rPr lang="cs-CZ" b="1" dirty="0" smtClean="0"/>
              <a:t>Dítě a jeho tělo (biologická)</a:t>
            </a:r>
          </a:p>
          <a:p>
            <a:pPr marL="45720" indent="0">
              <a:buNone/>
            </a:pPr>
            <a:r>
              <a:rPr lang="cs-CZ" dirty="0" smtClean="0"/>
              <a:t>Podoblast: </a:t>
            </a:r>
            <a:r>
              <a:rPr lang="cs-CZ" b="1" dirty="0" smtClean="0"/>
              <a:t>Jemná motorika, koordinace ruky a oka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Téma</a:t>
            </a:r>
            <a:r>
              <a:rPr lang="cs-CZ" b="1" dirty="0" smtClean="0"/>
              <a:t>: Houby</a:t>
            </a:r>
          </a:p>
          <a:p>
            <a:pPr marL="45720" indent="0">
              <a:buNone/>
            </a:pPr>
            <a:r>
              <a:rPr lang="cs-CZ" b="1" dirty="0" smtClean="0"/>
              <a:t>Dosažené </a:t>
            </a:r>
            <a:r>
              <a:rPr lang="cs-CZ" b="1" dirty="0"/>
              <a:t>KONKRETIZOVANÉ </a:t>
            </a:r>
            <a:r>
              <a:rPr lang="cs-CZ" b="1" dirty="0" smtClean="0"/>
              <a:t>VÝSTUPY: </a:t>
            </a:r>
          </a:p>
          <a:p>
            <a:pPr marL="45720" indent="0">
              <a:buNone/>
            </a:pPr>
            <a:r>
              <a:rPr lang="cs-CZ" b="1" dirty="0" smtClean="0"/>
              <a:t>   	Dítě </a:t>
            </a:r>
            <a:r>
              <a:rPr lang="cs-CZ" b="1" dirty="0"/>
              <a:t>poznává, že jedno slovo má více významů</a:t>
            </a:r>
          </a:p>
          <a:p>
            <a:pPr marL="45720" indent="0">
              <a:buNone/>
            </a:pPr>
            <a:r>
              <a:rPr lang="cs-CZ" b="1" dirty="0" smtClean="0"/>
              <a:t>    	Dítě </a:t>
            </a:r>
            <a:r>
              <a:rPr lang="cs-CZ" b="1" dirty="0"/>
              <a:t>se učí poznat </a:t>
            </a:r>
            <a:r>
              <a:rPr lang="cs-CZ" b="1" dirty="0" smtClean="0"/>
              <a:t>materi</a:t>
            </a:r>
            <a:r>
              <a:rPr lang="cs-CZ" b="1" dirty="0"/>
              <a:t>á</a:t>
            </a:r>
            <a:r>
              <a:rPr lang="cs-CZ" b="1" dirty="0" smtClean="0"/>
              <a:t>l</a:t>
            </a:r>
            <a:r>
              <a:rPr lang="cs-CZ" b="1" dirty="0"/>
              <a:t>,  se kterým může dále výtvarně </a:t>
            </a:r>
            <a:r>
              <a:rPr lang="cs-CZ" b="1" dirty="0" smtClean="0"/>
              <a:t>		</a:t>
            </a:r>
            <a:r>
              <a:rPr lang="cs-CZ" b="1" dirty="0"/>
              <a:t>	</a:t>
            </a:r>
            <a:r>
              <a:rPr lang="cs-CZ" b="1" dirty="0" smtClean="0"/>
              <a:t>tvořit pomocí obtisků, vytváří různé barevné efekty a předměty</a:t>
            </a:r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304</Words>
  <Application>Microsoft Office PowerPoint</Application>
  <PresentationFormat>Vlastní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Houby, houby, houbičky</vt:lpstr>
      <vt:lpstr>Co není houba?</vt:lpstr>
      <vt:lpstr>Které houbičky kamarádí s barvičkami?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2015-04-13T20:54:21Z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