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5" r:id="rId4"/>
    <p:sldId id="286" r:id="rId5"/>
    <p:sldId id="284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272"/>
          </p14:sldIdLst>
        </p14:section>
        <p14:section name="obsah" id="{B6707796-E6B6-457E-A385-D5A3BB8693D5}">
          <p14:sldIdLst>
            <p14:sldId id="285"/>
            <p14:sldId id="286"/>
          </p14:sldIdLst>
        </p14:section>
        <p14:section name="pracovní" id="{C671CE77-0A26-4B33-8402-073F31C06523}">
          <p14:sldIdLst>
            <p14:sldId id="284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CCFFFF"/>
    <a:srgbClr val="0000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14" y="-70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www.abicko.cz/galerie/precti-si-zabava/13242/?foto=0" TargetMode="External"/><Relationship Id="rId5" Type="http://schemas.openxmlformats.org/officeDocument/2006/relationships/hyperlink" Target="http://fyzmatik.pise.cz/647-vyrob-si-lihovy-teplomer.html" TargetMode="External"/><Relationship Id="rId4" Type="http://schemas.openxmlformats.org/officeDocument/2006/relationships/hyperlink" Target="http://rangers.kstesin.cz/ukoly-na-doma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lker.com/" TargetMode="External"/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6000" b="1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Počasí a </a:t>
            </a:r>
            <a:r>
              <a:rPr lang="cs-CZ" sz="6000" b="1" i="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meteostanice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Spoj dvojice, které k sobě patří.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495032" y="1983597"/>
            <a:ext cx="2011680" cy="201168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7137" y="1735629"/>
            <a:ext cx="2434590" cy="243459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841849" y="1846437"/>
            <a:ext cx="2131695" cy="2286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1298296" flipV="1">
            <a:off x="3139758" y="2818419"/>
            <a:ext cx="1438275" cy="197712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37870" y="4378800"/>
            <a:ext cx="1278409" cy="694602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00872" y="4378800"/>
            <a:ext cx="1605248" cy="1942077"/>
          </a:xfrm>
          <a:prstGeom prst="rect">
            <a:avLst/>
          </a:prstGeom>
        </p:spPr>
      </p:pic>
      <p:pic>
        <p:nvPicPr>
          <p:cNvPr id="14" name="Picture 8" descr="Sun, Yellow, Shining, Happy, Face, Eyes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30953" y="1846437"/>
            <a:ext cx="2184007" cy="2091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Weather, Forecast, Symbol, Snow, Fall, Flake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55233" y="4654827"/>
            <a:ext cx="1699577" cy="15667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590530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0" dur="2000" fill="hold"/>
                                        <p:tgtEl>
                                          <p:spTgt spid="1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1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500" tmFilter="0, 0; .2, .5; .8, .5; 1, 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250" autoRev="1" fill="hold"/>
                                        <p:tgtEl>
                                          <p:spTgt spid="1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2000" b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METEOSTANICE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16" name="Picture 24" descr="Weather Station, Anemometer, Weather Observation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776" t="8117" r="8112" b="-1554"/>
          <a:stretch/>
        </p:blipFill>
        <p:spPr bwMode="auto">
          <a:xfrm>
            <a:off x="702129" y="1662839"/>
            <a:ext cx="3673928" cy="29554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bdélník 16"/>
          <p:cNvSpPr/>
          <p:nvPr/>
        </p:nvSpPr>
        <p:spPr>
          <a:xfrm>
            <a:off x="8076782" y="1662839"/>
            <a:ext cx="2888398" cy="64633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rangers.kstesin.cz/ukoly-na-doma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8076782" y="2738950"/>
            <a:ext cx="2888398" cy="9233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fyzmatik.pise.cz/647-vyrob-si-lihovy-teplomer.html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8076782" y="4097106"/>
            <a:ext cx="2888398" cy="923330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>
            <a:spAutoFit/>
          </a:bodyPr>
          <a:lstStyle/>
          <a:p>
            <a:r>
              <a:rPr lang="cs-CZ" dirty="0">
                <a:hlinkClick r:id="rId6"/>
              </a:rPr>
              <a:t>http://www.abicko.cz/galerie/precti-si-zabava/13242/?foto=0</a:t>
            </a:r>
            <a:r>
              <a:rPr lang="cs-CZ" dirty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290457" y="1662839"/>
            <a:ext cx="1583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CFFFF"/>
                </a:solidFill>
              </a:rPr>
              <a:t>SRÁŽKOMĚR</a:t>
            </a:r>
            <a:endParaRPr lang="cs-CZ" b="1" dirty="0">
              <a:solidFill>
                <a:srgbClr val="CCFFFF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290457" y="2738950"/>
            <a:ext cx="1583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99"/>
                </a:solidFill>
              </a:rPr>
              <a:t>TEPLOMĚR</a:t>
            </a:r>
            <a:endParaRPr lang="cs-CZ" b="1" dirty="0">
              <a:solidFill>
                <a:srgbClr val="000099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90457" y="4097106"/>
            <a:ext cx="1583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VĚTRNÍK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5649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050" name="Picture 2" descr="Weather, Symbols, Temperature, Rain, Snow, Lightni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6205" y="549538"/>
            <a:ext cx="3270773" cy="47252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Weather Forecast, Weather, Sun, Cloud, Rain, Snow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63118" y="549538"/>
            <a:ext cx="3298825" cy="4482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eather, Icons, Cloud, Meteorology, Rain, Shower, Slee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96635" y="549538"/>
            <a:ext cx="3626825" cy="52396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06038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://www.clker.com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</a:p>
          <a:p>
            <a:pPr lvl="0"/>
            <a:r>
              <a:rPr lang="cs-CZ" dirty="0" smtClean="0"/>
              <a:t>PC připojený k internetu</a:t>
            </a:r>
            <a:endParaRPr lang="cs-CZ" dirty="0"/>
          </a:p>
          <a:p>
            <a:r>
              <a:rPr lang="cs-CZ" dirty="0" smtClean="0"/>
              <a:t>Didaktický </a:t>
            </a:r>
            <a:r>
              <a:rPr lang="cs-CZ" dirty="0"/>
              <a:t>kufřík - KUMUČ </a:t>
            </a:r>
            <a:r>
              <a:rPr lang="cs-CZ" dirty="0" smtClean="0"/>
              <a:t>(tužku, PET lahev, papír, nůžky, provázek, dřívka, odměrka)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hledají dvojice, které k sobě patří a snaží se je správně pojmenovat.</a:t>
            </a:r>
            <a:endParaRPr lang="cs-CZ" dirty="0"/>
          </a:p>
          <a:p>
            <a:r>
              <a:rPr lang="cs-CZ" dirty="0" smtClean="0"/>
              <a:t>Na druhém snímku jsou odkazy s návody na výrobu prvků </a:t>
            </a:r>
            <a:r>
              <a:rPr lang="cs-CZ" dirty="0" err="1" smtClean="0"/>
              <a:t>meteostanice</a:t>
            </a:r>
            <a:r>
              <a:rPr lang="cs-CZ" dirty="0" smtClean="0"/>
              <a:t>. Při výrobě meteorologické stanice se děti naučí zákonitosti přírody, dále využívat tvůrčí výtvarně – řemeslné techniky.</a:t>
            </a:r>
          </a:p>
          <a:p>
            <a:r>
              <a:rPr lang="cs-CZ" dirty="0" smtClean="0"/>
              <a:t>Poslední list mohou děti využít při vyhodnocování počasí.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 prvním snímku vždy dva obrázky, které k sobě </a:t>
            </a:r>
            <a:r>
              <a:rPr lang="cs-CZ" dirty="0" smtClean="0"/>
              <a:t>patří, </a:t>
            </a:r>
            <a:r>
              <a:rPr lang="cs-CZ" dirty="0" smtClean="0"/>
              <a:t>po dotyku udělají stejný </a:t>
            </a:r>
            <a:r>
              <a:rPr lang="cs-CZ" dirty="0" smtClean="0"/>
              <a:t>efekt. </a:t>
            </a:r>
            <a:r>
              <a:rPr lang="cs-CZ" dirty="0" smtClean="0"/>
              <a:t>První správná dvojice (plavky, slunce) se při kliknutí </a:t>
            </a:r>
            <a:r>
              <a:rPr lang="cs-CZ" dirty="0" smtClean="0"/>
              <a:t>zvětší. </a:t>
            </a:r>
            <a:r>
              <a:rPr lang="cs-CZ" dirty="0" smtClean="0"/>
              <a:t>Druhá správná dvojice( blesk, zatažený mrak) se pří kliknutí </a:t>
            </a:r>
            <a:r>
              <a:rPr lang="cs-CZ" dirty="0" smtClean="0"/>
              <a:t>otočí. </a:t>
            </a:r>
            <a:r>
              <a:rPr lang="cs-CZ" dirty="0" smtClean="0"/>
              <a:t>Třetí správná dvojice (vločka, sněhulák) při kliknutí </a:t>
            </a:r>
            <a:r>
              <a:rPr lang="cs-CZ" dirty="0" smtClean="0"/>
              <a:t>blikne. </a:t>
            </a:r>
            <a:r>
              <a:rPr lang="cs-CZ" dirty="0" smtClean="0"/>
              <a:t>Čtvrtá správná dvojice (deštník, deštivý mrak) se </a:t>
            </a:r>
            <a:r>
              <a:rPr lang="cs-CZ" dirty="0" smtClean="0"/>
              <a:t>zakolébá.</a:t>
            </a:r>
            <a:endParaRPr lang="cs-CZ" dirty="0" smtClean="0"/>
          </a:p>
          <a:p>
            <a:r>
              <a:rPr lang="cs-CZ" dirty="0" smtClean="0"/>
              <a:t>K propojení dvojic děti mohou použít při prezentaci nástroj „pero“ a pomocí efektů popsaných výše si zkontrolují správnost odpovědí.</a:t>
            </a:r>
          </a:p>
          <a:p>
            <a:r>
              <a:rPr lang="cs-CZ" dirty="0" smtClean="0"/>
              <a:t>Na snímku s </a:t>
            </a:r>
            <a:r>
              <a:rPr lang="cs-CZ" dirty="0" err="1" smtClean="0"/>
              <a:t>meteostanicí</a:t>
            </a:r>
            <a:r>
              <a:rPr lang="cs-CZ" dirty="0" smtClean="0"/>
              <a:t> jsou tři odkazy na postup výroby srážkoměru, teploměru a větrníku.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 </a:t>
            </a:r>
            <a:r>
              <a:rPr lang="cs-CZ" b="1" dirty="0" smtClean="0"/>
              <a:t>Dítě a jeho psychika (P</a:t>
            </a:r>
            <a:r>
              <a:rPr lang="cs-CZ" b="1" cap="all" dirty="0" smtClean="0"/>
              <a:t>sychologická)</a:t>
            </a:r>
            <a:endParaRPr lang="cs-CZ" dirty="0" smtClean="0"/>
          </a:p>
          <a:p>
            <a:r>
              <a:rPr lang="cs-CZ" dirty="0" smtClean="0"/>
              <a:t>Podoblast: </a:t>
            </a:r>
            <a:r>
              <a:rPr lang="cs-CZ" b="1" dirty="0" smtClean="0"/>
              <a:t>POZNÁVACÍ SCHOPNOSTI - TVOŘIVOST</a:t>
            </a:r>
            <a:r>
              <a:rPr lang="cs-CZ" b="1" dirty="0"/>
              <a:t>, VYNALÉZAVOST, FANTAZIE</a:t>
            </a:r>
            <a:endParaRPr lang="cs-CZ" dirty="0" smtClean="0"/>
          </a:p>
          <a:p>
            <a:r>
              <a:rPr lang="cs-CZ" b="1" dirty="0" smtClean="0"/>
              <a:t>Dosažené konkretizované výstupy </a:t>
            </a:r>
            <a:r>
              <a:rPr lang="cs-CZ" dirty="0" smtClean="0"/>
              <a:t>– </a:t>
            </a:r>
            <a:r>
              <a:rPr lang="cs-CZ" dirty="0"/>
              <a:t>Dítě se naučí zákonitosti přírody, dále využívat tvůrčí výtvarně – řemeslné </a:t>
            </a:r>
            <a:r>
              <a:rPr lang="cs-CZ" dirty="0" smtClean="0"/>
              <a:t>techniky; 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374</Words>
  <Application>Microsoft Office PowerPoint</Application>
  <PresentationFormat>Vlastní</PresentationFormat>
  <Paragraphs>50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Počasí a meteostanice</vt:lpstr>
      <vt:lpstr>Spoj dvojice, které k sobě patří.</vt:lpstr>
      <vt:lpstr>METEOSTANICE </vt:lpstr>
      <vt:lpstr>Snímek 4</vt:lpstr>
      <vt:lpstr>Použité zdroje obrázků</vt:lpstr>
      <vt:lpstr>Materiály, pomůcky a technické vybavení</vt:lpstr>
      <vt:lpstr>Metodický postup</vt:lpstr>
      <vt:lpstr>Práce s interaktivním výukovým materiálem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2015-04-13T21:03:52Z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