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0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42" y="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CACB4C-4CAC-4042-A3AB-3CABA6E73311}" type="doc">
      <dgm:prSet loTypeId="urn:microsoft.com/office/officeart/2005/8/layout/cycle3" loCatId="cycle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F2C33B65-7936-49CA-B7AB-31182F396698}" type="pres">
      <dgm:prSet presAssocID="{08CACB4C-4CAC-4042-A3AB-3CABA6E7331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8F94DD-B1C7-44C9-882A-F7D67550DC88}" type="pres">
      <dgm:prSet presAssocID="{08CACB4C-4CAC-4042-A3AB-3CABA6E73311}" presName="cycle" presStyleCnt="0"/>
      <dgm:spPr/>
    </dgm:pt>
  </dgm:ptLst>
  <dgm:cxnLst>
    <dgm:cxn modelId="{E5BEBD07-4449-4612-80C8-9D83BFF91264}" type="presOf" srcId="{08CACB4C-4CAC-4042-A3AB-3CABA6E73311}" destId="{F2C33B65-7936-49CA-B7AB-31182F396698}" srcOrd="0" destOrd="0" presId="urn:microsoft.com/office/officeart/2005/8/layout/cycle3"/>
    <dgm:cxn modelId="{F185AD11-6FDC-4684-A0ED-DAEF7E5AE898}" type="presParOf" srcId="{F2C33B65-7936-49CA-B7AB-31182F396698}" destId="{338F94DD-B1C7-44C9-882A-F7D67550DC88}" srcOrd="0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F5847C-53E6-4C8E-BF86-831BFA3582DD}" type="doc">
      <dgm:prSet loTypeId="urn:microsoft.com/office/officeart/2005/8/layout/default#1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3A987B99-4DE3-4FCE-A466-DBE09D6BDA03}">
      <dgm:prSet phldrT="[Text]"/>
      <dgm:spPr/>
      <dgm:t>
        <a:bodyPr/>
        <a:lstStyle/>
        <a:p>
          <a:r>
            <a:rPr lang="cs-CZ" dirty="0" smtClean="0"/>
            <a:t>ZÁPADNÍ POBŘEŽÍ AMERIKY</a:t>
          </a:r>
          <a:endParaRPr lang="cs-CZ" dirty="0"/>
        </a:p>
      </dgm:t>
    </dgm:pt>
    <dgm:pt modelId="{C5A31804-B5CA-45E2-A8F6-BD5EFAFD499C}" type="parTrans" cxnId="{2C56D491-D9B1-4CC6-90A3-3A8FEDB66B2D}">
      <dgm:prSet/>
      <dgm:spPr/>
      <dgm:t>
        <a:bodyPr/>
        <a:lstStyle/>
        <a:p>
          <a:endParaRPr lang="cs-CZ"/>
        </a:p>
      </dgm:t>
    </dgm:pt>
    <dgm:pt modelId="{1263EFDA-CA64-42A6-B358-1DEC53429DE6}" type="sibTrans" cxnId="{2C56D491-D9B1-4CC6-90A3-3A8FEDB66B2D}">
      <dgm:prSet/>
      <dgm:spPr/>
      <dgm:t>
        <a:bodyPr/>
        <a:lstStyle/>
        <a:p>
          <a:endParaRPr lang="cs-CZ"/>
        </a:p>
      </dgm:t>
    </dgm:pt>
    <dgm:pt modelId="{9E38619D-57DB-4C63-A17B-DC9A44D30F09}">
      <dgm:prSet phldrT="[Text]"/>
      <dgm:spPr/>
      <dgm:t>
        <a:bodyPr/>
        <a:lstStyle/>
        <a:p>
          <a:r>
            <a:rPr lang="cs-CZ" dirty="0" smtClean="0"/>
            <a:t>VÝCHODNÍ ASIE A OSTROVY</a:t>
          </a:r>
          <a:endParaRPr lang="cs-CZ" dirty="0"/>
        </a:p>
      </dgm:t>
    </dgm:pt>
    <dgm:pt modelId="{5746BC74-418A-4C33-9D67-7BBE96981AF2}" type="parTrans" cxnId="{AFD91821-C3E0-4174-B54F-7F99797F6BEB}">
      <dgm:prSet/>
      <dgm:spPr/>
      <dgm:t>
        <a:bodyPr/>
        <a:lstStyle/>
        <a:p>
          <a:endParaRPr lang="cs-CZ"/>
        </a:p>
      </dgm:t>
    </dgm:pt>
    <dgm:pt modelId="{0EAF915A-3D0B-42CE-A246-F580431EE4A2}" type="sibTrans" cxnId="{AFD91821-C3E0-4174-B54F-7F99797F6BEB}">
      <dgm:prSet/>
      <dgm:spPr/>
      <dgm:t>
        <a:bodyPr/>
        <a:lstStyle/>
        <a:p>
          <a:endParaRPr lang="cs-CZ"/>
        </a:p>
      </dgm:t>
    </dgm:pt>
    <dgm:pt modelId="{F6200DE7-2EE3-4E18-AE4D-CE4952B05FEA}">
      <dgm:prSet phldrT="[Text]"/>
      <dgm:spPr/>
      <dgm:t>
        <a:bodyPr/>
        <a:lstStyle/>
        <a:p>
          <a:r>
            <a:rPr lang="cs-CZ" dirty="0" smtClean="0"/>
            <a:t>KAVKAZ, TURECKO, IRÁN</a:t>
          </a:r>
          <a:endParaRPr lang="cs-CZ" dirty="0"/>
        </a:p>
      </dgm:t>
    </dgm:pt>
    <dgm:pt modelId="{FDF62A9C-4FB7-4234-AAE9-36F1A1686A57}" type="parTrans" cxnId="{C7138A42-67A2-4A7C-B73E-BE3E75261B9C}">
      <dgm:prSet/>
      <dgm:spPr/>
      <dgm:t>
        <a:bodyPr/>
        <a:lstStyle/>
        <a:p>
          <a:endParaRPr lang="cs-CZ"/>
        </a:p>
      </dgm:t>
    </dgm:pt>
    <dgm:pt modelId="{0A077F29-53EA-4847-9954-8452BAA0F31B}" type="sibTrans" cxnId="{C7138A42-67A2-4A7C-B73E-BE3E75261B9C}">
      <dgm:prSet/>
      <dgm:spPr/>
      <dgm:t>
        <a:bodyPr/>
        <a:lstStyle/>
        <a:p>
          <a:endParaRPr lang="cs-CZ"/>
        </a:p>
      </dgm:t>
    </dgm:pt>
    <dgm:pt modelId="{A4EBA8BD-28CB-43A5-B26B-2835EA98C075}">
      <dgm:prSet phldrT="[Text]"/>
      <dgm:spPr/>
      <dgm:t>
        <a:bodyPr/>
        <a:lstStyle/>
        <a:p>
          <a:r>
            <a:rPr lang="cs-CZ" dirty="0" smtClean="0"/>
            <a:t>STŘEDOMOŘÍ</a:t>
          </a:r>
          <a:endParaRPr lang="cs-CZ" dirty="0"/>
        </a:p>
      </dgm:t>
    </dgm:pt>
    <dgm:pt modelId="{477CDB7D-78A9-406C-B943-20BDAFC46270}" type="parTrans" cxnId="{1704400C-BDA8-4D06-9679-BF3760753409}">
      <dgm:prSet/>
      <dgm:spPr/>
      <dgm:t>
        <a:bodyPr/>
        <a:lstStyle/>
        <a:p>
          <a:endParaRPr lang="cs-CZ"/>
        </a:p>
      </dgm:t>
    </dgm:pt>
    <dgm:pt modelId="{EA024523-9827-4B75-AABD-743454C6B665}" type="sibTrans" cxnId="{1704400C-BDA8-4D06-9679-BF3760753409}">
      <dgm:prSet/>
      <dgm:spPr/>
      <dgm:t>
        <a:bodyPr/>
        <a:lstStyle/>
        <a:p>
          <a:endParaRPr lang="cs-CZ"/>
        </a:p>
      </dgm:t>
    </dgm:pt>
    <dgm:pt modelId="{8403F841-38F6-4919-B9CD-F8A16B93BE43}" type="pres">
      <dgm:prSet presAssocID="{BAF5847C-53E6-4C8E-BF86-831BFA3582D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BA64FCD-073F-4A30-AFD4-0598A0F56A48}" type="pres">
      <dgm:prSet presAssocID="{3A987B99-4DE3-4FCE-A466-DBE09D6BDA0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35AED1-2E47-4DD1-9084-C5FB6D8FF691}" type="pres">
      <dgm:prSet presAssocID="{1263EFDA-CA64-42A6-B358-1DEC53429DE6}" presName="sibTrans" presStyleCnt="0"/>
      <dgm:spPr/>
    </dgm:pt>
    <dgm:pt modelId="{3386490B-58FB-4D78-8184-7A1F2B71E916}" type="pres">
      <dgm:prSet presAssocID="{9E38619D-57DB-4C63-A17B-DC9A44D30F09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0B5D0-E780-44CA-961D-473A2AD33636}" type="pres">
      <dgm:prSet presAssocID="{0EAF915A-3D0B-42CE-A246-F580431EE4A2}" presName="sibTrans" presStyleCnt="0"/>
      <dgm:spPr/>
    </dgm:pt>
    <dgm:pt modelId="{5BE79CC7-9F2E-4B2F-B702-3C09932A1757}" type="pres">
      <dgm:prSet presAssocID="{F6200DE7-2EE3-4E18-AE4D-CE4952B05FEA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1D6BE6-8CAF-464E-98D6-B87DF5BF255A}" type="pres">
      <dgm:prSet presAssocID="{0A077F29-53EA-4847-9954-8452BAA0F31B}" presName="sibTrans" presStyleCnt="0"/>
      <dgm:spPr/>
    </dgm:pt>
    <dgm:pt modelId="{EAEF4B11-E507-4A67-B0B4-421B5D7ABF08}" type="pres">
      <dgm:prSet presAssocID="{A4EBA8BD-28CB-43A5-B26B-2835EA98C075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4B14B4-E7CF-45AB-A915-BDE0F1784F6D}" type="presOf" srcId="{F6200DE7-2EE3-4E18-AE4D-CE4952B05FEA}" destId="{5BE79CC7-9F2E-4B2F-B702-3C09932A1757}" srcOrd="0" destOrd="0" presId="urn:microsoft.com/office/officeart/2005/8/layout/default#1"/>
    <dgm:cxn modelId="{1AE10C03-9CF0-4813-ABD0-F13BE9341170}" type="presOf" srcId="{BAF5847C-53E6-4C8E-BF86-831BFA3582DD}" destId="{8403F841-38F6-4919-B9CD-F8A16B93BE43}" srcOrd="0" destOrd="0" presId="urn:microsoft.com/office/officeart/2005/8/layout/default#1"/>
    <dgm:cxn modelId="{2C56D491-D9B1-4CC6-90A3-3A8FEDB66B2D}" srcId="{BAF5847C-53E6-4C8E-BF86-831BFA3582DD}" destId="{3A987B99-4DE3-4FCE-A466-DBE09D6BDA03}" srcOrd="0" destOrd="0" parTransId="{C5A31804-B5CA-45E2-A8F6-BD5EFAFD499C}" sibTransId="{1263EFDA-CA64-42A6-B358-1DEC53429DE6}"/>
    <dgm:cxn modelId="{98D086A1-9315-4B28-94E7-F4FDD7DBA85E}" type="presOf" srcId="{3A987B99-4DE3-4FCE-A466-DBE09D6BDA03}" destId="{3BA64FCD-073F-4A30-AFD4-0598A0F56A48}" srcOrd="0" destOrd="0" presId="urn:microsoft.com/office/officeart/2005/8/layout/default#1"/>
    <dgm:cxn modelId="{35621B4B-D2B9-487C-B82D-8805D5DCE87A}" type="presOf" srcId="{A4EBA8BD-28CB-43A5-B26B-2835EA98C075}" destId="{EAEF4B11-E507-4A67-B0B4-421B5D7ABF08}" srcOrd="0" destOrd="0" presId="urn:microsoft.com/office/officeart/2005/8/layout/default#1"/>
    <dgm:cxn modelId="{1704400C-BDA8-4D06-9679-BF3760753409}" srcId="{BAF5847C-53E6-4C8E-BF86-831BFA3582DD}" destId="{A4EBA8BD-28CB-43A5-B26B-2835EA98C075}" srcOrd="3" destOrd="0" parTransId="{477CDB7D-78A9-406C-B943-20BDAFC46270}" sibTransId="{EA024523-9827-4B75-AABD-743454C6B665}"/>
    <dgm:cxn modelId="{067CA734-7702-4F8A-B9C3-A144F5B78C3F}" type="presOf" srcId="{9E38619D-57DB-4C63-A17B-DC9A44D30F09}" destId="{3386490B-58FB-4D78-8184-7A1F2B71E916}" srcOrd="0" destOrd="0" presId="urn:microsoft.com/office/officeart/2005/8/layout/default#1"/>
    <dgm:cxn modelId="{AFD91821-C3E0-4174-B54F-7F99797F6BEB}" srcId="{BAF5847C-53E6-4C8E-BF86-831BFA3582DD}" destId="{9E38619D-57DB-4C63-A17B-DC9A44D30F09}" srcOrd="1" destOrd="0" parTransId="{5746BC74-418A-4C33-9D67-7BBE96981AF2}" sibTransId="{0EAF915A-3D0B-42CE-A246-F580431EE4A2}"/>
    <dgm:cxn modelId="{C7138A42-67A2-4A7C-B73E-BE3E75261B9C}" srcId="{BAF5847C-53E6-4C8E-BF86-831BFA3582DD}" destId="{F6200DE7-2EE3-4E18-AE4D-CE4952B05FEA}" srcOrd="2" destOrd="0" parTransId="{FDF62A9C-4FB7-4234-AAE9-36F1A1686A57}" sibTransId="{0A077F29-53EA-4847-9954-8452BAA0F31B}"/>
    <dgm:cxn modelId="{9EC5C832-6C8E-4A9B-ADAC-86795C729625}" type="presParOf" srcId="{8403F841-38F6-4919-B9CD-F8A16B93BE43}" destId="{3BA64FCD-073F-4A30-AFD4-0598A0F56A48}" srcOrd="0" destOrd="0" presId="urn:microsoft.com/office/officeart/2005/8/layout/default#1"/>
    <dgm:cxn modelId="{F1914F3F-A68E-46FF-A7D0-4BB2EF6F501D}" type="presParOf" srcId="{8403F841-38F6-4919-B9CD-F8A16B93BE43}" destId="{5B35AED1-2E47-4DD1-9084-C5FB6D8FF691}" srcOrd="1" destOrd="0" presId="urn:microsoft.com/office/officeart/2005/8/layout/default#1"/>
    <dgm:cxn modelId="{B64A9F4A-F045-4357-99CA-723DA58846EB}" type="presParOf" srcId="{8403F841-38F6-4919-B9CD-F8A16B93BE43}" destId="{3386490B-58FB-4D78-8184-7A1F2B71E916}" srcOrd="2" destOrd="0" presId="urn:microsoft.com/office/officeart/2005/8/layout/default#1"/>
    <dgm:cxn modelId="{72DB038C-E59A-4C4C-A531-97C75C68E389}" type="presParOf" srcId="{8403F841-38F6-4919-B9CD-F8A16B93BE43}" destId="{2180B5D0-E780-44CA-961D-473A2AD33636}" srcOrd="3" destOrd="0" presId="urn:microsoft.com/office/officeart/2005/8/layout/default#1"/>
    <dgm:cxn modelId="{B739591B-9BB8-4A0A-AC7B-F598989CF576}" type="presParOf" srcId="{8403F841-38F6-4919-B9CD-F8A16B93BE43}" destId="{5BE79CC7-9F2E-4B2F-B702-3C09932A1757}" srcOrd="4" destOrd="0" presId="urn:microsoft.com/office/officeart/2005/8/layout/default#1"/>
    <dgm:cxn modelId="{BA3686F5-83BF-455C-8E85-442ABCD5E8B5}" type="presParOf" srcId="{8403F841-38F6-4919-B9CD-F8A16B93BE43}" destId="{521D6BE6-8CAF-464E-98D6-B87DF5BF255A}" srcOrd="5" destOrd="0" presId="urn:microsoft.com/office/officeart/2005/8/layout/default#1"/>
    <dgm:cxn modelId="{3AD33791-FA31-468C-98E8-5469B5F2F4CE}" type="presParOf" srcId="{8403F841-38F6-4919-B9CD-F8A16B93BE43}" destId="{EAEF4B11-E507-4A67-B0B4-421B5D7ABF08}" srcOrd="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4D4DAC-0DC7-452C-9866-504473EB4E82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5B812A-1196-4DD2-8808-7385C7014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3544017-1030-4E8F-9A36-6EC3D2A39C58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788E623-3ADE-4BBE-8770-B6BE3092E7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FC1081-CA25-437C-863C-5D840B5CD0FA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BB4B0C-9C64-4075-94EF-82F625250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25E8B-A276-4201-8B5C-A64AE76E29C7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FACA4-28A6-4E40-BD60-592EC5E9A4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4120A-0914-46CD-951B-B4B8CF93F817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F4A32F-B5D6-4657-9F60-7C0A9F3E4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692E2CE-476E-4930-AFDB-F995F11AC426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15D29BA-3068-4A34-A7B5-3CAEE15256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34D57-C7FB-4945-AABA-9C3A6F758189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EA137-E27C-4056-B100-BB91D99885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686541D-6218-4379-B26C-75ECDF26B98B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570E67A-969D-4174-8665-EAFF7BBD84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0908422-72B0-4D48-8C4D-C9A13505EE60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819CFC4-19F8-420A-9FE5-F8055591F7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259CF-1D10-4A20-83F4-8B387D2260B8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34770-690A-4C67-A6EE-50DD6890C1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14B84-5F70-4C54-9500-C25882C198D7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64B755-631E-430A-A98A-CA2B3C1036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29A6CE1E-38C4-4FE3-9C37-B5EA2C6793F9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F6D3695E-A20F-4410-AC65-457644247A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088" y="620713"/>
            <a:ext cx="7772400" cy="14700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/>
              <a:t>LITOSFÉRA</a:t>
            </a:r>
            <a:br>
              <a:rPr lang="cs-CZ" sz="4000" dirty="0"/>
            </a:br>
            <a:r>
              <a:rPr lang="cs-CZ" sz="4000" dirty="0" smtClean="0"/>
              <a:t>zemětřesení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331913" y="2971800"/>
            <a:ext cx="6400800" cy="17526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559276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975" y="4959350"/>
            <a:ext cx="6400800" cy="45561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VY_32_INOVACE_07-03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13347" name="Group 35"/>
          <p:cNvGraphicFramePr>
            <a:graphicFrameLocks noGrp="1"/>
          </p:cNvGraphicFramePr>
          <p:nvPr/>
        </p:nvGraphicFramePr>
        <p:xfrm>
          <a:off x="1042988" y="2205038"/>
          <a:ext cx="7488237" cy="2428875"/>
        </p:xfrm>
        <a:graphic>
          <a:graphicData uri="http://schemas.openxmlformats.org/drawingml/2006/table">
            <a:tbl>
              <a:tblPr/>
              <a:tblGrid>
                <a:gridCol w="1812925"/>
                <a:gridCol w="5675312"/>
              </a:tblGrid>
              <a:tr h="200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Ročník: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VI. r. 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Vzdělávací oblast: 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Člověk a příroda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</a:tr>
              <a:tr h="258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Vzdělávací obor: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 Zeměpis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Tematický okruh: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Krajinné sféry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entury Schoolbook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Téma: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Litosféra - zemětřesení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Jméno autora: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Radmila Prokopová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</a:tr>
              <a:tr h="258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Vytvořeno dne: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15. 10. 2011 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</a:tr>
              <a:tr h="473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Metodický popis,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Schoolbook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/>
                        </a:rPr>
                        <a:t>(anotace):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/>
                        </a:rPr>
                        <a:t>Prezentace vysvětluje vznik zemětřesení, jeho měření, projevy a následky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Krátkodobé otřesy zemského povrchu</a:t>
            </a:r>
          </a:p>
          <a:p>
            <a:r>
              <a:rPr lang="cs-CZ" smtClean="0"/>
              <a:t>Vznik – uvolněním tlaku v horninách při pohybu litosférických desek</a:t>
            </a:r>
          </a:p>
          <a:p>
            <a:r>
              <a:rPr lang="cs-CZ" smtClean="0"/>
              <a:t>Ohnisko zemětřesení – hypocentrum</a:t>
            </a:r>
          </a:p>
          <a:p>
            <a:r>
              <a:rPr lang="cs-CZ" smtClean="0"/>
              <a:t>Bod centra - epicentrum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Zaznamenávání 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Seismograf – 12 stupňů na Richterově stupnici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Obr.č.5</a:t>
            </a:r>
            <a:endParaRPr lang="cs-CZ" dirty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2622550"/>
            <a:ext cx="5400675" cy="405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Nejčastější oblasti zemětřesení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 flipV="1">
          <a:off x="7879080" y="6473952"/>
          <a:ext cx="45719" cy="12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Zemětřesení v Americe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Zemětřesení v San Franciscu 1905 – obr.č.1</a:t>
            </a:r>
          </a:p>
        </p:txBody>
      </p:sp>
      <p:pic>
        <p:nvPicPr>
          <p:cNvPr id="1741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81150" y="2012950"/>
            <a:ext cx="5583238" cy="416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Zemětřesení ve východní Asii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Zemětřesení v Japonsku – 2011 a následky vlny tsunami – obr.č.2</a:t>
            </a:r>
          </a:p>
        </p:txBody>
      </p:sp>
      <p:pic>
        <p:nvPicPr>
          <p:cNvPr id="1843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2605088"/>
            <a:ext cx="4456112" cy="425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Zemětřesení v Thajsku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Vlna tsunami obr.č.3</a:t>
            </a:r>
          </a:p>
        </p:txBody>
      </p:sp>
      <p:pic>
        <p:nvPicPr>
          <p:cNvPr id="1945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2355850"/>
            <a:ext cx="5903913" cy="429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Zemětřesení na Haiti - 2010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Obr.č.4</a:t>
            </a:r>
          </a:p>
        </p:txBody>
      </p:sp>
      <p:pic>
        <p:nvPicPr>
          <p:cNvPr id="2048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1968500"/>
            <a:ext cx="5976937" cy="398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PROJEVY 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Podzemní dunění</a:t>
            </a:r>
          </a:p>
          <a:p>
            <a:r>
              <a:rPr lang="cs-CZ" smtClean="0"/>
              <a:t>Otřesy půdy</a:t>
            </a:r>
          </a:p>
          <a:p>
            <a:r>
              <a:rPr lang="cs-CZ" smtClean="0"/>
              <a:t>Vznik trhlin v zemském povrchu</a:t>
            </a:r>
          </a:p>
          <a:p>
            <a:r>
              <a:rPr lang="cs-CZ" smtClean="0"/>
              <a:t>Řícení budov</a:t>
            </a:r>
          </a:p>
          <a:p>
            <a:r>
              <a:rPr lang="cs-CZ" smtClean="0"/>
              <a:t>Předzvěst výbuchu sopky</a:t>
            </a:r>
          </a:p>
          <a:p>
            <a:r>
              <a:rPr lang="cs-CZ" smtClean="0"/>
              <a:t>Chování zvířat – vycítí příchod a panikaří</a:t>
            </a:r>
          </a:p>
          <a:p>
            <a:r>
              <a:rPr lang="cs-CZ" smtClean="0"/>
              <a:t>Na pobřeží moře – přílivová vlna tsunami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Přírodní katastrofy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Jev, který ohrožuje člověka a zásadně mění krajinu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Ochrana před katastrofou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 evakuace                       </a:t>
            </a:r>
            <a:r>
              <a:rPr lang="cs-CZ" dirty="0"/>
              <a:t>ú</a:t>
            </a:r>
            <a:r>
              <a:rPr lang="cs-CZ" dirty="0" smtClean="0"/>
              <a:t>těk na vyvýšené místo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619250" y="2924175"/>
            <a:ext cx="1296988" cy="936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995738" y="2924175"/>
            <a:ext cx="1368425" cy="936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Procvičování pojmů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Vysvětli pojmy: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Litosféra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 Pevný obal Země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Atmosféra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 Vzdušný obal Země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Hydrosféra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 Vodní obal Země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Pedosféra</a:t>
            </a:r>
            <a:r>
              <a:rPr lang="cs-CZ" dirty="0" smtClean="0"/>
              <a:t> 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 Půdní obal Země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Biosféra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  Živé organizmy na Zemi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Citace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Obr.č.1 </a:t>
            </a:r>
            <a:r>
              <a:rPr lang="cs-CZ" sz="1400" dirty="0"/>
              <a:t>Zem%C4%9Bt%C5%99esen%C3%AD v San Franciscu 1906.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 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</a:t>
            </a:r>
            <a:r>
              <a:rPr lang="cs-CZ" sz="1400" dirty="0" smtClean="0"/>
              <a:t>3.9.2009, </a:t>
            </a:r>
            <a:r>
              <a:rPr lang="cs-CZ" sz="1400" dirty="0"/>
              <a:t>last </a:t>
            </a:r>
            <a:r>
              <a:rPr lang="cs-CZ" sz="1400" dirty="0" err="1"/>
              <a:t>modified</a:t>
            </a:r>
            <a:r>
              <a:rPr lang="cs-CZ" sz="1400" dirty="0"/>
              <a:t> on </a:t>
            </a:r>
            <a:r>
              <a:rPr lang="cs-CZ" sz="1400" dirty="0" smtClean="0"/>
              <a:t>6.11.2011 </a:t>
            </a:r>
            <a:r>
              <a:rPr lang="cs-CZ" sz="1400" dirty="0"/>
              <a:t>[cit. 2011-11-10]. Dostupné z WWW: &lt;http://cs.wikipedia.org/wiki/Zem%C4%9Bt%C5%99esen%C3%AD_v_San_Franciscu_1906&gt;.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Obr.č.2 </a:t>
            </a:r>
            <a:r>
              <a:rPr lang="cs-CZ" sz="1300" dirty="0" err="1" smtClean="0"/>
              <a:t>Soubor:An</a:t>
            </a:r>
            <a:r>
              <a:rPr lang="cs-CZ" sz="1300" dirty="0" smtClean="0"/>
              <a:t> </a:t>
            </a:r>
            <a:r>
              <a:rPr lang="cs-CZ" sz="1300" dirty="0" err="1"/>
              <a:t>aerial</a:t>
            </a:r>
            <a:r>
              <a:rPr lang="cs-CZ" sz="1300" dirty="0"/>
              <a:t> </a:t>
            </a:r>
            <a:r>
              <a:rPr lang="cs-CZ" sz="1300" dirty="0" err="1"/>
              <a:t>view</a:t>
            </a:r>
            <a:r>
              <a:rPr lang="cs-CZ" sz="1300" dirty="0"/>
              <a:t> </a:t>
            </a:r>
            <a:r>
              <a:rPr lang="cs-CZ" sz="1300" dirty="0" err="1"/>
              <a:t>of</a:t>
            </a:r>
            <a:r>
              <a:rPr lang="cs-CZ" sz="1300" dirty="0"/>
              <a:t> tsunami </a:t>
            </a:r>
            <a:r>
              <a:rPr lang="cs-CZ" sz="1300" dirty="0" err="1"/>
              <a:t>damage</a:t>
            </a:r>
            <a:r>
              <a:rPr lang="cs-CZ" sz="1300" dirty="0"/>
              <a:t> in </a:t>
            </a:r>
            <a:r>
              <a:rPr lang="cs-CZ" sz="1300" dirty="0" err="1"/>
              <a:t>an</a:t>
            </a:r>
            <a:r>
              <a:rPr lang="cs-CZ" sz="1300" dirty="0"/>
              <a:t> area </a:t>
            </a:r>
            <a:r>
              <a:rPr lang="cs-CZ" sz="1300" dirty="0" err="1"/>
              <a:t>north</a:t>
            </a:r>
            <a:r>
              <a:rPr lang="cs-CZ" sz="1300" dirty="0"/>
              <a:t> </a:t>
            </a:r>
            <a:r>
              <a:rPr lang="cs-CZ" sz="1300" dirty="0" err="1"/>
              <a:t>of</a:t>
            </a:r>
            <a:r>
              <a:rPr lang="cs-CZ" sz="1300" dirty="0"/>
              <a:t> </a:t>
            </a:r>
            <a:r>
              <a:rPr lang="cs-CZ" sz="1300" dirty="0" err="1"/>
              <a:t>Sendai</a:t>
            </a:r>
            <a:r>
              <a:rPr lang="cs-CZ" sz="1300" dirty="0"/>
              <a:t>, Japan, </a:t>
            </a:r>
            <a:r>
              <a:rPr lang="cs-CZ" sz="1300" dirty="0" err="1"/>
              <a:t>taken</a:t>
            </a:r>
            <a:r>
              <a:rPr lang="cs-CZ" sz="1300" dirty="0"/>
              <a:t> </a:t>
            </a:r>
            <a:r>
              <a:rPr lang="cs-CZ" sz="1300" dirty="0" err="1"/>
              <a:t>from</a:t>
            </a:r>
            <a:r>
              <a:rPr lang="cs-CZ" sz="1300" dirty="0"/>
              <a:t> a U.S. Navy helicopter.jpg.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</a:t>
            </a:r>
            <a:r>
              <a:rPr lang="cs-CZ" sz="1300" dirty="0" smtClean="0"/>
              <a:t>11.3.2011, </a:t>
            </a:r>
            <a:r>
              <a:rPr lang="cs-CZ" sz="1300" dirty="0"/>
              <a:t>last </a:t>
            </a:r>
            <a:r>
              <a:rPr lang="cs-CZ" sz="1300" dirty="0" err="1"/>
              <a:t>modified</a:t>
            </a:r>
            <a:r>
              <a:rPr lang="cs-CZ" sz="1300" dirty="0"/>
              <a:t> on </a:t>
            </a:r>
            <a:r>
              <a:rPr lang="cs-CZ" sz="1300" dirty="0" smtClean="0"/>
              <a:t>23.102011 </a:t>
            </a:r>
            <a:r>
              <a:rPr lang="cs-CZ" sz="1300" dirty="0"/>
              <a:t>[cit. 2011-11-10]. Dostupné z WWW: &lt;http://cs.wikipedia.org/wiki/Soubor:An_aerial_view_of_tsunami_damage_in_an_area_north_of_Sendai,_Japan,_</a:t>
            </a:r>
            <a:r>
              <a:rPr lang="cs-CZ" sz="1300" dirty="0" smtClean="0"/>
              <a:t>taken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1300" dirty="0" smtClean="0"/>
              <a:t> </a:t>
            </a:r>
            <a:r>
              <a:rPr lang="cs-CZ" dirty="0" smtClean="0"/>
              <a:t>Obr.č.3</a:t>
            </a:r>
            <a:r>
              <a:rPr lang="cs-CZ" dirty="0"/>
              <a:t> </a:t>
            </a:r>
            <a:r>
              <a:rPr lang="cs-CZ" sz="1300" dirty="0"/>
              <a:t>Zem%C4%9Bt%C5%99esen%C3%AD v Indick%C3%A9m oce%C3%A1nu 2004.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</a:t>
            </a:r>
            <a:r>
              <a:rPr lang="cs-CZ" sz="1300" dirty="0" smtClean="0"/>
              <a:t>23.12.2007, </a:t>
            </a:r>
            <a:r>
              <a:rPr lang="cs-CZ" sz="1300" dirty="0"/>
              <a:t>last </a:t>
            </a:r>
            <a:r>
              <a:rPr lang="cs-CZ" sz="1300" dirty="0" err="1"/>
              <a:t>modified</a:t>
            </a:r>
            <a:r>
              <a:rPr lang="cs-CZ" sz="1300" dirty="0"/>
              <a:t> on </a:t>
            </a:r>
            <a:r>
              <a:rPr lang="cs-CZ" sz="1300" dirty="0" smtClean="0"/>
              <a:t>25.9.2011 </a:t>
            </a:r>
            <a:r>
              <a:rPr lang="cs-CZ" sz="1300" dirty="0"/>
              <a:t>[cit. 2011-11-10]. Dostupné z WWW: &lt;http://cs.wikipedia.org/wiki/Zem%C4%9Bt%C5%99esen%C3%AD_v_Indick%C3%A9m_oce%C3%A1nu_2004&gt;.</a:t>
            </a:r>
            <a:r>
              <a:rPr lang="cs-CZ" sz="1300" dirty="0" smtClean="0"/>
              <a:t>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Obr.č.4 </a:t>
            </a:r>
            <a:r>
              <a:rPr lang="cs-CZ" sz="1300" dirty="0"/>
              <a:t>Zem%C4%9Bt%C5%99esen%C3%AD na Haiti 2010.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</a:t>
            </a:r>
            <a:r>
              <a:rPr lang="cs-CZ" sz="1300" dirty="0" smtClean="0"/>
              <a:t>13.1.2010, </a:t>
            </a:r>
            <a:r>
              <a:rPr lang="cs-CZ" sz="1300" dirty="0"/>
              <a:t>last </a:t>
            </a:r>
            <a:r>
              <a:rPr lang="cs-CZ" sz="1300" dirty="0" err="1"/>
              <a:t>modified</a:t>
            </a:r>
            <a:r>
              <a:rPr lang="cs-CZ" sz="1300" dirty="0"/>
              <a:t> on </a:t>
            </a:r>
            <a:r>
              <a:rPr lang="cs-CZ" sz="1300" dirty="0" smtClean="0"/>
              <a:t>27.10.2011 </a:t>
            </a:r>
            <a:r>
              <a:rPr lang="cs-CZ" sz="1300" dirty="0"/>
              <a:t>[cit. 2011-11-10]. Dostupné z WWW: &lt;http://cs.wikipedia.org/wiki/Zem%C4%9Bt%C5%99esen%C3%AD_na_Haiti_2010&gt;.</a:t>
            </a:r>
            <a:endParaRPr lang="cs-CZ" sz="1300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Obr.č.5 </a:t>
            </a:r>
            <a:r>
              <a:rPr lang="cs-CZ" sz="1300" dirty="0"/>
              <a:t>Seismograf.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 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</a:t>
            </a:r>
            <a:r>
              <a:rPr lang="cs-CZ" sz="1300" dirty="0" smtClean="0"/>
              <a:t>28.1.2007, </a:t>
            </a:r>
            <a:r>
              <a:rPr lang="cs-CZ" sz="1300" dirty="0"/>
              <a:t>last </a:t>
            </a:r>
            <a:r>
              <a:rPr lang="cs-CZ" sz="1300" dirty="0" err="1"/>
              <a:t>modified</a:t>
            </a:r>
            <a:r>
              <a:rPr lang="cs-CZ" sz="1300" dirty="0"/>
              <a:t> </a:t>
            </a:r>
            <a:r>
              <a:rPr lang="cs-CZ" sz="1300"/>
              <a:t>on </a:t>
            </a:r>
            <a:r>
              <a:rPr lang="cs-CZ" sz="1300" smtClean="0"/>
              <a:t>28.5.2011 </a:t>
            </a:r>
            <a:r>
              <a:rPr lang="cs-CZ" sz="1300" dirty="0"/>
              <a:t>[cit. 2011-11-10]. Dostupné z WWW: &lt;http://cs.wikipedia.org/wiki/Seismograf</a:t>
            </a:r>
            <a:r>
              <a:rPr lang="cs-CZ" sz="1300" dirty="0" smtClean="0"/>
              <a:t>&gt;.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Učebnice </a:t>
            </a:r>
            <a:r>
              <a:rPr lang="cs-CZ" dirty="0"/>
              <a:t>– </a:t>
            </a:r>
            <a:r>
              <a:rPr lang="cs-CZ" sz="1300" dirty="0"/>
              <a:t>HÜBELOVÁ, Dana; NOVÁK, Svatopluk; WEINHÖFER, Martin. </a:t>
            </a:r>
            <a:r>
              <a:rPr lang="cs-CZ" sz="1300" i="1" dirty="0"/>
              <a:t>Zeměpis : Přírodní obraz Země, učebnice, 2. díl</a:t>
            </a:r>
            <a:r>
              <a:rPr lang="cs-CZ" sz="1300" dirty="0"/>
              <a:t>. první </a:t>
            </a:r>
            <a:r>
              <a:rPr lang="cs-CZ" sz="1300" dirty="0" smtClean="0"/>
              <a:t>vydání</a:t>
            </a:r>
            <a:r>
              <a:rPr lang="cs-CZ" sz="1300" dirty="0"/>
              <a:t>. Brno, Bratislavská 23d : NOVÁ ŠKOLA, s. r. o., 2007. 84 s. ISBN 80-7289-081-6.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300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169</TotalTime>
  <Words>367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12</vt:i4>
      </vt:variant>
    </vt:vector>
  </HeadingPairs>
  <TitlesOfParts>
    <vt:vector size="25" baseType="lpstr">
      <vt:lpstr>Century Schoolbook</vt:lpstr>
      <vt:lpstr>Arial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LITOSFÉRA ZEMĚTŘESENÍ </vt:lpstr>
      <vt:lpstr>ZEMĚTŘESENÍ</vt:lpstr>
      <vt:lpstr>ZAZNAMENÁVÁNÍ ZEMĚTŘESENÍ</vt:lpstr>
      <vt:lpstr>NEJČASTĚJŠÍ OBLASTI ZEMĚTŘESENÍ</vt:lpstr>
      <vt:lpstr>ZEMĚTŘESENÍ V AMERICE</vt:lpstr>
      <vt:lpstr>ZEMĚTŘESENÍ VE VÝCHODNÍ ASII</vt:lpstr>
      <vt:lpstr>ZEMĚTŘESENÍ V THAJSKU</vt:lpstr>
      <vt:lpstr>ZEMĚTŘESENÍ NA HAITI - 2010</vt:lpstr>
      <vt:lpstr>PROJEVY ZEMĚTŘESENÍ</vt:lpstr>
      <vt:lpstr>PŘÍRODNÍ KATASTROFY</vt:lpstr>
      <vt:lpstr>PROCVIČOVÁNÍ POJMŮ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SlamovaLi</cp:lastModifiedBy>
  <cp:revision>24</cp:revision>
  <dcterms:created xsi:type="dcterms:W3CDTF">2011-03-22T17:13:23Z</dcterms:created>
  <dcterms:modified xsi:type="dcterms:W3CDTF">2012-04-17T07:08:50Z</dcterms:modified>
</cp:coreProperties>
</file>