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5" r:id="rId4"/>
    <p:sldId id="286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EF9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3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Sázíme brambory do řádku</a:t>
            </a:r>
            <a:r>
              <a:rPr lang="cs-CZ" baseline="0" dirty="0" smtClean="0"/>
              <a:t> </a:t>
            </a:r>
            <a:r>
              <a:rPr lang="cs-CZ" baseline="0" dirty="0" smtClean="0"/>
              <a:t>(počty </a:t>
            </a:r>
            <a:r>
              <a:rPr lang="cs-CZ" baseline="0" dirty="0" smtClean="0"/>
              <a:t>a </a:t>
            </a:r>
            <a:r>
              <a:rPr lang="cs-CZ" baseline="0" dirty="0" err="1" smtClean="0"/>
              <a:t>grafomotorika</a:t>
            </a:r>
            <a:r>
              <a:rPr lang="cs-CZ" baseline="0" dirty="0" smtClean="0"/>
              <a:t>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71390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Sázíme brambory do řádku</a:t>
            </a:r>
            <a:r>
              <a:rPr lang="cs-CZ" baseline="0" dirty="0" smtClean="0"/>
              <a:t> </a:t>
            </a:r>
            <a:r>
              <a:rPr lang="cs-CZ" baseline="0" dirty="0" smtClean="0"/>
              <a:t>(počty </a:t>
            </a:r>
            <a:r>
              <a:rPr lang="cs-CZ" baseline="0" dirty="0" smtClean="0"/>
              <a:t>a </a:t>
            </a:r>
            <a:r>
              <a:rPr lang="cs-CZ" baseline="0" dirty="0" err="1" smtClean="0"/>
              <a:t>grafomotorika</a:t>
            </a:r>
            <a:r>
              <a:rPr lang="cs-CZ" baseline="0" dirty="0" smtClean="0"/>
              <a:t>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29224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82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16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9.png"/><Relationship Id="rId5" Type="http://schemas.openxmlformats.org/officeDocument/2006/relationships/image" Target="../media/image13.png"/><Relationship Id="rId15" Type="http://schemas.openxmlformats.org/officeDocument/2006/relationships/image" Target="../media/image17.png"/><Relationship Id="rId10" Type="http://schemas.openxmlformats.org/officeDocument/2006/relationships/image" Target="../media/image8.png"/><Relationship Id="rId4" Type="http://schemas.openxmlformats.org/officeDocument/2006/relationships/image" Target="../media/image12.png"/><Relationship Id="rId9" Type="http://schemas.openxmlformats.org/officeDocument/2006/relationships/image" Target="../media/image7.png"/><Relationship Id="rId1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Sázíme brambory do řádku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 smtClean="0"/>
              <a:t>grafomotorika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87114" y="3557304"/>
            <a:ext cx="694413" cy="60530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117353" y="2111707"/>
            <a:ext cx="694413" cy="6053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865896" y="3563347"/>
            <a:ext cx="694413" cy="605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54506" y="508891"/>
            <a:ext cx="694413" cy="605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 flipV="1">
            <a:off x="615090" y="2201716"/>
            <a:ext cx="694413" cy="68614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8471045" y="5492839"/>
            <a:ext cx="694413" cy="60530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11211780" y="6173924"/>
            <a:ext cx="694413" cy="60530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966981">
            <a:off x="10956008" y="5152510"/>
            <a:ext cx="694413" cy="60530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4977645" flipH="1">
            <a:off x="2578366" y="5368502"/>
            <a:ext cx="694413" cy="60530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3290882">
            <a:off x="983322" y="5405098"/>
            <a:ext cx="694413" cy="60530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6591716">
            <a:off x="309251" y="5575030"/>
            <a:ext cx="710701" cy="61950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696342" y="6074767"/>
            <a:ext cx="694413" cy="60530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>
            <a:off x="1796917" y="5269683"/>
            <a:ext cx="694413" cy="60530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001172" y="5750940"/>
            <a:ext cx="694413" cy="60530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643912" y="6051330"/>
            <a:ext cx="513814" cy="44788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7617080">
            <a:off x="3777210" y="6199901"/>
            <a:ext cx="694413" cy="60530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4441086" y="6163321"/>
            <a:ext cx="694413" cy="60530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>
            <a:off x="5017449" y="6207874"/>
            <a:ext cx="694413" cy="60530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H="1">
            <a:off x="5574094" y="6074767"/>
            <a:ext cx="694413" cy="60530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6159959" y="6187253"/>
            <a:ext cx="694413" cy="60530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H="1">
            <a:off x="6743737" y="6006455"/>
            <a:ext cx="694413" cy="60530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3444633">
            <a:off x="7312564" y="6124465"/>
            <a:ext cx="694413" cy="60530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7841695" y="5741796"/>
            <a:ext cx="694413" cy="60530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2510244">
            <a:off x="8889518" y="5852583"/>
            <a:ext cx="918968" cy="80104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7997043">
            <a:off x="10350252" y="5320037"/>
            <a:ext cx="471242" cy="41077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7453064">
            <a:off x="9680666" y="6119419"/>
            <a:ext cx="694413" cy="40721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206878">
            <a:off x="8376487" y="6222253"/>
            <a:ext cx="694413" cy="60530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1391684" y="6060337"/>
            <a:ext cx="694413" cy="60530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9502985" y="5292309"/>
            <a:ext cx="694413" cy="60530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10468899" y="5741796"/>
            <a:ext cx="694413" cy="605308"/>
          </a:xfrm>
          <a:prstGeom prst="rect">
            <a:avLst/>
          </a:prstGeom>
        </p:spPr>
      </p:pic>
      <p:grpSp>
        <p:nvGrpSpPr>
          <p:cNvPr id="3" name="Skupina 2"/>
          <p:cNvGrpSpPr/>
          <p:nvPr/>
        </p:nvGrpSpPr>
        <p:grpSpPr>
          <a:xfrm flipH="1">
            <a:off x="0" y="352825"/>
            <a:ext cx="12005786" cy="1440995"/>
            <a:chOff x="1350400" y="185174"/>
            <a:chExt cx="10331926" cy="1440995"/>
          </a:xfrm>
        </p:grpSpPr>
        <p:sp>
          <p:nvSpPr>
            <p:cNvPr id="2" name="Volný tvar 1"/>
            <p:cNvSpPr/>
            <p:nvPr/>
          </p:nvSpPr>
          <p:spPr>
            <a:xfrm rot="18555257">
              <a:off x="4255365" y="286284"/>
              <a:ext cx="1201997" cy="130710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olný tvar 40"/>
            <p:cNvSpPr/>
            <p:nvPr/>
          </p:nvSpPr>
          <p:spPr>
            <a:xfrm rot="18555257">
              <a:off x="2779075" y="362346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 rot="18555257">
              <a:off x="5685050" y="274163"/>
              <a:ext cx="1311030" cy="135363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olný tvar 42"/>
            <p:cNvSpPr/>
            <p:nvPr/>
          </p:nvSpPr>
          <p:spPr>
            <a:xfrm rot="18555257">
              <a:off x="1347384" y="394770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olný tvar 43"/>
            <p:cNvSpPr/>
            <p:nvPr/>
          </p:nvSpPr>
          <p:spPr>
            <a:xfrm rot="18555257">
              <a:off x="7213306" y="222647"/>
              <a:ext cx="1372400" cy="143464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 rot="18555257">
              <a:off x="8777949" y="248774"/>
              <a:ext cx="1370847" cy="136577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 rot="18555257">
              <a:off x="10315780" y="217882"/>
              <a:ext cx="1399253" cy="13338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8550" y="1821911"/>
            <a:ext cx="12133450" cy="1440995"/>
            <a:chOff x="1350400" y="185174"/>
            <a:chExt cx="10331926" cy="1440995"/>
          </a:xfrm>
        </p:grpSpPr>
        <p:sp>
          <p:nvSpPr>
            <p:cNvPr id="51" name="Volný tvar 50"/>
            <p:cNvSpPr/>
            <p:nvPr/>
          </p:nvSpPr>
          <p:spPr>
            <a:xfrm rot="18555257">
              <a:off x="4255365" y="286284"/>
              <a:ext cx="1201997" cy="130710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olný tvar 51"/>
            <p:cNvSpPr/>
            <p:nvPr/>
          </p:nvSpPr>
          <p:spPr>
            <a:xfrm rot="18555257">
              <a:off x="2779075" y="362346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olný tvar 52"/>
            <p:cNvSpPr/>
            <p:nvPr/>
          </p:nvSpPr>
          <p:spPr>
            <a:xfrm rot="18555257">
              <a:off x="5685050" y="274163"/>
              <a:ext cx="1311030" cy="135363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Volný tvar 53"/>
            <p:cNvSpPr/>
            <p:nvPr/>
          </p:nvSpPr>
          <p:spPr>
            <a:xfrm rot="18555257">
              <a:off x="1347384" y="394770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Volný tvar 54"/>
            <p:cNvSpPr/>
            <p:nvPr/>
          </p:nvSpPr>
          <p:spPr>
            <a:xfrm rot="18555257">
              <a:off x="7213306" y="222647"/>
              <a:ext cx="1372400" cy="143464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Volný tvar 55"/>
            <p:cNvSpPr/>
            <p:nvPr/>
          </p:nvSpPr>
          <p:spPr>
            <a:xfrm rot="18555257">
              <a:off x="8777949" y="248774"/>
              <a:ext cx="1370847" cy="136577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olný tvar 56"/>
            <p:cNvSpPr/>
            <p:nvPr/>
          </p:nvSpPr>
          <p:spPr>
            <a:xfrm rot="18555257">
              <a:off x="10315780" y="217882"/>
              <a:ext cx="1399253" cy="13338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 flipH="1">
            <a:off x="58550" y="3505001"/>
            <a:ext cx="12021832" cy="1440995"/>
            <a:chOff x="1350400" y="185174"/>
            <a:chExt cx="10331926" cy="1440995"/>
          </a:xfrm>
        </p:grpSpPr>
        <p:sp>
          <p:nvSpPr>
            <p:cNvPr id="59" name="Volný tvar 58"/>
            <p:cNvSpPr/>
            <p:nvPr/>
          </p:nvSpPr>
          <p:spPr>
            <a:xfrm rot="18555257">
              <a:off x="4255365" y="286284"/>
              <a:ext cx="1201997" cy="130710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olný tvar 59"/>
            <p:cNvSpPr/>
            <p:nvPr/>
          </p:nvSpPr>
          <p:spPr>
            <a:xfrm rot="18555257">
              <a:off x="2779075" y="362346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olný tvar 60"/>
            <p:cNvSpPr/>
            <p:nvPr/>
          </p:nvSpPr>
          <p:spPr>
            <a:xfrm rot="18555257">
              <a:off x="5685050" y="274163"/>
              <a:ext cx="1311030" cy="135363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olný tvar 61"/>
            <p:cNvSpPr/>
            <p:nvPr/>
          </p:nvSpPr>
          <p:spPr>
            <a:xfrm rot="18555257">
              <a:off x="1347384" y="394770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olný tvar 62"/>
            <p:cNvSpPr/>
            <p:nvPr/>
          </p:nvSpPr>
          <p:spPr>
            <a:xfrm rot="18555257">
              <a:off x="7213306" y="222647"/>
              <a:ext cx="1372400" cy="143464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olný tvar 63"/>
            <p:cNvSpPr/>
            <p:nvPr/>
          </p:nvSpPr>
          <p:spPr>
            <a:xfrm rot="18555257">
              <a:off x="8777949" y="248774"/>
              <a:ext cx="1370847" cy="136577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olný tvar 64"/>
            <p:cNvSpPr/>
            <p:nvPr/>
          </p:nvSpPr>
          <p:spPr>
            <a:xfrm rot="18555257">
              <a:off x="10315780" y="217882"/>
              <a:ext cx="1399253" cy="13338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2" name="Obrázek 8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425178" y="4180378"/>
            <a:ext cx="694413" cy="605308"/>
          </a:xfrm>
          <a:prstGeom prst="rect">
            <a:avLst/>
          </a:prstGeom>
        </p:spPr>
      </p:pic>
      <p:pic>
        <p:nvPicPr>
          <p:cNvPr id="83" name="Obrázek 8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4977645" flipH="1">
            <a:off x="8667696" y="5443247"/>
            <a:ext cx="694413" cy="605308"/>
          </a:xfrm>
          <a:prstGeom prst="rect">
            <a:avLst/>
          </a:prstGeom>
        </p:spPr>
      </p:pic>
      <p:pic>
        <p:nvPicPr>
          <p:cNvPr id="84" name="Obrázek 8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3290882">
            <a:off x="7072652" y="5479843"/>
            <a:ext cx="694413" cy="605308"/>
          </a:xfrm>
          <a:prstGeom prst="rect">
            <a:avLst/>
          </a:prstGeom>
        </p:spPr>
      </p:pic>
      <p:pic>
        <p:nvPicPr>
          <p:cNvPr id="85" name="Obrázek 84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6591716">
            <a:off x="6223470" y="5400329"/>
            <a:ext cx="947327" cy="825769"/>
          </a:xfrm>
          <a:prstGeom prst="rect">
            <a:avLst/>
          </a:prstGeom>
        </p:spPr>
      </p:pic>
      <p:pic>
        <p:nvPicPr>
          <p:cNvPr id="86" name="Obrázek 8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6785672" y="6149512"/>
            <a:ext cx="694413" cy="605308"/>
          </a:xfrm>
          <a:prstGeom prst="rect">
            <a:avLst/>
          </a:prstGeom>
        </p:spPr>
      </p:pic>
      <p:pic>
        <p:nvPicPr>
          <p:cNvPr id="87" name="Obrázek 8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>
            <a:off x="7886247" y="5344428"/>
            <a:ext cx="694413" cy="605308"/>
          </a:xfrm>
          <a:prstGeom prst="rect">
            <a:avLst/>
          </a:prstGeom>
        </p:spPr>
      </p:pic>
      <p:pic>
        <p:nvPicPr>
          <p:cNvPr id="88" name="Obrázek 8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8090502" y="5825685"/>
            <a:ext cx="694413" cy="605308"/>
          </a:xfrm>
          <a:prstGeom prst="rect">
            <a:avLst/>
          </a:prstGeom>
        </p:spPr>
      </p:pic>
      <p:pic>
        <p:nvPicPr>
          <p:cNvPr id="89" name="Obrázek 8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8733242" y="6126075"/>
            <a:ext cx="513814" cy="447883"/>
          </a:xfrm>
          <a:prstGeom prst="rect">
            <a:avLst/>
          </a:prstGeom>
        </p:spPr>
      </p:pic>
      <p:pic>
        <p:nvPicPr>
          <p:cNvPr id="90" name="Obrázek 8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7481014" y="6135082"/>
            <a:ext cx="694413" cy="605308"/>
          </a:xfrm>
          <a:prstGeom prst="rect">
            <a:avLst/>
          </a:prstGeom>
        </p:spPr>
      </p:pic>
      <p:pic>
        <p:nvPicPr>
          <p:cNvPr id="91" name="Obrázek 9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4977645" flipH="1">
            <a:off x="3555239" y="5547814"/>
            <a:ext cx="694413" cy="605308"/>
          </a:xfrm>
          <a:prstGeom prst="rect">
            <a:avLst/>
          </a:prstGeom>
        </p:spPr>
      </p:pic>
      <p:pic>
        <p:nvPicPr>
          <p:cNvPr id="92" name="Obrázek 9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3290882">
            <a:off x="1960195" y="5584410"/>
            <a:ext cx="694413" cy="605308"/>
          </a:xfrm>
          <a:prstGeom prst="rect">
            <a:avLst/>
          </a:prstGeom>
        </p:spPr>
      </p:pic>
      <p:pic>
        <p:nvPicPr>
          <p:cNvPr id="93" name="Obrázek 9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6591716">
            <a:off x="1111013" y="5504896"/>
            <a:ext cx="947327" cy="825769"/>
          </a:xfrm>
          <a:prstGeom prst="rect">
            <a:avLst/>
          </a:prstGeom>
        </p:spPr>
      </p:pic>
      <p:pic>
        <p:nvPicPr>
          <p:cNvPr id="94" name="Obrázek 9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1673215" y="6254079"/>
            <a:ext cx="694413" cy="605308"/>
          </a:xfrm>
          <a:prstGeom prst="rect">
            <a:avLst/>
          </a:prstGeom>
        </p:spPr>
      </p:pic>
      <p:pic>
        <p:nvPicPr>
          <p:cNvPr id="95" name="Obrázek 9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>
            <a:off x="2773790" y="5448995"/>
            <a:ext cx="694413" cy="605308"/>
          </a:xfrm>
          <a:prstGeom prst="rect">
            <a:avLst/>
          </a:prstGeom>
        </p:spPr>
      </p:pic>
      <p:pic>
        <p:nvPicPr>
          <p:cNvPr id="96" name="Obrázek 9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978045" y="5930252"/>
            <a:ext cx="694413" cy="605308"/>
          </a:xfrm>
          <a:prstGeom prst="rect">
            <a:avLst/>
          </a:prstGeom>
        </p:spPr>
      </p:pic>
      <p:pic>
        <p:nvPicPr>
          <p:cNvPr id="97" name="Obrázek 9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3620785" y="6230642"/>
            <a:ext cx="513814" cy="447883"/>
          </a:xfrm>
          <a:prstGeom prst="rect">
            <a:avLst/>
          </a:prstGeom>
        </p:spPr>
      </p:pic>
      <p:pic>
        <p:nvPicPr>
          <p:cNvPr id="98" name="Obrázek 9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368557" y="6239649"/>
            <a:ext cx="694413" cy="605308"/>
          </a:xfrm>
          <a:prstGeom prst="rect">
            <a:avLst/>
          </a:prstGeom>
        </p:spPr>
      </p:pic>
      <p:pic>
        <p:nvPicPr>
          <p:cNvPr id="99" name="Obrázek 9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6591716">
            <a:off x="3771841" y="5227823"/>
            <a:ext cx="710701" cy="619506"/>
          </a:xfrm>
          <a:prstGeom prst="rect">
            <a:avLst/>
          </a:prstGeom>
        </p:spPr>
      </p:pic>
      <p:pic>
        <p:nvPicPr>
          <p:cNvPr id="100" name="Obrázek 9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4158932" y="5727560"/>
            <a:ext cx="694413" cy="605308"/>
          </a:xfrm>
          <a:prstGeom prst="rect">
            <a:avLst/>
          </a:prstGeom>
        </p:spPr>
      </p:pic>
      <p:pic>
        <p:nvPicPr>
          <p:cNvPr id="101" name="Obrázek 10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5135805" y="5906872"/>
            <a:ext cx="694413" cy="605308"/>
          </a:xfrm>
          <a:prstGeom prst="rect">
            <a:avLst/>
          </a:prstGeom>
        </p:spPr>
      </p:pic>
      <p:pic>
        <p:nvPicPr>
          <p:cNvPr id="102" name="Obrázek 10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5831147" y="5892442"/>
            <a:ext cx="694413" cy="605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4588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87114" y="3557304"/>
            <a:ext cx="694413" cy="60530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342274" y="2096288"/>
            <a:ext cx="454072" cy="39580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865896" y="3563347"/>
            <a:ext cx="694413" cy="605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135860" y="676255"/>
            <a:ext cx="611416" cy="53296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 flipV="1">
            <a:off x="616572" y="2200235"/>
            <a:ext cx="445591" cy="44028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8471045" y="5492839"/>
            <a:ext cx="694413" cy="60530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11211780" y="6173924"/>
            <a:ext cx="694413" cy="60530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966981">
            <a:off x="10956008" y="5152510"/>
            <a:ext cx="694413" cy="60530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4977645" flipH="1">
            <a:off x="2578366" y="5368502"/>
            <a:ext cx="694413" cy="60530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3290882">
            <a:off x="983322" y="5405098"/>
            <a:ext cx="694413" cy="60530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6591716">
            <a:off x="309251" y="5575030"/>
            <a:ext cx="710701" cy="61950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1090088" y="4190955"/>
            <a:ext cx="519115" cy="45250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>
            <a:off x="1796917" y="5269683"/>
            <a:ext cx="694413" cy="60530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001172" y="5750940"/>
            <a:ext cx="694413" cy="60530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643912" y="6051330"/>
            <a:ext cx="513814" cy="44788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7617080">
            <a:off x="3777210" y="6199901"/>
            <a:ext cx="694413" cy="60530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4441086" y="6163321"/>
            <a:ext cx="694413" cy="60530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>
            <a:off x="5017449" y="6207874"/>
            <a:ext cx="694413" cy="60530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H="1">
            <a:off x="5574094" y="6074767"/>
            <a:ext cx="694413" cy="60530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6159959" y="6187253"/>
            <a:ext cx="694413" cy="60530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H="1">
            <a:off x="6743737" y="6006455"/>
            <a:ext cx="694413" cy="60530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3444633">
            <a:off x="7312564" y="6124465"/>
            <a:ext cx="694413" cy="60530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7841695" y="5741796"/>
            <a:ext cx="694413" cy="60530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2510244">
            <a:off x="8889518" y="5852583"/>
            <a:ext cx="918968" cy="80104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7997043">
            <a:off x="10350252" y="5320037"/>
            <a:ext cx="471242" cy="41077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7453064">
            <a:off x="9680666" y="6119419"/>
            <a:ext cx="694413" cy="40721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206878">
            <a:off x="8376487" y="6222253"/>
            <a:ext cx="694413" cy="60530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1391684" y="6060337"/>
            <a:ext cx="694413" cy="60530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9502985" y="5292309"/>
            <a:ext cx="694413" cy="60530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10468899" y="5741796"/>
            <a:ext cx="694413" cy="605308"/>
          </a:xfrm>
          <a:prstGeom prst="rect">
            <a:avLst/>
          </a:prstGeom>
        </p:spPr>
      </p:pic>
      <p:grpSp>
        <p:nvGrpSpPr>
          <p:cNvPr id="3" name="Skupina 2"/>
          <p:cNvGrpSpPr/>
          <p:nvPr/>
        </p:nvGrpSpPr>
        <p:grpSpPr>
          <a:xfrm flipH="1">
            <a:off x="0" y="352825"/>
            <a:ext cx="12005786" cy="1440995"/>
            <a:chOff x="1350400" y="185174"/>
            <a:chExt cx="10331926" cy="1440995"/>
          </a:xfrm>
        </p:grpSpPr>
        <p:sp>
          <p:nvSpPr>
            <p:cNvPr id="2" name="Volný tvar 1"/>
            <p:cNvSpPr/>
            <p:nvPr/>
          </p:nvSpPr>
          <p:spPr>
            <a:xfrm rot="18555257">
              <a:off x="4255365" y="286284"/>
              <a:ext cx="1201997" cy="130710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olný tvar 40"/>
            <p:cNvSpPr/>
            <p:nvPr/>
          </p:nvSpPr>
          <p:spPr>
            <a:xfrm rot="18555257">
              <a:off x="2779075" y="362346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 rot="18555257">
              <a:off x="5685050" y="274163"/>
              <a:ext cx="1311030" cy="135363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olný tvar 42"/>
            <p:cNvSpPr/>
            <p:nvPr/>
          </p:nvSpPr>
          <p:spPr>
            <a:xfrm rot="18555257">
              <a:off x="1347384" y="394770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olný tvar 43"/>
            <p:cNvSpPr/>
            <p:nvPr/>
          </p:nvSpPr>
          <p:spPr>
            <a:xfrm rot="18555257">
              <a:off x="7213306" y="222647"/>
              <a:ext cx="1372400" cy="143464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 rot="18555257">
              <a:off x="8777949" y="248774"/>
              <a:ext cx="1370847" cy="136577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 rot="18555257">
              <a:off x="10315780" y="217882"/>
              <a:ext cx="1399253" cy="13338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8550" y="1821911"/>
            <a:ext cx="12133450" cy="1440995"/>
            <a:chOff x="1350400" y="185174"/>
            <a:chExt cx="10331926" cy="1440995"/>
          </a:xfrm>
        </p:grpSpPr>
        <p:sp>
          <p:nvSpPr>
            <p:cNvPr id="51" name="Volný tvar 50"/>
            <p:cNvSpPr/>
            <p:nvPr/>
          </p:nvSpPr>
          <p:spPr>
            <a:xfrm rot="18555257">
              <a:off x="4255365" y="286284"/>
              <a:ext cx="1201997" cy="130710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olný tvar 51"/>
            <p:cNvSpPr/>
            <p:nvPr/>
          </p:nvSpPr>
          <p:spPr>
            <a:xfrm rot="18555257">
              <a:off x="2779075" y="362346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olný tvar 52"/>
            <p:cNvSpPr/>
            <p:nvPr/>
          </p:nvSpPr>
          <p:spPr>
            <a:xfrm rot="18555257">
              <a:off x="5685050" y="274163"/>
              <a:ext cx="1311030" cy="135363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Volný tvar 53"/>
            <p:cNvSpPr/>
            <p:nvPr/>
          </p:nvSpPr>
          <p:spPr>
            <a:xfrm rot="18555257">
              <a:off x="1347384" y="394770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Volný tvar 54"/>
            <p:cNvSpPr/>
            <p:nvPr/>
          </p:nvSpPr>
          <p:spPr>
            <a:xfrm rot="18555257">
              <a:off x="7213306" y="222647"/>
              <a:ext cx="1372400" cy="143464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Volný tvar 55"/>
            <p:cNvSpPr/>
            <p:nvPr/>
          </p:nvSpPr>
          <p:spPr>
            <a:xfrm rot="18555257">
              <a:off x="8777949" y="248774"/>
              <a:ext cx="1370847" cy="136577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olný tvar 56"/>
            <p:cNvSpPr/>
            <p:nvPr/>
          </p:nvSpPr>
          <p:spPr>
            <a:xfrm rot="18555257">
              <a:off x="10315780" y="217882"/>
              <a:ext cx="1399253" cy="13338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 flipH="1">
            <a:off x="58550" y="3505001"/>
            <a:ext cx="12021832" cy="1440995"/>
            <a:chOff x="1350400" y="185174"/>
            <a:chExt cx="10331926" cy="1440995"/>
          </a:xfrm>
        </p:grpSpPr>
        <p:sp>
          <p:nvSpPr>
            <p:cNvPr id="59" name="Volný tvar 58"/>
            <p:cNvSpPr/>
            <p:nvPr/>
          </p:nvSpPr>
          <p:spPr>
            <a:xfrm rot="18555257">
              <a:off x="4255365" y="286284"/>
              <a:ext cx="1201997" cy="130710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olný tvar 59"/>
            <p:cNvSpPr/>
            <p:nvPr/>
          </p:nvSpPr>
          <p:spPr>
            <a:xfrm rot="18555257">
              <a:off x="2779075" y="362346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olný tvar 60"/>
            <p:cNvSpPr/>
            <p:nvPr/>
          </p:nvSpPr>
          <p:spPr>
            <a:xfrm rot="18555257">
              <a:off x="5685050" y="274163"/>
              <a:ext cx="1311030" cy="135363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olný tvar 61"/>
            <p:cNvSpPr/>
            <p:nvPr/>
          </p:nvSpPr>
          <p:spPr>
            <a:xfrm rot="18555257">
              <a:off x="1347384" y="394770"/>
              <a:ext cx="1211270" cy="12052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olný tvar 62"/>
            <p:cNvSpPr/>
            <p:nvPr/>
          </p:nvSpPr>
          <p:spPr>
            <a:xfrm rot="18555257">
              <a:off x="7213306" y="222647"/>
              <a:ext cx="1372400" cy="1434643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olný tvar 63"/>
            <p:cNvSpPr/>
            <p:nvPr/>
          </p:nvSpPr>
          <p:spPr>
            <a:xfrm rot="18555257">
              <a:off x="8777949" y="248774"/>
              <a:ext cx="1370847" cy="1365774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olný tvar 64"/>
            <p:cNvSpPr/>
            <p:nvPr/>
          </p:nvSpPr>
          <p:spPr>
            <a:xfrm rot="18555257">
              <a:off x="10315780" y="217882"/>
              <a:ext cx="1399253" cy="1333838"/>
            </a:xfrm>
            <a:custGeom>
              <a:avLst/>
              <a:gdLst>
                <a:gd name="connsiteX0" fmla="*/ 0 w 3875850"/>
                <a:gd name="connsiteY0" fmla="*/ 177196 h 1374931"/>
                <a:gd name="connsiteX1" fmla="*/ 3773510 w 3875850"/>
                <a:gd name="connsiteY1" fmla="*/ 99923 h 1374931"/>
                <a:gd name="connsiteX2" fmla="*/ 2884868 w 3875850"/>
                <a:gd name="connsiteY2" fmla="*/ 1374931 h 1374931"/>
                <a:gd name="connsiteX3" fmla="*/ 2884868 w 3875850"/>
                <a:gd name="connsiteY3" fmla="*/ 1374931 h 1374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5850" h="1374931">
                  <a:moveTo>
                    <a:pt x="0" y="177196"/>
                  </a:moveTo>
                  <a:cubicBezTo>
                    <a:pt x="1646349" y="38748"/>
                    <a:pt x="3292699" y="-99699"/>
                    <a:pt x="3773510" y="99923"/>
                  </a:cubicBezTo>
                  <a:cubicBezTo>
                    <a:pt x="4254321" y="299545"/>
                    <a:pt x="2884868" y="1374931"/>
                    <a:pt x="2884868" y="1374931"/>
                  </a:cubicBezTo>
                  <a:lnTo>
                    <a:pt x="2884868" y="1374931"/>
                  </a:lnTo>
                </a:path>
              </a:pathLst>
            </a:custGeom>
            <a:noFill/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2" name="Obrázek 81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152433" y="4226015"/>
            <a:ext cx="522451" cy="455412"/>
          </a:xfrm>
          <a:prstGeom prst="rect">
            <a:avLst/>
          </a:prstGeom>
        </p:spPr>
      </p:pic>
      <p:pic>
        <p:nvPicPr>
          <p:cNvPr id="83" name="Obrázek 8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4977645" flipH="1">
            <a:off x="8667696" y="5443247"/>
            <a:ext cx="694413" cy="605308"/>
          </a:xfrm>
          <a:prstGeom prst="rect">
            <a:avLst/>
          </a:prstGeom>
        </p:spPr>
      </p:pic>
      <p:pic>
        <p:nvPicPr>
          <p:cNvPr id="84" name="Obrázek 8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3290882">
            <a:off x="7072652" y="5479843"/>
            <a:ext cx="694413" cy="605308"/>
          </a:xfrm>
          <a:prstGeom prst="rect">
            <a:avLst/>
          </a:prstGeom>
        </p:spPr>
      </p:pic>
      <p:pic>
        <p:nvPicPr>
          <p:cNvPr id="85" name="Obrázek 84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6591716">
            <a:off x="6223470" y="5400329"/>
            <a:ext cx="947327" cy="825769"/>
          </a:xfrm>
          <a:prstGeom prst="rect">
            <a:avLst/>
          </a:prstGeom>
        </p:spPr>
      </p:pic>
      <p:pic>
        <p:nvPicPr>
          <p:cNvPr id="86" name="Obrázek 8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6785672" y="6149512"/>
            <a:ext cx="694413" cy="605308"/>
          </a:xfrm>
          <a:prstGeom prst="rect">
            <a:avLst/>
          </a:prstGeom>
        </p:spPr>
      </p:pic>
      <p:pic>
        <p:nvPicPr>
          <p:cNvPr id="87" name="Obrázek 8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>
            <a:off x="7886247" y="5344428"/>
            <a:ext cx="694413" cy="605308"/>
          </a:xfrm>
          <a:prstGeom prst="rect">
            <a:avLst/>
          </a:prstGeom>
        </p:spPr>
      </p:pic>
      <p:pic>
        <p:nvPicPr>
          <p:cNvPr id="88" name="Obrázek 8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8090502" y="5825685"/>
            <a:ext cx="694413" cy="605308"/>
          </a:xfrm>
          <a:prstGeom prst="rect">
            <a:avLst/>
          </a:prstGeom>
        </p:spPr>
      </p:pic>
      <p:pic>
        <p:nvPicPr>
          <p:cNvPr id="89" name="Obrázek 88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8733242" y="6126075"/>
            <a:ext cx="513814" cy="447883"/>
          </a:xfrm>
          <a:prstGeom prst="rect">
            <a:avLst/>
          </a:prstGeom>
        </p:spPr>
      </p:pic>
      <p:pic>
        <p:nvPicPr>
          <p:cNvPr id="90" name="Obrázek 8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7481014" y="6135082"/>
            <a:ext cx="694413" cy="605308"/>
          </a:xfrm>
          <a:prstGeom prst="rect">
            <a:avLst/>
          </a:prstGeom>
        </p:spPr>
      </p:pic>
      <p:pic>
        <p:nvPicPr>
          <p:cNvPr id="91" name="Obrázek 9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4977645" flipH="1">
            <a:off x="3555239" y="5547814"/>
            <a:ext cx="694413" cy="605308"/>
          </a:xfrm>
          <a:prstGeom prst="rect">
            <a:avLst/>
          </a:prstGeom>
        </p:spPr>
      </p:pic>
      <p:pic>
        <p:nvPicPr>
          <p:cNvPr id="92" name="Obrázek 9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3290882">
            <a:off x="1960195" y="5584410"/>
            <a:ext cx="694413" cy="605308"/>
          </a:xfrm>
          <a:prstGeom prst="rect">
            <a:avLst/>
          </a:prstGeom>
        </p:spPr>
      </p:pic>
      <p:pic>
        <p:nvPicPr>
          <p:cNvPr id="93" name="Obrázek 92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6591716">
            <a:off x="1111013" y="5504896"/>
            <a:ext cx="947327" cy="825769"/>
          </a:xfrm>
          <a:prstGeom prst="rect">
            <a:avLst/>
          </a:prstGeom>
        </p:spPr>
      </p:pic>
      <p:pic>
        <p:nvPicPr>
          <p:cNvPr id="94" name="Obrázek 9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1673215" y="6254079"/>
            <a:ext cx="694413" cy="605308"/>
          </a:xfrm>
          <a:prstGeom prst="rect">
            <a:avLst/>
          </a:prstGeom>
        </p:spPr>
      </p:pic>
      <p:pic>
        <p:nvPicPr>
          <p:cNvPr id="95" name="Obrázek 9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>
            <a:off x="2773790" y="5448995"/>
            <a:ext cx="694413" cy="605308"/>
          </a:xfrm>
          <a:prstGeom prst="rect">
            <a:avLst/>
          </a:prstGeom>
        </p:spPr>
      </p:pic>
      <p:pic>
        <p:nvPicPr>
          <p:cNvPr id="96" name="Obrázek 9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978045" y="5930252"/>
            <a:ext cx="694413" cy="605308"/>
          </a:xfrm>
          <a:prstGeom prst="rect">
            <a:avLst/>
          </a:prstGeom>
        </p:spPr>
      </p:pic>
      <p:pic>
        <p:nvPicPr>
          <p:cNvPr id="97" name="Obrázek 9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3620785" y="6230642"/>
            <a:ext cx="513814" cy="447883"/>
          </a:xfrm>
          <a:prstGeom prst="rect">
            <a:avLst/>
          </a:prstGeom>
        </p:spPr>
      </p:pic>
      <p:pic>
        <p:nvPicPr>
          <p:cNvPr id="98" name="Obrázek 9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2368557" y="6239649"/>
            <a:ext cx="694413" cy="605308"/>
          </a:xfrm>
          <a:prstGeom prst="rect">
            <a:avLst/>
          </a:prstGeom>
        </p:spPr>
      </p:pic>
      <p:pic>
        <p:nvPicPr>
          <p:cNvPr id="99" name="Obrázek 98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6591716">
            <a:off x="202663" y="2498172"/>
            <a:ext cx="477812" cy="416501"/>
          </a:xfrm>
          <a:prstGeom prst="rect">
            <a:avLst/>
          </a:prstGeom>
        </p:spPr>
      </p:pic>
      <p:pic>
        <p:nvPicPr>
          <p:cNvPr id="100" name="Obrázek 9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4158932" y="5727560"/>
            <a:ext cx="694413" cy="605308"/>
          </a:xfrm>
          <a:prstGeom prst="rect">
            <a:avLst/>
          </a:prstGeom>
        </p:spPr>
      </p:pic>
      <p:pic>
        <p:nvPicPr>
          <p:cNvPr id="101" name="Obrázek 10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16200000" flipV="1">
            <a:off x="5135805" y="5906872"/>
            <a:ext cx="694413" cy="605308"/>
          </a:xfrm>
          <a:prstGeom prst="rect">
            <a:avLst/>
          </a:prstGeom>
        </p:spPr>
      </p:pic>
      <p:pic>
        <p:nvPicPr>
          <p:cNvPr id="102" name="Obrázek 10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5831147" y="5892442"/>
            <a:ext cx="694413" cy="605308"/>
          </a:xfrm>
          <a:prstGeom prst="rect">
            <a:avLst/>
          </a:prstGeom>
        </p:spPr>
      </p:pic>
      <p:pic>
        <p:nvPicPr>
          <p:cNvPr id="81" name="Obrázek 8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927625" y="2486801"/>
            <a:ext cx="454072" cy="395807"/>
          </a:xfrm>
          <a:prstGeom prst="rect">
            <a:avLst/>
          </a:prstGeom>
        </p:spPr>
      </p:pic>
      <p:pic>
        <p:nvPicPr>
          <p:cNvPr id="103" name="Obrázek 10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683017" y="4044087"/>
            <a:ext cx="454072" cy="395807"/>
          </a:xfrm>
          <a:prstGeom prst="rect">
            <a:avLst/>
          </a:prstGeom>
        </p:spPr>
      </p:pic>
      <p:pic>
        <p:nvPicPr>
          <p:cNvPr id="104" name="Obrázek 10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>
            <a:off x="579996" y="354335"/>
            <a:ext cx="611416" cy="532961"/>
          </a:xfrm>
          <a:prstGeom prst="rect">
            <a:avLst/>
          </a:prstGeom>
        </p:spPr>
      </p:pic>
      <p:pic>
        <p:nvPicPr>
          <p:cNvPr id="105" name="Obrázek 10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63113" b="64006"/>
          <a:stretch/>
        </p:blipFill>
        <p:spPr>
          <a:xfrm rot="5400000" flipV="1">
            <a:off x="1134227" y="865009"/>
            <a:ext cx="445591" cy="440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56293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vnímání, paměť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se učí počty do pěti a dokreslují brambory do řádků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budeme rozvíjet jemnou motoriku s početními představami.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2 - 3 doplňujeme počet brambor do řádků.</a:t>
            </a:r>
          </a:p>
          <a:p>
            <a:r>
              <a:rPr lang="cs-CZ" dirty="0" smtClean="0"/>
              <a:t>Využíváme integrované pero, které je součástí programu </a:t>
            </a:r>
            <a:r>
              <a:rPr lang="cs-CZ" dirty="0" err="1" smtClean="0"/>
              <a:t>Powerpoint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zapojení všech dětí.  Využitím obrázků na magnetické tabuli pomocí fixy děti doplňují počet brambor do řádků.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S využitím modelíny a natrhaného papíru lze dramatizací předvádět sázení brambor do řádku.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Vnímat a rozlišovat pomocí všech smyslů  </a:t>
            </a:r>
          </a:p>
          <a:p>
            <a:r>
              <a:rPr lang="cs-CZ" dirty="0"/>
              <a:t>Zaregistrovat změny ve svém okolí, všimnout si a rozpoznat, co se změnilo  </a:t>
            </a:r>
          </a:p>
          <a:p>
            <a:r>
              <a:rPr lang="cs-CZ" dirty="0"/>
              <a:t>Záměrně se soustředit a udržet </a:t>
            </a:r>
            <a:r>
              <a:rPr lang="cs-CZ" dirty="0" smtClean="0"/>
              <a:t>pozornost. </a:t>
            </a:r>
            <a:r>
              <a:rPr lang="cs-CZ" dirty="0"/>
              <a:t>Vyvinout volní úsilí, soustředit se na činnost a její dokončení </a:t>
            </a:r>
            <a:endParaRPr lang="cs-CZ" dirty="0" smtClean="0"/>
          </a:p>
          <a:p>
            <a:r>
              <a:rPr lang="cs-CZ" dirty="0"/>
              <a:t>Chápat základní číselné a matematické pojmy, elementární matematické souvislosti a dle potřeby je využívat </a:t>
            </a:r>
          </a:p>
          <a:p>
            <a:r>
              <a:rPr lang="cs-CZ" dirty="0"/>
              <a:t>Pamatovat si postup řešení (např. postup jednoduché stavby, postup </a:t>
            </a:r>
            <a:r>
              <a:rPr lang="cs-CZ" dirty="0" smtClean="0"/>
              <a:t>řešení)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304</Words>
  <Application>Microsoft Office PowerPoint</Application>
  <PresentationFormat>Vlastní</PresentationFormat>
  <Paragraphs>61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Sázíme brambory do řádku</vt:lpstr>
      <vt:lpstr>Snímek 2</vt:lpstr>
      <vt:lpstr>Snímek 3</vt:lpstr>
      <vt:lpstr>Použité odkazy</vt:lpstr>
      <vt:lpstr>Metodický pokyn Integrovaný blok: vnímání, paměť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2</cp:revision>
  <dcterms:created xsi:type="dcterms:W3CDTF">2014-08-05T12:38:58Z</dcterms:created>
  <dcterms:modified xsi:type="dcterms:W3CDTF">2015-04-14T08:43:34Z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