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9" d="100"/>
          <a:sy n="99" d="100"/>
        </p:scale>
        <p:origin x="-240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overOverlay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763BA141-3463-4C26-99C6-9362DCC3C674}" type="datetimeFigureOut">
              <a:rPr lang="cs-CZ" smtClean="0"/>
              <a:pPr/>
              <a:t>16.4.2015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1DCBC47A-A4C7-4A81-9971-2941D5024DFE}" type="slidenum">
              <a:rPr lang="cs-CZ" smtClean="0"/>
              <a:pPr/>
              <a:t>‹#›</a:t>
            </a:fld>
            <a:endParaRPr lang="cs-CZ" dirty="0"/>
          </a:p>
        </p:txBody>
      </p:sp>
      <p:grpSp>
        <p:nvGrpSpPr>
          <p:cNvPr id="8" name="Group 7"/>
          <p:cNvGrpSpPr/>
          <p:nvPr/>
        </p:nvGrpSpPr>
        <p:grpSpPr>
          <a:xfrm>
            <a:off x="1194101" y="2887530"/>
            <a:ext cx="6779110" cy="923330"/>
            <a:chOff x="1172584" y="1381459"/>
            <a:chExt cx="6779110" cy="923330"/>
          </a:xfrm>
          <a:effectLst>
            <a:outerShdw blurRad="38100" dist="12700" dir="16200000" rotWithShape="0">
              <a:prstClr val="black">
                <a:alpha val="30000"/>
              </a:prstClr>
            </a:outerShdw>
          </a:effectLst>
        </p:grpSpPr>
        <p:sp>
          <p:nvSpPr>
            <p:cNvPr id="9" name="TextBox 8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ln w="3175">
                    <a:solidFill>
                      <a:schemeClr val="tx2">
                        <a:alpha val="60000"/>
                      </a:schemeClr>
                    </a:solidFill>
                  </a:ln>
                  <a:solidFill>
                    <a:schemeClr val="tx2">
                      <a:lumMod val="90000"/>
                    </a:schemeClr>
                  </a:solidFill>
                  <a:effectLst>
                    <a:outerShdw blurRad="34925" dist="12700" dir="14400000" algn="ctr" rotWithShape="0">
                      <a:srgbClr val="000000">
                        <a:alpha val="21000"/>
                      </a:srgbClr>
                    </a:outerShdw>
                  </a:effectLst>
                  <a:latin typeface="Wingdings" pitchFamily="2" charset="2"/>
                </a:rPr>
                <a:t></a:t>
              </a:r>
              <a:endParaRPr lang="en-US" sz="5400" dirty="0">
                <a:ln w="3175">
                  <a:solidFill>
                    <a:schemeClr val="tx2">
                      <a:alpha val="60000"/>
                    </a:schemeClr>
                  </a:solidFill>
                </a:ln>
                <a:solidFill>
                  <a:schemeClr val="tx2">
                    <a:lumMod val="90000"/>
                  </a:schemeClr>
                </a:solidFill>
                <a:effectLst>
                  <a:outerShdw blurRad="34925" dist="12700" dir="14400000" algn="ctr" rotWithShape="0">
                    <a:srgbClr val="000000">
                      <a:alpha val="21000"/>
                    </a:srgbClr>
                  </a:outerShdw>
                </a:effectLst>
                <a:latin typeface="Wingdings" pitchFamily="2" charset="2"/>
              </a:endParaRPr>
            </a:p>
          </p:txBody>
        </p:sp>
        <p:cxnSp>
          <p:nvCxnSpPr>
            <p:cNvPr id="10" name="Straight Connector 9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9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rot="10800000">
              <a:off x="4831976" y="192293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9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83341" y="1387737"/>
            <a:ext cx="6777318" cy="1731982"/>
          </a:xfrm>
        </p:spPr>
        <p:txBody>
          <a:bodyPr anchor="b"/>
          <a:lstStyle>
            <a:lvl1pPr>
              <a:defRPr>
                <a:ln w="3175">
                  <a:solidFill>
                    <a:schemeClr val="tx1">
                      <a:alpha val="65000"/>
                    </a:schemeClr>
                  </a:solidFill>
                </a:ln>
                <a:solidFill>
                  <a:schemeClr val="tx1"/>
                </a:solidFill>
                <a:effectLst>
                  <a:outerShdw blurRad="25400" dist="12700" dir="14220000" rotWithShape="0">
                    <a:prstClr val="black">
                      <a:alpha val="50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767862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/>
                </a:solidFill>
                <a:effectLst>
                  <a:outerShdw blurRad="34925" dist="12700" dir="14400000" rotWithShape="0">
                    <a:prstClr val="black">
                      <a:alpha val="21000"/>
                    </a:prstClr>
                  </a:outerShdw>
                </a:effectLst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3BA141-3463-4C26-99C6-9362DCC3C674}" type="datetimeFigureOut">
              <a:rPr lang="cs-CZ" smtClean="0"/>
              <a:pPr/>
              <a:t>16.4.2015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CBC47A-A4C7-4A81-9971-2941D5024DFE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11" name="Title 10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grpSp>
        <p:nvGrpSpPr>
          <p:cNvPr id="12" name="Group 11"/>
          <p:cNvGrpSpPr/>
          <p:nvPr/>
        </p:nvGrpSpPr>
        <p:grpSpPr>
          <a:xfrm>
            <a:off x="1172584" y="1392217"/>
            <a:ext cx="6779110" cy="923330"/>
            <a:chOff x="1172584" y="1381459"/>
            <a:chExt cx="6779110" cy="923330"/>
          </a:xfrm>
        </p:grpSpPr>
        <p:sp>
          <p:nvSpPr>
            <p:cNvPr id="13" name="TextBox 12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4" name="Straight Connector 13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4"/>
            <p:cNvCxnSpPr/>
            <p:nvPr/>
          </p:nvCxnSpPr>
          <p:spPr>
            <a:xfrm rot="10800000">
              <a:off x="4831976" y="192265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CoverOverlay.png"/>
          <p:cNvPicPr>
            <a:picLocks noChangeAspect="1"/>
          </p:cNvPicPr>
          <p:nvPr/>
        </p:nvPicPr>
        <p:blipFill>
          <a:blip r:embed="rId2" cstate="print">
            <a:lum/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grpSp>
        <p:nvGrpSpPr>
          <p:cNvPr id="7" name="Group 7"/>
          <p:cNvGrpSpPr/>
          <p:nvPr/>
        </p:nvGrpSpPr>
        <p:grpSpPr>
          <a:xfrm>
            <a:off x="1172584" y="2887579"/>
            <a:ext cx="6779110" cy="923330"/>
            <a:chOff x="1172584" y="1381459"/>
            <a:chExt cx="6779110" cy="923330"/>
          </a:xfrm>
        </p:grpSpPr>
        <p:sp>
          <p:nvSpPr>
            <p:cNvPr id="9" name="TextBox 8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0" name="Straight Connector 9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rot="10800000">
              <a:off x="4831976" y="1927412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40" y="1204857"/>
            <a:ext cx="7754713" cy="1910716"/>
          </a:xfrm>
        </p:spPr>
        <p:txBody>
          <a:bodyPr anchor="b"/>
          <a:lstStyle>
            <a:lvl1pPr algn="ctr">
              <a:defRPr sz="5400" b="0" cap="none" baseline="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99248" y="3767316"/>
            <a:ext cx="7734747" cy="15001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3BA141-3463-4C26-99C6-9362DCC3C674}" type="datetimeFigureOut">
              <a:rPr lang="cs-CZ" smtClean="0"/>
              <a:pPr/>
              <a:t>16.4.2015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CBC47A-A4C7-4A81-9971-2941D5024DFE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3BA141-3463-4C26-99C6-9362DCC3C674}" type="datetimeFigureOut">
              <a:rPr lang="cs-CZ" smtClean="0"/>
              <a:pPr/>
              <a:t>16.4.2015</a:t>
            </a:fld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CBC47A-A4C7-4A81-9971-2941D5024DFE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12" name="Title 1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grpSp>
        <p:nvGrpSpPr>
          <p:cNvPr id="13" name="Group 12"/>
          <p:cNvGrpSpPr/>
          <p:nvPr/>
        </p:nvGrpSpPr>
        <p:grpSpPr>
          <a:xfrm>
            <a:off x="1172584" y="1392217"/>
            <a:ext cx="6779110" cy="923330"/>
            <a:chOff x="1172584" y="1381459"/>
            <a:chExt cx="6779110" cy="923330"/>
          </a:xfrm>
        </p:grpSpPr>
        <p:sp>
          <p:nvSpPr>
            <p:cNvPr id="14" name="TextBox 13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5" name="Straight Connector 14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/>
            <p:cNvCxnSpPr/>
            <p:nvPr/>
          </p:nvCxnSpPr>
          <p:spPr>
            <a:xfrm rot="10800000">
              <a:off x="4831976" y="192265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8" name="Content Placeholder 7"/>
          <p:cNvSpPr>
            <a:spLocks noGrp="1"/>
          </p:cNvSpPr>
          <p:nvPr>
            <p:ph sz="quarter" idx="13"/>
          </p:nvPr>
        </p:nvSpPr>
        <p:spPr>
          <a:xfrm>
            <a:off x="685800" y="2240280"/>
            <a:ext cx="3803904" cy="387705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4"/>
          </p:nvPr>
        </p:nvSpPr>
        <p:spPr>
          <a:xfrm>
            <a:off x="4645151" y="2240280"/>
            <a:ext cx="3803904" cy="387705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51560" y="2240280"/>
            <a:ext cx="3442446" cy="658368"/>
          </a:xfrm>
        </p:spPr>
        <p:txBody>
          <a:bodyPr anchor="b"/>
          <a:lstStyle>
            <a:lvl1pPr marL="0" indent="0" algn="ctr">
              <a:buNone/>
              <a:defRPr sz="2400" b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8488" y="2947595"/>
            <a:ext cx="3803904" cy="317296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02306" y="2240280"/>
            <a:ext cx="3447288" cy="658368"/>
          </a:xfrm>
        </p:spPr>
        <p:txBody>
          <a:bodyPr anchor="b"/>
          <a:lstStyle>
            <a:lvl1pPr marL="0" indent="0" algn="ctr">
              <a:buNone/>
              <a:defRPr sz="2400" b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6" y="2944368"/>
            <a:ext cx="3799728" cy="317296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3BA141-3463-4C26-99C6-9362DCC3C674}" type="datetimeFigureOut">
              <a:rPr lang="cs-CZ" smtClean="0"/>
              <a:pPr/>
              <a:t>16.4.2015</a:t>
            </a:fld>
            <a:endParaRPr lang="cs-CZ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CBC47A-A4C7-4A81-9971-2941D5024DFE}" type="slidenum">
              <a:rPr lang="cs-CZ" smtClean="0"/>
              <a:pPr/>
              <a:t>‹#›</a:t>
            </a:fld>
            <a:endParaRPr lang="cs-CZ" dirty="0"/>
          </a:p>
        </p:txBody>
      </p:sp>
      <p:grpSp>
        <p:nvGrpSpPr>
          <p:cNvPr id="14" name="Group 13"/>
          <p:cNvGrpSpPr/>
          <p:nvPr/>
        </p:nvGrpSpPr>
        <p:grpSpPr>
          <a:xfrm>
            <a:off x="1172584" y="1392217"/>
            <a:ext cx="6779110" cy="923330"/>
            <a:chOff x="1172584" y="1381459"/>
            <a:chExt cx="6779110" cy="923330"/>
          </a:xfrm>
        </p:grpSpPr>
        <p:sp>
          <p:nvSpPr>
            <p:cNvPr id="16" name="TextBox 15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7" name="Straight Connector 16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 rot="10800000">
              <a:off x="4831976" y="192265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3BA141-3463-4C26-99C6-9362DCC3C674}" type="datetimeFigureOut">
              <a:rPr lang="cs-CZ" smtClean="0"/>
              <a:pPr/>
              <a:t>16.4.2015</a:t>
            </a:fld>
            <a:endParaRPr lang="cs-CZ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CBC47A-A4C7-4A81-9971-2941D5024DFE}" type="slidenum">
              <a:rPr lang="cs-CZ" smtClean="0"/>
              <a:pPr/>
              <a:t>‹#›</a:t>
            </a:fld>
            <a:endParaRPr lang="cs-CZ" dirty="0"/>
          </a:p>
        </p:txBody>
      </p:sp>
      <p:grpSp>
        <p:nvGrpSpPr>
          <p:cNvPr id="10" name="Group 9"/>
          <p:cNvGrpSpPr/>
          <p:nvPr/>
        </p:nvGrpSpPr>
        <p:grpSpPr>
          <a:xfrm>
            <a:off x="1172584" y="1392217"/>
            <a:ext cx="6779110" cy="923330"/>
            <a:chOff x="1172584" y="1381459"/>
            <a:chExt cx="6779110" cy="923330"/>
          </a:xfrm>
        </p:grpSpPr>
        <p:sp>
          <p:nvSpPr>
            <p:cNvPr id="14" name="TextBox 13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5" name="Straight Connector 14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/>
            <p:cNvCxnSpPr/>
            <p:nvPr/>
          </p:nvCxnSpPr>
          <p:spPr>
            <a:xfrm rot="10800000">
              <a:off x="4831976" y="192265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3BA141-3463-4C26-99C6-9362DCC3C674}" type="datetimeFigureOut">
              <a:rPr lang="cs-CZ" smtClean="0"/>
              <a:pPr/>
              <a:t>16.4.2015</a:t>
            </a:fld>
            <a:endParaRPr lang="cs-CZ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CBC47A-A4C7-4A81-9971-2941D5024DFE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034579" y="1678195"/>
            <a:ext cx="3422483" cy="1886921"/>
          </a:xfrm>
        </p:spPr>
        <p:txBody>
          <a:bodyPr anchor="b"/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92001" y="559398"/>
            <a:ext cx="4116667" cy="5566765"/>
          </a:xfrm>
        </p:spPr>
        <p:txBody>
          <a:bodyPr anchor="ctr"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034579" y="3603812"/>
            <a:ext cx="3411725" cy="2517289"/>
          </a:xfrm>
        </p:spPr>
        <p:txBody>
          <a:bodyPr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3BA141-3463-4C26-99C6-9362DCC3C674}" type="datetimeFigureOut">
              <a:rPr lang="cs-CZ" smtClean="0"/>
              <a:pPr/>
              <a:t>16.4.2015</a:t>
            </a:fld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CBC47A-A4C7-4A81-9971-2941D5024DFE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731" y="4668818"/>
            <a:ext cx="7767021" cy="644729"/>
          </a:xfrm>
        </p:spPr>
        <p:txBody>
          <a:bodyPr anchor="b"/>
          <a:lstStyle>
            <a:lvl1pPr algn="ctr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240000">
            <a:off x="2183792" y="666965"/>
            <a:ext cx="4772156" cy="3598016"/>
          </a:xfrm>
          <a:solidFill>
            <a:srgbClr val="FFFFFF">
              <a:shade val="85000"/>
            </a:srgbClr>
          </a:solidFill>
          <a:ln w="190500" cap="sq">
            <a:solidFill>
              <a:srgbClr val="FFFFFF"/>
            </a:solidFill>
            <a:miter lim="800000"/>
          </a:ln>
          <a:effectLst>
            <a:outerShdw blurRad="65000" dist="50800" dir="12900000" kx="195000" ky="145000" algn="tl" rotWithShape="0">
              <a:srgbClr val="000000">
                <a:alpha val="24000"/>
              </a:srgbClr>
            </a:outerShdw>
          </a:effectLst>
          <a:scene3d>
            <a:camera prst="orthographicFront">
              <a:rot lat="0" lon="0" rev="360000"/>
            </a:camera>
            <a:lightRig rig="twoPt" dir="t">
              <a:rot lat="0" lon="0" rev="7200000"/>
            </a:lightRig>
          </a:scene3d>
          <a:sp3d contourW="12700">
            <a:bevelT w="25400" h="19050"/>
            <a:contourClr>
              <a:srgbClr val="969696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dirty="0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8489" y="5324306"/>
            <a:ext cx="7756264" cy="80486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3BA141-3463-4C26-99C6-9362DCC3C674}" type="datetimeFigureOut">
              <a:rPr lang="cs-CZ" smtClean="0"/>
              <a:pPr/>
              <a:t>16.4.2015</a:t>
            </a:fld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CBC47A-A4C7-4A81-9971-2941D5024DFE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3BA141-3463-4C26-99C6-9362DCC3C674}" type="datetimeFigureOut">
              <a:rPr lang="cs-CZ" smtClean="0"/>
              <a:pPr/>
              <a:t>16.4.2015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CBC47A-A4C7-4A81-9971-2941D5024DFE}" type="slidenum">
              <a:rPr lang="cs-CZ" smtClean="0"/>
              <a:pPr/>
              <a:t>‹#›</a:t>
            </a:fld>
            <a:endParaRPr lang="cs-CZ" dirty="0"/>
          </a:p>
        </p:txBody>
      </p:sp>
      <p:grpSp>
        <p:nvGrpSpPr>
          <p:cNvPr id="11" name="Group 10"/>
          <p:cNvGrpSpPr/>
          <p:nvPr/>
        </p:nvGrpSpPr>
        <p:grpSpPr>
          <a:xfrm>
            <a:off x="1172584" y="1392217"/>
            <a:ext cx="6779110" cy="923330"/>
            <a:chOff x="1172584" y="1381459"/>
            <a:chExt cx="6779110" cy="923330"/>
          </a:xfrm>
        </p:grpSpPr>
        <p:sp>
          <p:nvSpPr>
            <p:cNvPr id="15" name="TextBox 14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6" name="Straight Connector 15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/>
            <p:cNvCxnSpPr/>
            <p:nvPr/>
          </p:nvCxnSpPr>
          <p:spPr>
            <a:xfrm rot="10800000">
              <a:off x="4831976" y="192265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766560" y="559398"/>
            <a:ext cx="1678193" cy="556676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8488" y="849854"/>
            <a:ext cx="5507917" cy="5023821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3BA141-3463-4C26-99C6-9362DCC3C674}" type="datetimeFigureOut">
              <a:rPr lang="cs-CZ" smtClean="0"/>
              <a:pPr/>
              <a:t>16.4.2015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CBC47A-A4C7-4A81-9971-2941D5024DFE}" type="slidenum">
              <a:rPr lang="cs-CZ" smtClean="0"/>
              <a:pPr/>
              <a:t>‹#›</a:t>
            </a:fld>
            <a:endParaRPr lang="cs-CZ" dirty="0"/>
          </a:p>
        </p:txBody>
      </p:sp>
      <p:grpSp>
        <p:nvGrpSpPr>
          <p:cNvPr id="11" name="Group 10"/>
          <p:cNvGrpSpPr/>
          <p:nvPr/>
        </p:nvGrpSpPr>
        <p:grpSpPr>
          <a:xfrm rot="5400000">
            <a:off x="3909050" y="2880823"/>
            <a:ext cx="5480154" cy="923330"/>
            <a:chOff x="1815339" y="1381459"/>
            <a:chExt cx="5480154" cy="923330"/>
          </a:xfrm>
        </p:grpSpPr>
        <p:sp>
          <p:nvSpPr>
            <p:cNvPr id="12" name="TextBox 11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3" name="Straight Connector 12"/>
            <p:cNvCxnSpPr/>
            <p:nvPr/>
          </p:nvCxnSpPr>
          <p:spPr>
            <a:xfrm flipH="1" flipV="1">
              <a:off x="1815339" y="1924709"/>
              <a:ext cx="2468880" cy="2505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Connector 13"/>
            <p:cNvCxnSpPr/>
            <p:nvPr/>
          </p:nvCxnSpPr>
          <p:spPr>
            <a:xfrm rot="10800000">
              <a:off x="4826613" y="1927417"/>
              <a:ext cx="2468880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gradFill flip="none" rotWithShape="1">
            <a:gsLst>
              <a:gs pos="83000">
                <a:schemeClr val="bg1">
                  <a:alpha val="11000"/>
                </a:schemeClr>
              </a:gs>
              <a:gs pos="100000">
                <a:schemeClr val="bg2">
                  <a:lumMod val="75000"/>
                  <a:alpha val="23000"/>
                </a:schemeClr>
              </a:gs>
            </a:gsLst>
            <a:path path="rect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8490" y="570156"/>
            <a:ext cx="7756263" cy="105425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99247" y="2248347"/>
            <a:ext cx="7745505" cy="387781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360378" y="6161442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2"/>
                </a:solidFill>
              </a:defRPr>
            </a:lvl1pPr>
          </a:lstStyle>
          <a:p>
            <a:fld id="{763BA141-3463-4C26-99C6-9362DCC3C674}" type="datetimeFigureOut">
              <a:rPr lang="cs-CZ" smtClean="0"/>
              <a:pPr/>
              <a:t>16.4.2015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161442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2"/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639264" y="6161442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2"/>
                </a:solidFill>
              </a:defRPr>
            </a:lvl1pPr>
          </a:lstStyle>
          <a:p>
            <a:fld id="{1DCBC47A-A4C7-4A81-9971-2941D5024DFE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540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65760" indent="-365760" algn="l" defTabSz="914400" rtl="0" eaLnBrk="1" latinLnBrk="0" hangingPunct="1">
        <a:spcBef>
          <a:spcPct val="20000"/>
        </a:spcBef>
        <a:buClr>
          <a:schemeClr val="accent1"/>
        </a:buClr>
        <a:buFont typeface="Wingdings" pitchFamily="2" charset="2"/>
        <a:buChar char=""/>
        <a:defRPr sz="2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1pPr>
      <a:lvl2pPr marL="777240" indent="-365760" algn="l" defTabSz="914400" rtl="0" eaLnBrk="1" latinLnBrk="0" hangingPunct="1">
        <a:spcBef>
          <a:spcPct val="20000"/>
        </a:spcBef>
        <a:buClr>
          <a:schemeClr val="accent1"/>
        </a:buClr>
        <a:buFont typeface="Wingdings" pitchFamily="2" charset="2"/>
        <a:buChar char=""/>
        <a:defRPr sz="22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2pPr>
      <a:lvl3pPr marL="1143000" indent="-365760" algn="l" defTabSz="914400" rtl="0" eaLnBrk="1" latinLnBrk="0" hangingPunct="1">
        <a:spcBef>
          <a:spcPct val="20000"/>
        </a:spcBef>
        <a:buClr>
          <a:schemeClr val="accent1"/>
        </a:buClr>
        <a:buFont typeface="Wingdings" pitchFamily="2" charset="2"/>
        <a:buChar char=""/>
        <a:defRPr sz="20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3pPr>
      <a:lvl4pPr marL="1508760" indent="-320040" algn="l" defTabSz="914400" rtl="0" eaLnBrk="1" latinLnBrk="0" hangingPunct="1">
        <a:spcBef>
          <a:spcPct val="20000"/>
        </a:spcBef>
        <a:buClr>
          <a:schemeClr val="accent1"/>
        </a:buClr>
        <a:buFont typeface="Wingdings" pitchFamily="2" charset="2"/>
        <a:buChar char="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4pPr>
      <a:lvl5pPr marL="1828800" indent="-320040" algn="l" defTabSz="914400" rtl="0" eaLnBrk="1" latinLnBrk="0" hangingPunct="1">
        <a:spcBef>
          <a:spcPct val="20000"/>
        </a:spcBef>
        <a:buClr>
          <a:schemeClr val="accent1"/>
        </a:buClr>
        <a:buFont typeface="Wingdings" pitchFamily="2" charset="2"/>
        <a:buChar char="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5pPr>
      <a:lvl6pPr marL="2148840" indent="-274320" algn="l" defTabSz="914400" rtl="0" eaLnBrk="1" latinLnBrk="0" hangingPunct="1">
        <a:spcBef>
          <a:spcPts val="400"/>
        </a:spcBef>
        <a:buClr>
          <a:schemeClr val="accent1"/>
        </a:buClr>
        <a:buFont typeface="Wingdings" pitchFamily="2" charset="2"/>
        <a:buChar char="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468880" indent="-274320" algn="l" defTabSz="914400" rtl="0" eaLnBrk="1" latinLnBrk="0" hangingPunct="1">
        <a:spcBef>
          <a:spcPts val="400"/>
        </a:spcBef>
        <a:buClr>
          <a:schemeClr val="accent1"/>
        </a:buClr>
        <a:buFont typeface="Wingdings" pitchFamily="2" charset="2"/>
        <a:buChar char="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2788920" indent="-274320" algn="l" defTabSz="914400" rtl="0" eaLnBrk="1" latinLnBrk="0" hangingPunct="1">
        <a:spcBef>
          <a:spcPts val="400"/>
        </a:spcBef>
        <a:buClr>
          <a:schemeClr val="accent1"/>
        </a:buClr>
        <a:buFont typeface="Wingdings" pitchFamily="2" charset="2"/>
        <a:buChar char="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3108960" indent="-274320" algn="l" defTabSz="914400" rtl="0" eaLnBrk="1" latinLnBrk="0" hangingPunct="1">
        <a:spcBef>
          <a:spcPts val="400"/>
        </a:spcBef>
        <a:buClr>
          <a:schemeClr val="accent1"/>
        </a:buClr>
        <a:buFont typeface="Wingdings" pitchFamily="2" charset="2"/>
        <a:buChar char="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://en.wikipedia.org/wiki/Member_states_of_NATO" TargetMode="External"/><Relationship Id="rId2" Type="http://schemas.openxmlformats.org/officeDocument/2006/relationships/hyperlink" Target="http://cs.wikipedia.org/wiki/Vlajka_Severoatlantick%C3%A9_aliance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NATO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1026" name="Picture 2" descr="Vlajka NATO/OTAN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694192" y="3789040"/>
            <a:ext cx="1905000" cy="14287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4490939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Neboli Severoatlantická </a:t>
            </a:r>
            <a:r>
              <a:rPr lang="cs-CZ" dirty="0" smtClean="0"/>
              <a:t>aliance </a:t>
            </a:r>
            <a:r>
              <a:rPr lang="cs-CZ" dirty="0"/>
              <a:t>(NATO-North Atlantic Treaty </a:t>
            </a:r>
            <a:r>
              <a:rPr lang="cs-CZ" dirty="0" smtClean="0"/>
              <a:t>Organization nebo OTAN-</a:t>
            </a:r>
            <a:r>
              <a:rPr lang="fr-FR" dirty="0"/>
              <a:t>Organisation du Traité de </a:t>
            </a:r>
            <a:r>
              <a:rPr lang="fr-FR" dirty="0" smtClean="0"/>
              <a:t>l’Atlantique Nord</a:t>
            </a:r>
            <a:r>
              <a:rPr lang="cs-CZ" dirty="0" smtClean="0"/>
              <a:t>)</a:t>
            </a:r>
          </a:p>
          <a:p>
            <a:r>
              <a:rPr lang="cs-CZ" dirty="0" smtClean="0"/>
              <a:t>Je </a:t>
            </a:r>
            <a:r>
              <a:rPr lang="cs-CZ" dirty="0"/>
              <a:t>euroatlantický mezinárodní vojenský pakt. </a:t>
            </a:r>
            <a:r>
              <a:rPr lang="cs-CZ" dirty="0" smtClean="0"/>
              <a:t> </a:t>
            </a:r>
          </a:p>
          <a:p>
            <a:r>
              <a:rPr lang="cs-CZ" dirty="0"/>
              <a:t>Byl založen 4. dubna 1949 podpisem Severoatlantické </a:t>
            </a:r>
            <a:r>
              <a:rPr lang="cs-CZ" dirty="0" smtClean="0"/>
              <a:t>smlouvy </a:t>
            </a:r>
          </a:p>
          <a:p>
            <a:r>
              <a:rPr lang="cs-CZ" dirty="0"/>
              <a:t>Aliance sídlí v Bruselu v </a:t>
            </a:r>
            <a:r>
              <a:rPr lang="cs-CZ" dirty="0" smtClean="0"/>
              <a:t>Belgii  </a:t>
            </a:r>
          </a:p>
          <a:p>
            <a:r>
              <a:rPr lang="cs-CZ" dirty="0"/>
              <a:t>Generální tajemník</a:t>
            </a:r>
            <a:r>
              <a:rPr lang="cs-CZ" dirty="0" smtClean="0"/>
              <a:t>: Jens Stoltenberg  </a:t>
            </a: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NATO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6273604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28 </a:t>
            </a:r>
            <a:r>
              <a:rPr lang="cs-CZ" dirty="0"/>
              <a:t>zemí </a:t>
            </a:r>
            <a:r>
              <a:rPr lang="cs-CZ" dirty="0" smtClean="0"/>
              <a:t>(Spojené </a:t>
            </a:r>
            <a:r>
              <a:rPr lang="cs-CZ" dirty="0"/>
              <a:t>státy americké, Kanada, Spojené království, Francie, Portugalsko, Belgie, Lucembursko, Nizozemsko, Dánsko, Norsko, </a:t>
            </a:r>
            <a:r>
              <a:rPr lang="cs-CZ" dirty="0" smtClean="0"/>
              <a:t>Itálie Island, Řecko, Turecko, Západní Německo, Španělsko, Česko, Maďarsko</a:t>
            </a:r>
            <a:r>
              <a:rPr lang="cs-CZ" dirty="0"/>
              <a:t>, Polsko, </a:t>
            </a:r>
            <a:r>
              <a:rPr lang="cs-CZ" dirty="0" smtClean="0"/>
              <a:t>Litva</a:t>
            </a:r>
            <a:r>
              <a:rPr lang="cs-CZ" dirty="0"/>
              <a:t>, Lotyšsko, Estonsko, Rumunsko, Bulharsko, Slovinsko a </a:t>
            </a:r>
            <a:r>
              <a:rPr lang="cs-CZ" dirty="0" smtClean="0"/>
              <a:t>Slovensko, </a:t>
            </a:r>
            <a:r>
              <a:rPr lang="cs-CZ" dirty="0"/>
              <a:t>Chorvatsko a Albánie)</a:t>
            </a: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Členové</a:t>
            </a:r>
            <a:endParaRPr lang="cs-CZ" dirty="0"/>
          </a:p>
        </p:txBody>
      </p:sp>
      <p:pic>
        <p:nvPicPr>
          <p:cNvPr id="2050" name="Picture 2" descr="Členské země NATO/OTAN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411760" y="4941168"/>
            <a:ext cx="4248473" cy="13935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41325429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Impulzem vzniku byly obavy z rostoucí moci Sovětského svazu ve střední a východní Evropě po 2.světové válce</a:t>
            </a:r>
          </a:p>
          <a:p>
            <a:r>
              <a:rPr lang="cs-CZ" dirty="0" smtClean="0"/>
              <a:t>Cíl: Společná obrana členů proti vnějšímu agresorovi</a:t>
            </a:r>
          </a:p>
          <a:p>
            <a:r>
              <a:rPr lang="cs-CZ" dirty="0" smtClean="0"/>
              <a:t>Podstata: Kolektivní obrana – čl.5 (Útok na jakéhokoliv člena je považován za útok na celou alianci)</a:t>
            </a:r>
          </a:p>
          <a:p>
            <a:r>
              <a:rPr lang="cs-CZ" dirty="0" smtClean="0"/>
              <a:t>Čl.5 byl porušen jen jednou – Září 2001 v USA</a:t>
            </a:r>
          </a:p>
          <a:p>
            <a:r>
              <a:rPr lang="cs-CZ" dirty="0" smtClean="0"/>
              <a:t>Největší nepřítel NATO v současné době – Islámský terorismus</a:t>
            </a: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NATO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0366012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Operace v Afghánistánu (2001-neukončeno)</a:t>
            </a:r>
          </a:p>
          <a:p>
            <a:r>
              <a:rPr lang="cs-CZ" dirty="0" smtClean="0"/>
              <a:t>Operace Ocean Shield (2009-neukončeno)</a:t>
            </a:r>
          </a:p>
          <a:p>
            <a:r>
              <a:rPr lang="cs-CZ" dirty="0" smtClean="0"/>
              <a:t>Intervence v Libyi (2011)</a:t>
            </a:r>
          </a:p>
          <a:p>
            <a:r>
              <a:rPr lang="cs-CZ" dirty="0" smtClean="0"/>
              <a:t>Válka v Bosně a Hercegovině (1993-95)</a:t>
            </a:r>
          </a:p>
          <a:p>
            <a:r>
              <a:rPr lang="cs-CZ" dirty="0" smtClean="0"/>
              <a:t>Válka v Kosovu (1999) </a:t>
            </a:r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Vojenské akce NATO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3759764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1115616" y="1484784"/>
            <a:ext cx="7632848" cy="12157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Obrázky:</a:t>
            </a:r>
          </a:p>
          <a:p>
            <a:r>
              <a:rPr lang="cs-CZ" sz="1100" dirty="0" smtClean="0">
                <a:hlinkClick r:id="rId2"/>
              </a:rPr>
              <a:t>http://cs.wikipedia.org/wiki/Vlajka_Severoatlantick%C3%A9_aliance#/media/File:Flag_of_NATO.svg</a:t>
            </a:r>
            <a:endParaRPr lang="cs-CZ" sz="1100" dirty="0" smtClean="0"/>
          </a:p>
          <a:p>
            <a:endParaRPr lang="cs-CZ" sz="1100" dirty="0" smtClean="0"/>
          </a:p>
          <a:p>
            <a:r>
              <a:rPr lang="cs-CZ" sz="1100" dirty="0" smtClean="0">
                <a:hlinkClick r:id="rId3"/>
              </a:rPr>
              <a:t>http://en.wikipedia.org/wiki/Member_states_of_NATO#/</a:t>
            </a:r>
            <a:r>
              <a:rPr lang="cs-CZ" sz="1100" dirty="0" smtClean="0">
                <a:hlinkClick r:id="rId3"/>
              </a:rPr>
              <a:t>media/File:Location_NATO_2009_blue.svg</a:t>
            </a:r>
            <a:endParaRPr lang="cs-CZ" sz="1100" dirty="0" smtClean="0"/>
          </a:p>
          <a:p>
            <a:endParaRPr lang="cs-CZ" sz="1100" dirty="0" smtClean="0"/>
          </a:p>
          <a:p>
            <a:endParaRPr lang="cs-CZ" sz="1100" dirty="0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vrdý obal">
  <a:themeElements>
    <a:clrScheme name="Tvrdý obal">
      <a:dk1>
        <a:sysClr val="windowText" lastClr="000000"/>
      </a:dk1>
      <a:lt1>
        <a:sysClr val="window" lastClr="FFFFFF"/>
      </a:lt1>
      <a:dk2>
        <a:srgbClr val="895D1D"/>
      </a:dk2>
      <a:lt2>
        <a:srgbClr val="ECE9C6"/>
      </a:lt2>
      <a:accent1>
        <a:srgbClr val="873624"/>
      </a:accent1>
      <a:accent2>
        <a:srgbClr val="D6862D"/>
      </a:accent2>
      <a:accent3>
        <a:srgbClr val="D0BE40"/>
      </a:accent3>
      <a:accent4>
        <a:srgbClr val="877F6C"/>
      </a:accent4>
      <a:accent5>
        <a:srgbClr val="972109"/>
      </a:accent5>
      <a:accent6>
        <a:srgbClr val="AEB795"/>
      </a:accent6>
      <a:hlink>
        <a:srgbClr val="CC9900"/>
      </a:hlink>
      <a:folHlink>
        <a:srgbClr val="B2B2B2"/>
      </a:folHlink>
    </a:clrScheme>
    <a:fontScheme name="Tvrdý obal">
      <a:majorFont>
        <a:latin typeface="Book Antiqua"/>
        <a:ea typeface=""/>
        <a:cs typeface=""/>
        <a:font script="Grek" typeface="Times New Roman"/>
        <a:font script="Cyrl" typeface="Times New Roman"/>
        <a:font script="Jpan" typeface="HGS明朝E"/>
        <a:font script="Hang" typeface="궁서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Book Antiqua"/>
        <a:ea typeface=""/>
        <a:cs typeface=""/>
        <a:font script="Grek" typeface="Times New Roman"/>
        <a:font script="Cyrl" typeface="Times New Roman"/>
        <a:font script="Jpan" typeface="HGS明朝E"/>
        <a:font script="Hang" typeface="돋움"/>
        <a:font script="Hans" typeface="宋体"/>
        <a:font script="Hant" typeface="新細明體"/>
        <a:font script="Arab" typeface="Times New Roman"/>
        <a:font script="Hebr" typeface="David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Tvrdý obal">
      <a:fillStyleLst>
        <a:solidFill>
          <a:schemeClr val="phClr"/>
        </a:solidFill>
        <a:solidFill>
          <a:schemeClr val="phClr">
            <a:tint val="68000"/>
            <a:shade val="94000"/>
            <a:satMod val="300000"/>
            <a:lumMod val="110000"/>
          </a:schemeClr>
        </a:solidFill>
        <a:gradFill rotWithShape="1">
          <a:gsLst>
            <a:gs pos="0">
              <a:schemeClr val="phClr">
                <a:tint val="94000"/>
                <a:satMod val="180000"/>
                <a:lumMod val="98000"/>
              </a:schemeClr>
            </a:gs>
            <a:gs pos="100000">
              <a:schemeClr val="phClr">
                <a:satMod val="130000"/>
              </a:schemeClr>
            </a:gs>
          </a:gsLst>
          <a:lin ang="5160000" scaled="0"/>
        </a:gradFill>
      </a:fillStyleLst>
      <a:lnStyleLst>
        <a:ln w="12700" cap="flat" cmpd="sng" algn="ctr">
          <a:solidFill>
            <a:schemeClr val="phClr">
              <a:shade val="90000"/>
              <a:lumMod val="90000"/>
            </a:schemeClr>
          </a:solidFill>
          <a:prstDash val="solid"/>
        </a:ln>
        <a:ln w="19050" cap="flat" cmpd="sng" algn="ctr">
          <a:solidFill>
            <a:schemeClr val="phClr">
              <a:shade val="75000"/>
              <a:lumMod val="9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12700" dir="5400000" rotWithShape="0">
              <a:srgbClr val="000000">
                <a:alpha val="1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6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400000"/>
            </a:lightRig>
          </a:scene3d>
          <a:sp3d>
            <a:bevelT w="25400" h="25400"/>
          </a:sp3d>
        </a:effectStyle>
      </a:effectStyleLst>
      <a:bgFillStyleLst>
        <a:solidFill>
          <a:schemeClr val="phClr">
            <a:tint val="96000"/>
            <a:lumMod val="110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tint val="93000"/>
                <a:shade val="20000"/>
              </a:schemeClr>
              <a:schemeClr val="phClr">
                <a:tint val="90000"/>
                <a:shade val="85000"/>
                <a:satMod val="115000"/>
              </a:schemeClr>
            </a:duotone>
          </a:blip>
          <a:tile tx="0" ty="0" sx="60000" sy="60000" flip="none" algn="tl"/>
        </a:blipFill>
        <a:blipFill rotWithShape="1">
          <a:blip xmlns:r="http://schemas.openxmlformats.org/officeDocument/2006/relationships" r:embed="rId2">
            <a:duotone>
              <a:schemeClr val="phClr">
                <a:shade val="50000"/>
                <a:satMod val="340000"/>
                <a:lumMod val="40000"/>
              </a:schemeClr>
              <a:schemeClr val="phClr">
                <a:tint val="92000"/>
                <a:shade val="94000"/>
                <a:hueMod val="110000"/>
                <a:satMod val="236000"/>
                <a:lumMod val="120000"/>
              </a:schemeClr>
            </a:duotone>
          </a:blip>
          <a:stretch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Hardcover</Template>
  <TotalTime>28</TotalTime>
  <Words>219</Words>
  <Application>Microsoft Office PowerPoint</Application>
  <PresentationFormat>Předvádění na obrazovce (4:3)</PresentationFormat>
  <Paragraphs>25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Tvrdý obal</vt:lpstr>
      <vt:lpstr>NATO</vt:lpstr>
      <vt:lpstr>NATO</vt:lpstr>
      <vt:lpstr>Členové</vt:lpstr>
      <vt:lpstr>NATO</vt:lpstr>
      <vt:lpstr>Vojenské akce NATO</vt:lpstr>
      <vt:lpstr>Snímek 6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NATO</dc:title>
  <dc:creator>PCAer</dc:creator>
  <cp:lastModifiedBy>Dum</cp:lastModifiedBy>
  <cp:revision>4</cp:revision>
  <dcterms:created xsi:type="dcterms:W3CDTF">2015-03-08T21:37:39Z</dcterms:created>
  <dcterms:modified xsi:type="dcterms:W3CDTF">2015-04-16T06:25:10Z</dcterms:modified>
</cp:coreProperties>
</file>