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986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909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580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398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16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4141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2349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3563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5122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1616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2723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83294-B130-4F9A-8D2E-437BFF74E93A}" type="datetimeFigureOut">
              <a:rPr lang="cs-CZ" smtClean="0"/>
              <a:pPr/>
              <a:t>16.4.2015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3F59B-DFFF-411F-91A8-651FA6F9A3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289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ikul%C3%A1%C5%A1_Kopern%C3%ADk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en.wikipedia.org/wiki/William_Herschel" TargetMode="External"/><Relationship Id="rId4" Type="http://schemas.openxmlformats.org/officeDocument/2006/relationships/hyperlink" Target="http://es.wikipedia.org/wiki/Almagest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killpocket.com/uploads/user/000/001/098/profile_banner/0239ae6728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latin typeface="Freestyle Script" panose="030804020302050B0404" pitchFamily="66" charset="0"/>
              </a:rPr>
              <a:t>Astronomie</a:t>
            </a:r>
            <a:endParaRPr lang="cs-CZ" sz="11500" dirty="0">
              <a:latin typeface="Freestyle Script" panose="030804020302050B0404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700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12800" dirty="0" smtClean="0">
                <a:latin typeface="Freestyle Script" panose="030804020302050B0404" pitchFamily="66" charset="0"/>
              </a:rPr>
              <a:t>Informace</a:t>
            </a:r>
            <a:endParaRPr lang="cs-CZ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Jedna z nejstarších věd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Zabývá se vesmírnými tělesy, jejich fyzikálními a chemickými vlastnostmi a sleduje jejich vzájemné působení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Zkoumá také vznik, vývoj a zánik vesmírných těles </a:t>
            </a:r>
            <a:endParaRPr lang="cs-CZ" dirty="0">
              <a:latin typeface="Footlight MT Light" panose="0204060206030A020304" pitchFamily="18" charset="0"/>
            </a:endParaRPr>
          </a:p>
        </p:txBody>
      </p:sp>
      <p:pic>
        <p:nvPicPr>
          <p:cNvPr id="2052" name="Picture 4" descr="http://space-facts.com/wp-content/uploads/moon-transparen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39185"/>
            <a:ext cx="2318814" cy="231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2/22/Earth_Western_Hemisphere_transparent_background.png/768px-Earth_Western_Hemisphere_transparent_backgroun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24545" y="4653136"/>
            <a:ext cx="2204863" cy="22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space-facts.com/wp-content/uploads/satur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8739" y="4221088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123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4.81481E-6 C 0.00296 -0.01528 -0.00034 -0.0044 0.00869 -0.01852 C 0.01407 -0.02662 0.01963 -0.03473 0.02414 -0.04375 C 0.0264 -0.04838 0.02848 -0.05324 0.03108 -0.05764 C 0.04445 -0.07917 0.03456 -0.05949 0.05001 -0.07824 C 0.05331 -0.08241 0.05504 -0.08866 0.05869 -0.09213 C 0.06112 -0.09445 0.06442 -0.09329 0.06737 -0.09422 C 0.07206 -0.09561 0.08108 -0.09885 0.08108 -0.09885 C 0.08803 -0.09815 0.09497 -0.09815 0.10174 -0.09653 C 0.10956 -0.09468 0.11563 -0.08635 0.1224 -0.08056 C 0.13907 -0.06644 0.16008 -0.02524 0.1724 -0.00232 C 0.17292 4.81481E-6 0.17345 0.00231 0.17414 0.00463 C 0.17518 0.00763 0.17674 0.01041 0.17761 0.01365 C 0.17987 0.02245 0.18056 0.03217 0.18282 0.0412 C 0.18022 0.06551 0.18074 0.06134 0.16216 0.06435 C 0.14272 0.06273 0.1356 0.06689 0.1224 0.05509 C 0.11112 0.00972 0.13386 -0.01436 0.15174 -0.04607 C 0.15574 -0.06204 0.16633 -0.07246 0.17588 -0.08287 C 0.18438 -0.10116 0.19515 -0.10625 0.21042 -0.11042 C 0.2191 -0.10973 0.22779 -0.10949 0.23629 -0.10811 C 0.24775 -0.10649 0.26025 -0.09121 0.27067 -0.08519 C 0.2764 -0.07755 0.2823 -0.07199 0.28803 -0.06436 C 0.29081 -0.05371 0.29463 -0.04584 0.29654 -0.03449 C 0.29515 0.00833 0.29983 0.00763 0.28629 0.03449 C 0.28508 0.0368 0.28473 0.04004 0.28282 0.0412 C 0.27397 0.04699 0.27796 0.04398 0.27067 0.05046 C 0.26546 0.04884 0.2599 0.04884 0.25522 0.04583 C 0.25157 0.04351 0.25452 0.02476 0.25522 0.01828 C 0.2573 -0.0007 0.26633 -0.00672 0.27414 -0.02084 C 0.27674 -0.03102 0.27865 -0.0382 0.28456 -0.04607 C 0.28785 -0.06366 0.29654 -0.07639 0.30695 -0.0875 C 0.31077 -0.09167 0.3191 -0.09885 0.3191 -0.09885 C 0.32431 -0.09815 0.32987 -0.09931 0.33456 -0.09653 C 0.34289 -0.09144 0.34029 -0.08565 0.34324 -0.07824 C 0.34584 -0.07176 0.34845 -0.06551 0.35174 -0.05973 C 0.35348 -0.05672 0.35556 -0.05394 0.35695 -0.0507 C 0.35851 -0.04699 0.35886 -0.04283 0.36042 -0.03912 C 0.36233 -0.03426 0.36737 -0.02547 0.36737 -0.02547 C 0.3731 -0.00232 0.37327 0.0162 0.3691 0.04351 C 0.36824 0.04907 0.36095 0.04629 0.35695 0.04814 C 0.34966 0.04652 0.34532 0.04838 0.3415 0.03912 C 0.33976 0.03495 0.33803 0.02523 0.33803 0.02523 C 0.33924 0.0199 0.33976 0.01412 0.3415 0.00902 C 0.34775 -0.00949 0.36372 -0.02061 0.37414 -0.03449 C 0.38022 -0.0426 0.38074 -0.05186 0.38976 -0.05764 C 0.3981 -0.06297 0.40695 -0.06505 0.41563 -0.06899 C 0.42935 -0.06528 0.42831 -0.05834 0.43803 -0.04144 C 0.44029 -0.0375 0.44497 -0.02987 0.44497 -0.02987 C 0.44914 -0.0125 0.44758 -0.02084 0.45001 -0.00463 C 0.44949 0.0037 0.45331 0.01551 0.44827 0.0206 C 0.43265 0.03611 0.42987 0.01828 0.42761 0.00902 C 0.42883 -0.00926 0.42692 -0.02014 0.43629 -0.03218 C 0.43751 -0.03519 0.43838 -0.03843 0.43976 -0.04144 C 0.44133 -0.04468 0.44358 -0.04723 0.44497 -0.0507 C 0.45383 -0.07223 0.46251 -0.10857 0.48456 -0.11274 C 0.50174 -0.11598 0.49254 -0.11436 0.51216 -0.11737 C 0.52015 -0.11667 0.52865 -0.11829 0.53629 -0.11505 C 0.54011 -0.11343 0.5422 -0.10764 0.54497 -0.10348 C 0.56824 -0.06783 0.57414 -0.05047 0.57761 -0.00463 C 0.57709 0.01064 0.57744 0.02592 0.57588 0.0412 C 0.57553 0.04467 0.56042 0.06296 0.55869 0.06435 C 0.55608 0.0662 0.55296 0.06597 0.55001 0.06666 C 0.51685 0.06365 0.52935 0.07199 0.5191 0.05046 C 0.51633 0.03217 0.51511 0.02986 0.5191 0.00463 C 0.51963 0.00092 0.52258 -0.00139 0.52414 -0.00463 C 0.5316 -0.02107 0.53091 -0.02084 0.54497 -0.03449 C 0.5514 -0.04074 0.5573 -0.04954 0.5639 -0.05533 C 0.56702 -0.05811 0.57084 -0.05949 0.57414 -0.06204 C 0.58508 -0.07084 0.59549 -0.08241 0.60695 -0.08982 C 0.61181 -0.09306 0.61737 -0.09422 0.6224 -0.09653 C 0.62761 -0.09283 0.63386 -0.09074 0.63803 -0.08519 C 0.64063 -0.08172 0.64029 -0.07593 0.6415 -0.0713 C 0.64306 -0.06598 0.6448 -0.06065 0.64654 -0.05533 C 0.64706 -0.05 0.64636 -0.04399 0.64827 -0.03912 C 0.65053 -0.03334 0.65522 -0.0301 0.65869 -0.02547 C 0.66129 -0.02199 0.66338 -0.01783 0.66563 -0.01389 C 0.66737 -0.00487 0.67015 0.00277 0.6724 0.01134 C 0.67188 0.02129 0.67258 0.03148 0.67067 0.0412 C 0.66893 0.04976 0.65174 0.05046 0.65174 0.05046 C 0.63456 0.04375 0.64254 0.04814 0.63456 0.03217 C 0.63056 0.01064 0.63716 -0.01505 0.65001 -0.02987 C 0.65261 -0.03287 0.65608 -0.03403 0.65869 -0.03681 C 0.66251 -0.04098 0.67015 -0.05394 0.67588 -0.05764 C 0.6797 -0.06019 0.68404 -0.06019 0.68803 -0.06204 C 0.69601 -0.06135 0.70435 -0.06274 0.71216 -0.05973 C 0.71494 -0.05857 0.71581 -0.05371 0.71737 -0.0507 C 0.72588 -0.03426 0.7316 -0.01737 0.73456 0.00231 C 0.73334 0.03009 0.73803 0.0412 0.72588 0.0574 C 0.71615 0.05671 0.70574 0.05926 0.69654 0.05509 C 0.69254 0.05324 0.69202 0.04583 0.68976 0.0412 C 0.68872 0.03888 0.68629 0.03449 0.68629 0.03449 C 0.68681 0.02592 0.68664 0.01736 0.68803 0.00902 C 0.68994 -0.00301 0.70157 -0.01505 0.70695 -0.02315 C 0.70973 -0.02732 0.71112 -0.03264 0.7139 -0.03681 C 0.74619 -0.08496 0.72362 -0.04977 0.74324 -0.07362 C 0.75035 -0.08218 0.75209 -0.08774 0.76042 -0.09422 C 0.76303 -0.0963 0.76615 -0.09746 0.7691 -0.09885 C 0.7724 -0.10047 0.77935 -0.10348 0.77935 -0.10348 C 0.78733 -0.10186 0.79584 -0.10232 0.80348 -0.09885 C 0.8047 -0.09838 0.80608 -0.08519 0.80695 -0.08056 C 0.80904 -0.06899 0.8139 -0.04607 0.8139 -0.04607 C 0.81546 -0.02269 0.82379 0.01319 0.80174 0.0206 C 0.78699 0.01689 0.78039 0.0206 0.77414 0.00463 C 0.78108 -0.03727 0.79914 -0.07176 0.83282 -0.07824 C 0.84254 -0.07662 0.84949 -0.07431 0.85869 -0.0713 C 0.86442 -0.06621 0.8639 -0.06945 0.8639 -0.06436 " pathEditMode="relative" ptsTypes="fffffffffffffffffffffffffffffffffffffffffffffffffffffffffffffffffffffffffffffffffffffffffffffffffffffffffA">
                                      <p:cBhvr>
                                        <p:cTn id="6" dur="1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93889E-18 C 0.01128 -0.03981 0.03038 -0.07384 0.04653 -0.11042 C 0.05417 -0.12755 0.06094 -0.14306 0.07413 -0.15417 C 0.08281 -0.16157 0.0993 -0.16204 0.10694 -0.16343 C 0.11094 -0.16412 0.11493 -0.16505 0.11892 -0.16574 C 0.12239 -0.16643 0.12934 -0.16782 0.12934 -0.16782 C 0.13732 -0.16713 0.14548 -0.16782 0.15347 -0.16574 C 0.16354 -0.16319 0.17535 -0.14907 0.18264 -0.14028 C 0.19201 -0.12893 0.19739 -0.1162 0.20521 -0.10347 C 0.21285 -0.09097 0.22153 -0.07893 0.2276 -0.06458 C 0.23489 -0.04745 0.23993 -0.02917 0.24653 -0.01157 C 0.24965 0.01759 0.25017 0.04051 0.23437 0.06204 C 0.22899 0.06921 0.22257 0.07454 0.21545 0.07801 C 0.21215 0.07963 0.20521 0.08264 0.20521 0.08264 C 0.19826 0.08194 0.19114 0.08241 0.18437 0.08032 C 0.17257 0.07662 0.16354 0.05926 0.15851 0.04583 C 0.15503 0.02014 0.16076 0.00625 0.16892 -0.0162 C 0.17604 -0.03588 0.18264 -0.05602 0.18958 -0.07593 C 0.20434 -0.11852 0.21354 -0.18403 0.25521 -0.19329 C 0.27378 -0.20347 0.27309 -0.20486 0.30521 -0.1956 C 0.31076 -0.19398 0.31337 -0.17731 0.31545 -0.17245 C 0.31788 -0.1669 0.3217 -0.16227 0.32413 -0.15648 C 0.33507 -0.13102 0.33993 -0.09792 0.34305 -0.06898 C 0.34253 -0.05139 0.34253 -0.0338 0.34132 -0.0162 C 0.3408 -0.00995 0.34045 -0.00324 0.33785 0.00208 C 0.33663 0.00463 0.33333 0.0037 0.33107 0.0044 C 0.31614 0.00185 0.31528 0.0037 0.31198 -0.01389 C 0.31319 -0.04653 0.31024 -0.06204 0.32413 -0.08518 C 0.3283 -0.10185 0.33993 -0.10602 0.35 -0.11505 C 0.35781 -0.12199 0.36476 -0.13056 0.37239 -0.13796 C 0.37482 -0.14028 0.3783 -0.13935 0.38107 -0.14028 C 0.38889 -0.14282 0.39548 -0.14745 0.40347 -0.14954 C 0.41128 -0.15602 0.41944 -0.16018 0.4276 -0.16574 C 0.45955 -0.15972 0.44583 -0.1669 0.46198 -0.14491 C 0.46597 -0.12407 0.47153 -0.1044 0.47413 -0.08287 C 0.47257 -0.03032 0.47812 -0.02384 0.45521 0.00671 C 0.45278 0.01667 0.44687 0.02662 0.43958 0.02986 C 0.43333 0.02917 0.42656 0.03032 0.42066 0.02755 C 0.41389 0.02431 0.41215 0.00301 0.41024 -0.00463 C 0.41076 -0.01227 0.41042 -0.02037 0.41198 -0.02778 C 0.41371 -0.03611 0.4184 -0.04259 0.42066 -0.05069 C 0.42378 -0.0625 0.42795 -0.07338 0.43107 -0.08518 C 0.43229 -0.08981 0.43264 -0.09491 0.43437 -0.09907 C 0.44757 -0.13148 0.47535 -0.15185 0.50173 -0.1588 C 0.50694 -0.1581 0.51232 -0.1588 0.51719 -0.15648 C 0.52361 -0.15347 0.53125 -0.12893 0.53246 -0.12431 C 0.54271 -0.09097 0.55035 -0.0581 0.55694 -0.02315 C 0.55555 -0.01481 0.55868 -0.00278 0.55347 0.00208 C 0.54809 0.00694 0.53437 -0.00231 0.53437 -0.00231 C 0.53559 -0.0338 0.52778 -0.06944 0.53958 -0.09676 C 0.54288 -0.1044 0.54809 -0.11018 0.55173 -0.11736 C 0.55382 -0.1213 0.55868 -0.11991 0.56198 -0.12199 C 0.57083 -0.12778 0.56684 -0.12477 0.57413 -0.13125 C 0.60121 -0.12917 0.60816 -0.13171 0.62587 -0.1081 C 0.63003 -0.0912 0.62413 -0.11042 0.63264 -0.09676 C 0.63437 -0.09421 0.63489 -0.09051 0.63611 -0.0875 C 0.63993 -0.06204 0.64861 -0.0088 0.62934 6.93889E-18 C 0.62135 -0.00069 0.61302 0.00023 0.60521 -0.00231 C 0.59965 -0.00393 0.59583 -0.01991 0.59305 -0.02546 C 0.59357 -0.03241 0.59323 -0.03935 0.59479 -0.04606 C 0.59566 -0.04977 0.59861 -0.05185 0.6 -0.05532 C 0.60694 -0.07199 0.59948 -0.06181 0.60851 -0.07824 C 0.61441 -0.08866 0.62135 -0.09792 0.6276 -0.1081 C 0.63003 -0.11204 0.63055 -0.11759 0.63264 -0.12199 C 0.64184 -0.1419 0.65382 -0.15324 0.67066 -0.1588 C 0.68489 -0.15764 0.69618 -0.16528 0.70173 -0.14722 C 0.70573 -0.13403 0.70851 -0.11759 0.71198 -0.10347 C 0.71354 -0.09745 0.71545 -0.08518 0.71545 -0.08518 C 0.71337 0.01991 0.73055 -0.01667 0.70173 0.00903 C 0.6816 0.00579 0.69114 0.01019 0.68264 -0.00694 C 0.68107 -0.03125 0.67726 -0.04861 0.68107 -0.07361 C 0.68246 -0.08218 0.68732 -0.08287 0.69132 -0.0875 C 0.70121 -0.09884 0.70798 -0.11435 0.71719 -0.12662 C 0.72222 -0.14583 0.72656 -0.14005 0.73958 -0.13565 C 0.74965 -0.12708 0.7559 -0.11968 0.76198 -0.10579 C 0.76476 -0.0875 0.76684 -0.06921 0.76892 -0.05069 C 0.7684 -0.03148 0.77083 -0.01181 0.76719 0.00671 C 0.76597 0.01296 0.7592 0.01458 0.75521 0.01829 C 0.75347 0.01991 0.75 0.02292 0.75 0.02292 C 0.74826 0.02222 0.74601 0.02222 0.74479 0.0206 C 0.74357 0.01898 0.74375 0.01597 0.74305 0.01366 C 0.73628 -0.00741 0.74219 0.01435 0.73785 -0.00231 C 0.73906 -0.01389 0.73958 -0.02546 0.74132 -0.03681 C 0.74357 -0.05139 0.75243 -0.06204 0.75851 -0.07361 C 0.76302 -0.08241 0.76441 -0.08935 0.77066 -0.09676 C 0.77812 -0.10532 0.78889 -0.10972 0.79826 -0.11273 C 0.80173 -0.11111 0.80764 -0.11273 0.80851 -0.1081 C 0.81094 -0.09583 0.80868 -0.10116 0.81545 -0.09213 C 0.82205 -0.06551 0.83524 -0.02616 0.81371 -0.00694 C 0.81094 -0.00764 0.80746 -0.00694 0.80521 -0.00926 C 0.80208 -0.01227 0.79826 -0.02986 0.79653 -0.03449 C 0.79774 -0.04375 0.79774 -0.05347 0.8 -0.06227 C 0.80069 -0.06528 0.80364 -0.06643 0.80521 -0.06898 C 0.81163 -0.07893 0.81528 -0.08958 0.82239 -0.09907 C 0.82587 -0.11713 0.82135 -0.09977 0.82934 -0.11505 C 0.84062 -0.13634 0.8243 -0.11319 0.83785 -0.13125 C 0.84253 -0.13056 0.84722 -0.13056 0.85173 -0.12893 C 0.85937 -0.12616 0.85972 -0.11157 0.86371 -0.10347 C 0.86823 -0.06852 0.87413 -0.03333 0.87413 0.00208 " pathEditMode="relative" ptsTypes="ffffffffffffffffffffffffffffffffffffffffffffffffffffffffffffffffffffffffffffffffffffffffffffffffffA">
                                      <p:cBhvr>
                                        <p:cTn id="10" dur="1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C 0.00226 -0.00903 0.00382 -0.02176 0.00695 -0.02986 C 0.0099 -0.03797 0.02032 -0.04908 0.02414 -0.05509 C 0.05191 -0.09884 0.00816 -0.03889 0.04827 -0.08959 C 0.07188 -0.11945 0.09445 -0.14746 0.12761 -0.15394 C 0.13507 -0.15232 0.14306 -0.15347 0.15 -0.14931 C 0.15521 -0.1463 0.16632 -0.11875 0.16736 -0.11482 C 0.17327 -0.09445 0.18212 -0.05509 0.18629 -0.02986 C 0.19011 -0.00695 0.18976 0.01666 0.1948 0.03912 C 0.19167 0.05787 0.1849 0.05023 0.1724 0.04606 C 0.16337 0.03773 0.16372 0.02916 0.16042 0.0162 C 0.16736 -0.03241 0.16719 -0.02871 0.1915 -0.06667 C 0.19497 -0.07199 0.1974 -0.07871 0.20174 -0.08264 C 0.21181 -0.09144 0.22292 -0.10324 0.23455 -0.1081 C 0.24011 -0.11042 0.25174 -0.11273 0.25174 -0.11273 C 0.25521 -0.11204 0.25921 -0.11297 0.26216 -0.11042 C 0.27118 -0.10232 0.27552 -0.08704 0.28455 -0.07824 C 0.29028 -0.06667 0.29393 -0.05949 0.29653 -0.04607 C 0.29601 -0.02917 0.29566 -0.01227 0.2948 0.00463 C 0.29445 0.00995 0.29705 0.01875 0.29323 0.0206 C 0.28507 0.02477 0.27605 0.01921 0.26736 0.01852 C 0.25174 -0.04422 0.3073 -0.09884 0.33976 -0.12871 C 0.34254 -0.13125 0.35486 -0.13889 0.35868 -0.14028 C 0.36441 -0.14236 0.37587 -0.14491 0.37587 -0.14491 C 0.38108 -0.14422 0.38646 -0.14468 0.3915 -0.14259 C 0.4 -0.13912 0.40434 -0.11968 0.40695 -0.11273 C 0.41719 -0.08565 0.42483 -0.05509 0.42934 -0.02523 C 0.4283 0.00764 0.43091 0.05231 0.40695 0.07361 C 0.40139 0.08842 0.39983 0.08194 0.38976 0.0919 C 0.38334 0.08889 0.37639 0.0875 0.37066 0.08287 C 0.36233 0.07616 0.3625 0.06157 0.36042 0.05069 C 0.35816 0.02708 0.3573 0.02662 0.36042 -0.00232 C 0.36164 -0.01366 0.36684 -0.02222 0.37066 -0.03218 C 0.37691 -0.04908 0.38351 -0.06574 0.38976 -0.08264 C 0.39723 -0.10278 0.40695 -0.12408 0.4224 -0.13565 C 0.43091 -0.1419 0.4408 -0.14329 0.45 -0.14699 C 0.45296 -0.1463 0.45643 -0.14746 0.45868 -0.14491 C 0.46528 -0.13773 0.47014 -0.12292 0.47414 -0.11273 C 0.47813 -0.09121 0.48091 -0.06922 0.48629 -0.04815 C 0.48889 -0.0382 0.48785 -0.03148 0.4948 -0.02523 C 0.49705 -0.01991 0.49914 -0.01435 0.50174 -0.00926 C 0.50313 -0.00648 0.50573 -0.00509 0.50695 -0.00232 C 0.50868 0.00116 0.50886 0.00555 0.51042 0.00926 C 0.51233 0.01412 0.51736 0.02291 0.51736 0.02291 C 0.51789 0.02754 0.51806 0.03217 0.51893 0.0368 C 0.52205 0.05301 0.52483 0.04375 0.51893 0.05509 C 0.51493 0.0544 0.51059 0.05532 0.50695 0.05301 C 0.50018 0.04884 0.49861 0.03727 0.4948 0.02986 C 0.5 -0.00116 0.50226 0.00185 0.51563 -0.02292 C 0.52622 -0.04283 0.53125 -0.05324 0.54323 -0.0713 C 0.55087 -0.08287 0.55278 -0.08889 0.56389 -0.09422 C 0.56719 -0.09584 0.57066 -0.09722 0.57414 -0.09884 C 0.57587 -0.09954 0.57934 -0.10116 0.57934 -0.10116 C 0.58403 -0.09954 0.58907 -0.09954 0.59323 -0.09653 C 0.5948 -0.09537 0.59375 -0.09167 0.5948 -0.08959 C 0.59618 -0.08681 0.59844 -0.08519 0.6 -0.08264 C 0.60209 -0.07917 0.60365 -0.07523 0.60521 -0.0713 C 0.61302 -0.05185 0.61945 -0.03148 0.62934 -0.01366 C 0.63108 -0.00417 0.64566 0.02639 0.65174 0.03449 C 0.654 0.03379 0.65677 0.03403 0.65868 0.03217 C 0.6625 0.0287 0.66441 0.01528 0.66736 0.00926 C 0.66841 -0.00232 0.67066 -0.01366 0.67066 -0.02523 C 0.67066 -0.05047 0.66893 -0.07593 0.66893 -0.10116 C 0.66893 -0.10949 0.6698 -0.08426 0.67066 -0.07593 C 0.67101 -0.07222 0.67309 -0.06366 0.67414 -0.05972 C 0.68316 -0.02732 0.68976 0.00625 0.71736 0.01852 C 0.72657 0.01782 0.73577 0.01875 0.7448 0.0162 C 0.74931 0.01481 0.75296 0.01018 0.75695 0.00694 C 0.78785 -0.01898 0.80296 -0.06621 0.8224 -0.10579 C 0.82587 -0.12269 0.8316 -0.13889 0.83282 -0.15625 C 0.83664 -0.2132 0.83316 -0.19051 0.83976 -0.22523 C 0.83924 -0.24051 0.84028 -0.25625 0.83802 -0.2713 C 0.83473 -0.29352 0.80243 -0.30185 0.78976 -0.30347 C 0.77257 -0.29954 0.75452 -0.29954 0.73802 -0.2919 C 0.72587 -0.28634 0.7158 -0.27408 0.70521 -0.26435 C 0.65868 -0.22153 0.63282 -0.18843 0.61736 -0.11713 C 0.6191 -0.10185 0.61789 -0.08542 0.6224 -0.0713 C 0.62466 -0.06412 0.63125 -0.06134 0.63629 -0.05741 C 0.65296 -0.04422 0.67101 -0.03866 0.68976 -0.03449 C 0.71337 -0.03519 0.73716 -0.03195 0.76042 -0.03681 C 0.80521 -0.04607 0.829 -0.08727 0.85868 -0.12639 C 0.86702 -0.13727 0.8757 -0.14607 0.88282 -0.15857 C 0.88455 -0.16968 0.88716 -0.18009 0.88976 -0.19074 C 0.89046 -0.19375 0.88924 -0.19908 0.8915 -0.2 C 0.89966 -0.20347 0.90868 -0.20162 0.91736 -0.20232 C 0.93473 -0.20695 0.91771 -0.20139 0.93282 -0.20926 C 0.94601 -0.21621 0.94011 -0.20926 0.94653 -0.21829 " pathEditMode="relative" ptsTypes="ffffffffffffffffffffffffffffffffffffffffffffffffffffffffffffffffffffffffffffffffffffffA">
                                      <p:cBhvr>
                                        <p:cTn id="14" dur="1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latin typeface="Freestyle Script" panose="030804020302050B0404" pitchFamily="66" charset="0"/>
              </a:rPr>
              <a:t>2 p</a:t>
            </a:r>
            <a:r>
              <a:rPr lang="cs-CZ" sz="8000" i="1" dirty="0" smtClean="0">
                <a:latin typeface="Freestyle Script" panose="030804020302050B0404" pitchFamily="66" charset="0"/>
              </a:rPr>
              <a:t>ř</a:t>
            </a:r>
            <a:r>
              <a:rPr lang="cs-CZ" sz="11500" dirty="0" smtClean="0">
                <a:latin typeface="Freestyle Script" panose="030804020302050B0404" pitchFamily="66" charset="0"/>
              </a:rPr>
              <a:t>edstavy </a:t>
            </a:r>
            <a:endParaRPr lang="cs-CZ" sz="11500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Geocentrická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Heliocentrická </a:t>
            </a:r>
            <a:endParaRPr lang="cs-CZ" dirty="0">
              <a:latin typeface="Footlight MT Light" panose="0204060206030A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467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latin typeface="Freestyle Script" panose="030804020302050B0404" pitchFamily="66" charset="0"/>
              </a:rPr>
              <a:t>Geocentrická p</a:t>
            </a:r>
            <a:r>
              <a:rPr lang="cs-CZ" sz="6600" i="1" dirty="0" smtClean="0">
                <a:latin typeface="Freestyle Script" panose="030804020302050B0404" pitchFamily="66" charset="0"/>
              </a:rPr>
              <a:t>ř</a:t>
            </a:r>
            <a:r>
              <a:rPr lang="cs-CZ" sz="9600" dirty="0" smtClean="0">
                <a:latin typeface="Freestyle Script" panose="030804020302050B0404" pitchFamily="66" charset="0"/>
              </a:rPr>
              <a:t>edstava</a:t>
            </a:r>
            <a:endParaRPr lang="cs-CZ" sz="9600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Představa, že uprostřed vesmíru je Slunce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Převládl ovšem názor, že středem vesmíru je Země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Tato představa se udržela až do 16.století</a:t>
            </a:r>
            <a:endParaRPr lang="cs-CZ" dirty="0">
              <a:latin typeface="Footlight MT Light" panose="0204060206030A020304" pitchFamily="18" charset="0"/>
            </a:endParaRPr>
          </a:p>
        </p:txBody>
      </p:sp>
      <p:pic>
        <p:nvPicPr>
          <p:cNvPr id="3076" name="Picture 4" descr="http://s5.favim.com/610/140821/emoji-kawaii-lol-transparent-Favim.com-20133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50630" y="3933056"/>
            <a:ext cx="1993827" cy="1993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cdn.mysitemyway.com/etc-mysitemyway/icons/legacy-previews/icons-256/3d-transparent-glass-icons-people-things/059469-3d-transparent-glass-icon-people-things-hand5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632926">
            <a:off x="2131141" y="3999216"/>
            <a:ext cx="1294648" cy="129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41.media.tumblr.com/420e15be34d67b0bd752d1668d0d4d05/tumblr_n27ig6i2vd1sjnivto1_5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19847">
            <a:off x="1094072" y="3929120"/>
            <a:ext cx="1047901" cy="75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/>
          <p:cNvSpPr/>
          <p:nvPr/>
        </p:nvSpPr>
        <p:spPr>
          <a:xfrm>
            <a:off x="3707904" y="3901707"/>
            <a:ext cx="3359791" cy="20162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Footlight MT Light" panose="0204060206030A020304" pitchFamily="18" charset="0"/>
              </a:rPr>
              <a:t>To má být ťukání na hlavu</a:t>
            </a:r>
            <a:endParaRPr lang="cs-CZ" sz="2400" dirty="0">
              <a:latin typeface="Footlight MT Light" panose="0204060206030A020304" pitchFamily="18" charset="0"/>
            </a:endParaRPr>
          </a:p>
        </p:txBody>
      </p:sp>
      <p:pic>
        <p:nvPicPr>
          <p:cNvPr id="3082" name="Picture 10" descr="https://36.media.tumblr.com/7b8e3f43feb50b27291b03bcd87cdc89/tumblr_mpj2raPi1e1s8a280o1_40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7854" y="3655314"/>
            <a:ext cx="243840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211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facwiki.cs.byu.edu/cs142fa10/images/thumb/9/90/SpaceshipTransparent.png/200px-SpaceshipTransparen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25685">
            <a:off x="7408353" y="291835"/>
            <a:ext cx="1905000" cy="94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latin typeface="Freestyle Script" panose="030804020302050B0404" pitchFamily="66" charset="0"/>
              </a:rPr>
              <a:t>Heliocentrická p</a:t>
            </a:r>
            <a:r>
              <a:rPr lang="cs-CZ" sz="6600" i="1" dirty="0" smtClean="0">
                <a:latin typeface="Freestyle Script" panose="030804020302050B0404" pitchFamily="66" charset="0"/>
              </a:rPr>
              <a:t>ř</a:t>
            </a:r>
            <a:r>
              <a:rPr lang="cs-CZ" sz="9600" dirty="0" smtClean="0">
                <a:latin typeface="Freestyle Script" panose="030804020302050B0404" pitchFamily="66" charset="0"/>
              </a:rPr>
              <a:t>edstava</a:t>
            </a:r>
            <a:endParaRPr lang="cs-CZ" sz="9600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Vytvořena již v 16.století Mikulášem Koperníkem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Středem vesmíru je Slunce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Tato představa správně popisuje uspořádání planet ve sluneční soustavě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Později objeveny ještě planety Uran a Neptun</a:t>
            </a:r>
            <a:endParaRPr lang="cs-CZ" dirty="0">
              <a:latin typeface="Footlight MT Light" panose="0204060206030A020304" pitchFamily="18" charset="0"/>
            </a:endParaRPr>
          </a:p>
        </p:txBody>
      </p:sp>
      <p:pic>
        <p:nvPicPr>
          <p:cNvPr id="5122" name="Picture 2" descr="http://www.converter.cz/fyzici/images/kopernik-15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13176"/>
            <a:ext cx="1368152" cy="1593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tatic.tumblr.com/06a87e10e7439ab70c9adf286c61d388/be3t3cn/LJNnk0889/tumblr_static_f2kohy3f0hcsook80o8ok08o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64404" y="5629238"/>
            <a:ext cx="1141276" cy="114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919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6.66667E-6 C 0.00156 0.05647 0.00556 0.11203 0.01198 0.16782 C 0.01406 0.18518 0.01372 0.20416 0.01892 0.22059 C 0.0217 0.22916 0.03629 0.2368 0.03629 0.2368 C 0.05226 0.2361 0.06823 0.23587 0.08438 0.23448 C 0.11979 0.2317 0.13542 0.19351 0.14653 0.15624 C 0.14948 0.12916 0.15208 0.10323 0.15347 0.07569 C 0.15434 0.02754 0.15677 -0.01691 0.15677 -0.06436 C 0.15851 -0.07964 0.15955 -0.09515 0.16198 -0.11042 C 0.16389 -0.12316 0.17517 -0.13404 0.1809 -0.1426 C 0.1974 -0.16737 0.21111 -0.19167 0.23264 -0.20927 C 0.2401 -0.20857 0.24792 -0.21019 0.25504 -0.20695 C 0.27969 -0.19607 0.29722 -0.1595 0.31372 -0.13566 C 0.34045 -0.09723 0.36632 -0.06089 0.3776 -0.00927 C 0.38142 0.0368 0.37882 0.01712 0.38438 0.05045 C 0.38333 0.1155 0.40434 0.17522 0.35504 0.18842 C 0.34306 0.18772 0.3309 0.18749 0.31892 0.1861 C 0.30208 0.18425 0.28594 0.17245 0.26892 0.17245 " pathEditMode="relative" ptsTypes="fffffffffffffffffA">
                                      <p:cBhvr>
                                        <p:cTn id="6" dur="1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0.00162 C -0.01007 -0.00069 -0.00798 -0.00278 -0.00659 -0.00509 C -0.00503 -0.0081 -0.00503 -0.01157 -0.00312 -0.01435 C 0.00625 -0.02616 0.01667 -0.0368 0.02657 -0.04815 C 0.05903 -0.08611 0.08525 -0.11898 0.12952 -0.1294 C 0.16337 -0.12291 0.17431 -0.12384 0.19393 -0.08866 C 0.19618 -0.08472 0.19775 -0.07986 0.19914 -0.07523 C 0.20157 -0.0662 0.20625 -0.04815 0.20625 -0.04791 C 0.20677 -0.04282 0.20747 -0.0375 0.20799 -0.03241 C 0.20903 -0.02106 0.21129 0.00162 0.21129 0.00185 C 0.20955 0.01875 0.2099 0.03658 0.20625 0.05324 C 0.20556 0.05672 0.20139 0.05625 0.19914 0.0581 C 0.18091 0.07269 0.20729 0.05672 0.1783 0.06922 C 0.15486 0.0794 0.13976 0.08357 0.11545 0.0875 C 0.1066 0.08681 0.0967 0.09144 0.08924 0.08519 C 0.07743 0.07523 0.10278 0.05579 0.10504 0.05324 C 0.13316 0.02732 0.15903 -0.00764 0.19393 -0.01643 C 0.21476 -0.03449 0.24983 -0.03472 0.27414 -0.0368 C 0.29584 -0.03472 0.29375 -0.03449 0.31077 -0.02569 C 0.31754 -0.01666 0.3257 -0.01551 0.33177 -0.00509 C 0.33577 0.00185 0.33664 0.01042 0.34028 0.01736 C 0.34254 0.04213 0.34375 0.05139 0.34219 0.07847 C 0.33282 0.07662 0.32309 0.07755 0.31424 0.07384 C 0.30434 0.06968 0.29827 0.05533 0.2915 0.04676 C 0.2875 0.03056 0.28611 0.03172 0.28976 0.01297 C 0.2915 0.00347 0.30834 -0.01991 0.31424 -0.03032 C 0.3158 -0.03287 0.3191 -0.03264 0.32118 -0.03472 C 0.32483 -0.03796 0.3283 -0.04213 0.33177 -0.04583 C 0.33993 -0.05486 0.34584 -0.06342 0.35608 -0.06852 C 0.36407 -0.0662 0.37327 -0.0669 0.38056 -0.06157 C 0.38559 -0.05833 0.38785 -0.04977 0.39098 -0.04352 C 0.40035 -0.0243 0.40764 -0.00092 0.41528 0.01945 C 0.4158 0.02477 0.41615 0.03009 0.41702 0.03542 C 0.41806 0.04028 0.42136 0.05347 0.42049 0.04884 C 0.41997 0.04514 0.41997 0.04097 0.41893 0.0375 C 0.41702 0.03264 0.41181 0.02431 0.41181 0.02454 C 0.40521 -0.0044 0.41389 -0.00972 0.42396 -0.02778 C 0.42552 -0.03078 0.42587 -0.03449 0.42761 -0.0368 C 0.43195 -0.04236 0.43976 -0.04491 0.44497 -0.04815 C 0.44844 -0.05 0.45174 -0.0537 0.45556 -0.05486 C 0.46094 -0.05671 0.46719 -0.05648 0.47275 -0.05717 C 0.48177 -0.05648 0.49045 -0.05648 0.49914 -0.05486 C 0.51094 -0.05278 0.52657 -0.03518 0.53386 -0.02315 C 0.55417 0.0088 0.52639 -0.02847 0.54445 -0.00509 C 0.54601 0.00602 0.54809 0.01459 0.55295 0.02431 C 0.55712 0.05023 0.55729 0.06204 0.53889 0.07384 C 0.53334 0.07222 0.52691 0.07269 0.52153 0.06922 C 0.51945 0.06783 0.51927 0.06343 0.51823 0.06019 C 0.51528 0.05139 0.51459 0.0419 0.51146 0.0331 C 0.51198 0.02176 0.51129 0.01042 0.51302 -0.00069 C 0.51441 -0.01018 0.51997 -0.01736 0.52344 -0.02569 C 0.53091 -0.04352 0.53785 -0.05949 0.54792 -0.07523 C 0.55816 -0.0919 0.56511 -0.10671 0.58108 -0.11342 C 0.58646 -0.11273 0.59271 -0.11551 0.5967 -0.11134 C 0.60313 -0.10463 0.60504 -0.09328 0.60903 -0.08426 C 0.61337 -0.07477 0.62396 -0.07338 0.6316 -0.06852 C 0.64306 -0.06111 0.65261 -0.04815 0.66129 -0.0368 C 0.66441 -0.02893 0.66789 -0.02245 0.66997 -0.01435 C 0.66789 0.05371 0.67952 0.05255 0.63698 0.0375 C 0.62761 0.02755 0.6224 0.0206 0.6158 0.0081 C 0.60868 -0.0287 0.62466 -0.04606 0.64202 -0.06852 C 0.65313 -0.08287 0.66424 -0.0993 0.67691 -0.11134 C 0.68907 -0.12245 0.70469 -0.12546 0.71875 -0.1294 C 0.72934 -0.1287 0.73993 -0.1294 0.75018 -0.12708 C 0.76077 -0.12477 0.77518 -0.11065 0.7816 -0.1 C 0.8 -0.07014 0.81424 -0.03356 0.8217 0.00347 C 0.82118 0.02269 0.82292 0.04167 0.81997 0.06019 C 0.81806 0.07292 0.79497 0.075 0.78872 0.07593 C 0.77934 0.07523 0.76962 0.07709 0.76077 0.07384 C 0.7533 0.07084 0.74861 0.04144 0.7467 0.0331 C 0.74792 0.01644 0.74775 -2.22222E-6 0.75018 -0.01643 C 0.75434 -0.04514 0.7717 -0.07569 0.78872 -0.09328 C 0.79532 -0.11088 0.80799 -0.11528 0.8217 -0.1206 C 0.84028 -0.13634 0.84896 -0.16111 0.85295 -0.18819 C 0.85226 -0.24629 0.85973 -0.32037 0.82344 -0.3662 C 0.81719 -0.36435 0.80695 -0.36366 0.80261 -0.35509 C 0.80035 -0.35116 0.79896 -0.34143 0.79896 -0.3412 C 0.80052 -0.31273 0.80122 -0.28379 0.82344 -0.26921 C 0.83629 -0.27176 0.84983 -0.26991 0.86181 -0.27616 C 0.88403 -0.28727 0.89236 -0.34629 0.89653 -0.36852 C 0.89948 -0.44028 0.90122 -0.46504 0.89653 -0.55602 C 0.89653 -0.55694 0.88542 -0.61551 0.88282 -0.61713 C 0.86563 -0.6294 0.84202 -0.6287 0.82344 -0.63078 C 0.78594 -0.63866 0.80122 -0.63055 0.80782 -0.71875 C 0.80851 -0.72916 0.81511 -0.73842 0.81997 -0.74583 C 0.82917 -0.75995 0.83768 -0.77523 0.84792 -0.78866 C 0.85539 -0.78634 0.8632 -0.78541 0.87049 -0.78194 C 0.8757 -0.77916 0.87726 -0.76157 0.87726 -0.76134 C 0.87622 -0.7419 0.87709 -0.72176 0.87396 -0.70278 C 0.87257 -0.69467 0.8533 -0.6868 0.84792 -0.68472 C 0.83629 -0.68866 0.83976 -0.69259 0.8375 -0.70741 C 0.83924 -0.72176 0.8382 -0.73703 0.84254 -0.75023 C 0.84601 -0.76111 0.85434 -0.76828 0.8599 -0.77731 C 0.87552 -0.80139 0.89861 -0.84097 0.92275 -0.84722 C 0.93039 -0.84676 0.93802 -0.84699 0.94532 -0.84514 C 0.9474 -0.84467 0.94879 -0.84166 0.9507 -0.84051 C 0.95295 -0.83935 0.95556 -0.83889 0.95764 -0.83819 C 0.9625 -0.82893 0.96632 -0.8287 0.97518 -0.82708 C 0.98837 -0.82407 0.99792 -0.82199 1.01007 -0.81805 C 1.01285 -0.81528 1.02032 -0.80926 1.02223 -0.80463 C 1.02344 -0.80162 1.02327 -0.79815 1.02396 -0.79537 C 1.02639 -0.78449 1.03108 -0.77037 1.03108 -0.75903 " pathEditMode="relative" rAng="0" ptsTypes="fffffffffffffffffffffffffffffffffffffffffffffffffffffffffffffffffffffffffffffffffffffffffffffffffffffA">
                                      <p:cBhvr>
                                        <p:cTn id="10" dur="1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135" y="-3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err="1" smtClean="0">
                <a:latin typeface="Freestyle Script" panose="030804020302050B0404" pitchFamily="66" charset="0"/>
              </a:rPr>
              <a:t>Klaudios</a:t>
            </a:r>
            <a:r>
              <a:rPr lang="cs-CZ" sz="11500" dirty="0" smtClean="0">
                <a:latin typeface="Freestyle Script" panose="030804020302050B0404" pitchFamily="66" charset="0"/>
              </a:rPr>
              <a:t> Ptolemaios</a:t>
            </a:r>
            <a:endParaRPr lang="cs-CZ" sz="11500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Řecký geograf, matematik, astronom a astrolog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Shrnul antické astronomické znalosti do knihy Velká skladba </a:t>
            </a:r>
            <a:r>
              <a:rPr lang="cs-CZ" dirty="0" smtClean="0">
                <a:latin typeface="Footlight MT Light" panose="0204060206030A020304" pitchFamily="18" charset="0"/>
              </a:rPr>
              <a:t>(nejvýznamnější </a:t>
            </a:r>
            <a:r>
              <a:rPr lang="cs-CZ" dirty="0" smtClean="0">
                <a:latin typeface="Footlight MT Light" panose="0204060206030A020304" pitchFamily="18" charset="0"/>
              </a:rPr>
              <a:t>středověká astronomická </a:t>
            </a:r>
            <a:r>
              <a:rPr lang="cs-CZ" dirty="0" smtClean="0">
                <a:latin typeface="Footlight MT Light" panose="0204060206030A020304" pitchFamily="18" charset="0"/>
              </a:rPr>
              <a:t>kniha)</a:t>
            </a:r>
            <a:endParaRPr lang="cs-CZ" dirty="0">
              <a:latin typeface="Footlight MT Light" panose="0204060206030A020304" pitchFamily="18" charset="0"/>
            </a:endParaRPr>
          </a:p>
        </p:txBody>
      </p:sp>
      <p:pic>
        <p:nvPicPr>
          <p:cNvPr id="6146" name="Picture 2" descr="http://upload.wikimedia.org/wikipedia/commons/thumb/1/16/Ptolemy_16century.jpg/220px-Ptolemy_16centu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89040"/>
            <a:ext cx="2095500" cy="2257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3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llfoy.com/wp-content/uploads/2013/12/White-Background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851" y="-1"/>
            <a:ext cx="942437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latin typeface="Freestyle Script" panose="030804020302050B0404" pitchFamily="66" charset="0"/>
              </a:rPr>
              <a:t>William </a:t>
            </a:r>
            <a:r>
              <a:rPr lang="cs-CZ" sz="11500" dirty="0" err="1" smtClean="0">
                <a:latin typeface="Freestyle Script" panose="030804020302050B0404" pitchFamily="66" charset="0"/>
              </a:rPr>
              <a:t>Herschel</a:t>
            </a:r>
            <a:endParaRPr lang="cs-CZ" sz="11500" dirty="0">
              <a:latin typeface="Freestyle Script" panose="030804020302050B0404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Footlight MT Light" panose="0204060206030A020304" pitchFamily="18" charset="0"/>
              </a:rPr>
              <a:t>Anglický astronom 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V roce 1781 objevil planetu Uran</a:t>
            </a:r>
          </a:p>
          <a:p>
            <a:r>
              <a:rPr lang="cs-CZ" dirty="0" smtClean="0">
                <a:latin typeface="Footlight MT Light" panose="0204060206030A020304" pitchFamily="18" charset="0"/>
              </a:rPr>
              <a:t>Má české kořeny</a:t>
            </a:r>
            <a:endParaRPr lang="cs-CZ" dirty="0">
              <a:latin typeface="Footlight MT Light" panose="0204060206030A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068960"/>
            <a:ext cx="2240753" cy="2740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5928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700808"/>
            <a:ext cx="8104078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Obrázky:</a:t>
            </a:r>
          </a:p>
          <a:p>
            <a:r>
              <a:rPr lang="cs-CZ" sz="1400" dirty="0" smtClean="0">
                <a:hlinkClick r:id="rId2"/>
              </a:rPr>
              <a:t>www.office.</a:t>
            </a:r>
            <a:r>
              <a:rPr lang="cs-CZ" sz="1400" dirty="0" err="1" smtClean="0">
                <a:hlinkClick r:id="rId2"/>
              </a:rPr>
              <a:t>microsoft.com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http://cs.wikipedia.org/wiki/Mikul%C3%A1%C5%A1_Kopern%C3%ADk#/</a:t>
            </a:r>
            <a:r>
              <a:rPr lang="cs-CZ" sz="1400" dirty="0" smtClean="0">
                <a:hlinkClick r:id="rId3"/>
              </a:rPr>
              <a:t>media/File:Nikolaus_Kopernikus.jpg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http://es.</a:t>
            </a:r>
            <a:r>
              <a:rPr lang="cs-CZ" sz="1400" dirty="0" err="1" smtClean="0">
                <a:hlinkClick r:id="rId4"/>
              </a:rPr>
              <a:t>wikipedia.org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wiki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Almagesto</a:t>
            </a:r>
            <a:r>
              <a:rPr lang="cs-CZ" sz="1400" dirty="0" smtClean="0">
                <a:hlinkClick r:id="rId4"/>
              </a:rPr>
              <a:t>#/</a:t>
            </a:r>
            <a:r>
              <a:rPr lang="cs-CZ" sz="1400" dirty="0" smtClean="0">
                <a:hlinkClick r:id="rId4"/>
              </a:rPr>
              <a:t>media/</a:t>
            </a:r>
            <a:r>
              <a:rPr lang="cs-CZ" sz="1400" dirty="0" err="1" smtClean="0">
                <a:hlinkClick r:id="rId4"/>
              </a:rPr>
              <a:t>File</a:t>
            </a:r>
            <a:r>
              <a:rPr lang="cs-CZ" sz="1400" dirty="0" smtClean="0">
                <a:hlinkClick r:id="rId4"/>
              </a:rPr>
              <a:t>:</a:t>
            </a:r>
            <a:r>
              <a:rPr lang="cs-CZ" sz="1400" dirty="0" err="1" smtClean="0">
                <a:hlinkClick r:id="rId4"/>
              </a:rPr>
              <a:t>Ptolemy</a:t>
            </a:r>
            <a:r>
              <a:rPr lang="cs-CZ" sz="1400" dirty="0" smtClean="0">
                <a:hlinkClick r:id="rId4"/>
              </a:rPr>
              <a:t>_16century.jpg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http://en.wikipedia.org/wiki/William_Herschel#/</a:t>
            </a:r>
            <a:r>
              <a:rPr lang="cs-CZ" sz="1400" dirty="0" smtClean="0">
                <a:hlinkClick r:id="rId5"/>
              </a:rPr>
              <a:t>media/File:William_Herschel01.jpg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148</Words>
  <Application>Microsoft Office PowerPoint</Application>
  <PresentationFormat>Předvádění na obrazovce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Astronomie</vt:lpstr>
      <vt:lpstr>Informace</vt:lpstr>
      <vt:lpstr>2 představy </vt:lpstr>
      <vt:lpstr>Geocentrická představa</vt:lpstr>
      <vt:lpstr>Heliocentrická představa</vt:lpstr>
      <vt:lpstr>Klaudios Ptolemaios</vt:lpstr>
      <vt:lpstr>William Herschel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Astronomie</dc:title>
  <dc:creator>PCAer</dc:creator>
  <cp:lastModifiedBy>Dum</cp:lastModifiedBy>
  <cp:revision>6</cp:revision>
  <dcterms:created xsi:type="dcterms:W3CDTF">2015-04-15T20:50:17Z</dcterms:created>
  <dcterms:modified xsi:type="dcterms:W3CDTF">2015-04-16T06:31:46Z</dcterms:modified>
</cp:coreProperties>
</file>