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36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0" r:id="rId5"/>
    <p:sldId id="275" r:id="rId6"/>
    <p:sldId id="276" r:id="rId7"/>
    <p:sldId id="283" r:id="rId8"/>
    <p:sldId id="285" r:id="rId9"/>
    <p:sldId id="277" r:id="rId10"/>
    <p:sldId id="286" r:id="rId11"/>
    <p:sldId id="287" r:id="rId12"/>
    <p:sldId id="288" r:id="rId13"/>
    <p:sldId id="278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89" autoAdjust="0"/>
    <p:restoredTop sz="86396" autoAdjust="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53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1BEF0D-F0BB-DE4B-95CE-6DB70DBA9567}" type="datetimeFigureOut">
              <a:rPr lang="en-US" smtClean="0"/>
              <a:pPr/>
              <a:t>4/16/2015</a:t>
            </a:fld>
            <a:endParaRPr lang="en-US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12315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12315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Nářadí – velikost, počet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od nejmenšího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111" y="3778461"/>
            <a:ext cx="2835242" cy="1865928"/>
          </a:xfrm>
          <a:prstGeom prst="rect">
            <a:avLst/>
          </a:prstGeom>
        </p:spPr>
      </p:pic>
      <p:pic>
        <p:nvPicPr>
          <p:cNvPr id="1027" name="Picture 3" descr="C:\Users\jitka\Desktop\foto\IMG_00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097" y="2165407"/>
            <a:ext cx="3409200" cy="219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itka\Desktop\foto\IMG_008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254" y="2541136"/>
            <a:ext cx="4069771" cy="310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6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9"/>
            <a:ext cx="10515600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Seřaď od nejmenšího</a:t>
            </a:r>
            <a:endParaRPr lang="cs-CZ" b="1" dirty="0"/>
          </a:p>
        </p:txBody>
      </p:sp>
      <p:pic>
        <p:nvPicPr>
          <p:cNvPr id="2050" name="Picture 2" descr="C:\Users\jitka\Desktop\foto\IMG_008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82" y="2049954"/>
            <a:ext cx="3238768" cy="284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8520" y="3295650"/>
            <a:ext cx="3067051" cy="27051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7941" y="1614689"/>
            <a:ext cx="4175859" cy="4386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099 -0.19722 L -0.28099 0.05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0.28842 0.0009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14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5445" y="1284498"/>
            <a:ext cx="5181600" cy="452596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od nejmenšího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1" y="1499604"/>
            <a:ext cx="3143251" cy="4095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538" y="2122670"/>
            <a:ext cx="2533651" cy="330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1.11111E-6 L 0.27526 0.00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63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48148E-6 L -0.71615 -0.0328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341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7 L 0.25795 0.0046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91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8572501" y="3862266"/>
            <a:ext cx="1857375" cy="2145027"/>
          </a:xfrm>
        </p:spPr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 máme kladiv? Vyber číslo</a:t>
            </a:r>
            <a:br>
              <a:rPr lang="cs-CZ" dirty="0" smtClean="0"/>
            </a:br>
            <a:endParaRPr lang="cs-CZ" sz="27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353" y="2209804"/>
            <a:ext cx="2014599" cy="3304931"/>
          </a:xfrm>
          <a:prstGeom prst="rect">
            <a:avLst/>
          </a:prstGeo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153" y="2985294"/>
            <a:ext cx="2011363" cy="330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949" y="1333499"/>
            <a:ext cx="2011363" cy="330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582149" y="1441966"/>
            <a:ext cx="23812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/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248651" y="2343154"/>
            <a:ext cx="182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3</a:t>
            </a:r>
            <a:endParaRPr lang="cs-CZ" sz="8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077451" y="3143254"/>
            <a:ext cx="11239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4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šroubováků?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303" y="1953395"/>
            <a:ext cx="1524489" cy="19864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9755" y="3391256"/>
            <a:ext cx="1524489" cy="198645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731528" y="2067817"/>
            <a:ext cx="182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/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077451" y="3143254"/>
            <a:ext cx="11239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4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77125" y="4132485"/>
            <a:ext cx="11239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1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411362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kleští?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31528" y="2067817"/>
            <a:ext cx="1828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/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077451" y="3143254"/>
            <a:ext cx="11239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4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77125" y="4132485"/>
            <a:ext cx="11239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1</a:t>
            </a:r>
            <a:endParaRPr lang="cs-CZ" sz="8000" b="1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6589" y="2105380"/>
            <a:ext cx="1619921" cy="1428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099" y="1714504"/>
            <a:ext cx="1619921" cy="1428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2631" y="4027174"/>
            <a:ext cx="1619921" cy="1428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059" y="4027174"/>
            <a:ext cx="1619921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07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Poznáš, co to je?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67" y="1143000"/>
            <a:ext cx="10058400" cy="511097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447801" y="2228850"/>
            <a:ext cx="2686051" cy="1771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57701" y="3305175"/>
            <a:ext cx="2686051" cy="177165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151" y="2288786"/>
            <a:ext cx="27432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351" y="1574411"/>
            <a:ext cx="27432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305175"/>
            <a:ext cx="27432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551" y="1143000"/>
            <a:ext cx="27432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324350"/>
            <a:ext cx="27432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1" y="3943350"/>
            <a:ext cx="27432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tisku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108" y="2291048"/>
            <a:ext cx="4189923" cy="27574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4779" y="1620470"/>
            <a:ext cx="4805429" cy="42383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9728" y="1881278"/>
            <a:ext cx="2529512" cy="329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84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Dítě a jeho psychika</a:t>
            </a:r>
          </a:p>
          <a:p>
            <a:pPr marL="45720" indent="0"/>
            <a:r>
              <a:rPr lang="cs-CZ" dirty="0" smtClean="0"/>
              <a:t>  Vzdělávací podoblast: Poznávací schopnosti</a:t>
            </a:r>
          </a:p>
          <a:p>
            <a:pPr marL="45720" indent="0"/>
            <a:r>
              <a:rPr lang="cs-CZ" dirty="0" smtClean="0"/>
              <a:t>  Integrovaný blok: Já, ty, my a vnímání</a:t>
            </a:r>
          </a:p>
          <a:p>
            <a:pPr marL="45720" indent="0"/>
            <a:r>
              <a:rPr lang="cs-CZ" dirty="0" smtClean="0"/>
              <a:t>  Téma: Nářadí  </a:t>
            </a:r>
          </a:p>
          <a:p>
            <a:pPr marL="45720" indent="0"/>
            <a:r>
              <a:rPr lang="cs-CZ" dirty="0" smtClean="0"/>
              <a:t>  Konkretizované výstupy: Dítě sleduje očima předměty, dokáže je řadit podle velikosti, určí jejich počet. 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1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 lnSpcReduction="10000"/>
          </a:bodyPr>
          <a:lstStyle/>
          <a:p>
            <a:pPr marL="45720" indent="0"/>
            <a:r>
              <a:rPr lang="cs-CZ" dirty="0" smtClean="0"/>
              <a:t>  ilustrace – vlastní </a:t>
            </a:r>
            <a:r>
              <a:rPr lang="cs-CZ" dirty="0" smtClean="0"/>
              <a:t>obrázky</a:t>
            </a:r>
          </a:p>
          <a:p>
            <a:pPr marL="45720" indent="0"/>
            <a:endParaRPr lang="cs-CZ" dirty="0"/>
          </a:p>
          <a:p>
            <a:pPr marL="45720" indent="0"/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Pomůcky:</a:t>
            </a:r>
          </a:p>
          <a:p>
            <a:pPr marL="502920" indent="-457200">
              <a:buFontTx/>
              <a:buChar char="-"/>
            </a:pPr>
            <a:r>
              <a:rPr lang="cs-CZ" dirty="0" smtClean="0"/>
              <a:t>Počítač a interaktivní obrazovka</a:t>
            </a:r>
          </a:p>
          <a:p>
            <a:pPr marL="502920" indent="-457200">
              <a:buFontTx/>
              <a:buChar char="-"/>
            </a:pPr>
            <a:r>
              <a:rPr lang="cs-CZ" dirty="0" smtClean="0"/>
              <a:t>KUMUČ – nůžky, tabulka, magnety</a:t>
            </a:r>
          </a:p>
          <a:p>
            <a:pPr marL="502920" indent="-457200">
              <a:buFontTx/>
              <a:buChar char="-"/>
            </a:pPr>
            <a:r>
              <a:rPr lang="cs-CZ" smtClean="0"/>
              <a:t>Vystřižené obrázky </a:t>
            </a:r>
            <a:br>
              <a:rPr lang="cs-CZ" smtClean="0"/>
            </a:b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39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980098" cy="2913409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k seznámení se základním nářadím v tatínkově dílně. Děti řadí nářadí podle velikosti, určují počet.</a:t>
            </a:r>
          </a:p>
          <a:p>
            <a:r>
              <a:rPr lang="cs-CZ" dirty="0" smtClean="0"/>
              <a:t>Dětem vytiskneme obrázky a pracují podle instrukcí </a:t>
            </a:r>
            <a:r>
              <a:rPr lang="cs-CZ" dirty="0" smtClean="0"/>
              <a:t>učitelky na magnetické tabulce.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7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0</TotalTime>
  <Words>260</Words>
  <Application>Microsoft Office PowerPoint</Application>
  <PresentationFormat>Širokoúhlá obrazovka</PresentationFormat>
  <Paragraphs>60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Century Gothic</vt:lpstr>
      <vt:lpstr>Lucida Sans Unicode</vt:lpstr>
      <vt:lpstr>Verdana</vt:lpstr>
      <vt:lpstr>Wingdings 2</vt:lpstr>
      <vt:lpstr>Wingdings 3</vt:lpstr>
      <vt:lpstr>Shluk</vt:lpstr>
      <vt:lpstr>Nářadí – velikost, počet</vt:lpstr>
      <vt:lpstr>Seřaď od nejmenšího</vt:lpstr>
      <vt:lpstr>Seřaď od nejmenšího</vt:lpstr>
      <vt:lpstr>Seřaď od nejmenšího</vt:lpstr>
      <vt:lpstr>Kolik máme kladiv? Vyber číslo </vt:lpstr>
      <vt:lpstr>Kolik je šroubováků?</vt:lpstr>
      <vt:lpstr>Kolik je kleští?</vt:lpstr>
      <vt:lpstr>Poznáš, co to je?</vt:lpstr>
      <vt:lpstr>K tisku</vt:lpstr>
      <vt:lpstr>Prvky polytechnické výchovy</vt:lpstr>
      <vt:lpstr>Zdroje</vt:lpstr>
      <vt:lpstr> Práce s interaktivním výukovým materiálem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2015-04-16T08:04:49Z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