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Layouts/slideLayout8.xml" ContentType="application/vnd.openxmlformats-officedocument.presentationml.slideLayout+xml"/>
  <Override PartName="/customXml/itemProps1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docProps/custom.xml" ContentType="application/vnd.openxmlformats-officedocument.custom-properties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handoutMasters/handoutMaster1.xml" ContentType="application/vnd.openxmlformats-officedocument.presentationml.handoutMaster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Layouts/slideLayout7.xml" ContentType="application/vnd.openxmlformats-officedocument.presentationml.slideLayout+xml"/>
  <Default Extension="png" ContentType="image/png"/>
  <Override PartName="/ppt/notesSlides/notesSlide1.xml" ContentType="application/vnd.openxmlformats-officedocument.presentationml.notesSlide+xml"/>
</Types>
</file>

<file path=_rels/.rels><?xml version="1.0" encoding="UTF-8" standalone="yes"?>
<Relationships xmlns="http://schemas.openxmlformats.org/package/2006/relationships"><Relationship Id="rId3" Type="http://schemas.openxmlformats.org/officeDocument/2006/relationships/extended-properties" Target="docProps/app.xml"/><Relationship Id="rId2" Type="http://schemas.openxmlformats.org/package/2006/relationships/metadata/core-properties" Target="docProps/core.xml"/><Relationship Id="rId1" Type="http://schemas.openxmlformats.org/officeDocument/2006/relationships/officeDocument" Target="ppt/presentation.xml"/><Relationship Id="rId4" Type="http://schemas.openxmlformats.org/officeDocument/2006/relationships/custom-properties" Target="docProps/custom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howSpecialPlsOnTitleSld="0" removePersonalInfoOnSave="1" saveSubsetFonts="1">
  <p:sldMasterIdLst>
    <p:sldMasterId id="2147484338" r:id="rId2"/>
  </p:sldMasterIdLst>
  <p:notesMasterIdLst>
    <p:notesMasterId r:id="rId15"/>
  </p:notesMasterIdLst>
  <p:handoutMasterIdLst>
    <p:handoutMasterId r:id="rId16"/>
  </p:handoutMasterIdLst>
  <p:sldIdLst>
    <p:sldId id="272" r:id="rId3"/>
    <p:sldId id="273" r:id="rId4"/>
    <p:sldId id="282" r:id="rId5"/>
    <p:sldId id="283" r:id="rId6"/>
    <p:sldId id="284" r:id="rId7"/>
    <p:sldId id="285" r:id="rId8"/>
    <p:sldId id="286" r:id="rId9"/>
    <p:sldId id="280" r:id="rId10"/>
    <p:sldId id="275" r:id="rId11"/>
    <p:sldId id="276" r:id="rId12"/>
    <p:sldId id="277" r:id="rId13"/>
    <p:sldId id="281" r:id="rId14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pos="3840" userDrawn="1">
          <p15:clr>
            <a:srgbClr val="A4A3A4"/>
          </p15:clr>
        </p15:guide>
        <p15:guide id="2" orient="horz" pos="2160" userDrawn="1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 xmlns="">
          <a:srgbClr val="FF0000"/>
        </p14:laserClr>
      </p:ext>
      <p:ext uri="{2FDB2607-1784-4EEB-B798-7EB5836EED8A}">
        <p14:showMediaCtrls xmlns:p14="http://schemas.microsoft.com/office/powerpoint/2010/main" xmlns="" val="1"/>
      </p:ext>
    </p:extLst>
  </p:showPr>
  <p:extLst>
    <p:ext uri="{E76CE94A-603C-4142-B9EB-6D1370010A27}">
      <p14:discardImageEditData xmlns:p14="http://schemas.microsoft.com/office/powerpoint/2010/main" xmlns="" val="0"/>
    </p:ext>
    <p:ext uri="{D31A062A-798A-4329-ABDD-BBA856620510}">
      <p14:defaultImageDpi xmlns:p14="http://schemas.microsoft.com/office/powerpoint/2010/main" xmlns="" val="220"/>
    </p:ext>
    <p:ext uri="{FD5EFAAD-0ECE-453E-9831-46B23BE46B34}">
      <p15:chartTrackingRefBased xmlns:p15="http://schemas.microsoft.com/office/powerpoint/2012/main" xmlns="" val="1"/>
    </p:ext>
  </p:extLst>
</p:presentationPr>
</file>

<file path=ppt/tableStyles.xml><?xml version="1.0" encoding="utf-8"?>
<a:tblStyleLst xmlns:a="http://schemas.openxmlformats.org/drawingml/2006/main" def="{B301B821-A1FF-4177-AEE7-76D212191A09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6E25E649-3F16-4E02-A733-19D2CDBF48F0}" styleName="Medium Style 3 - Accent 1">
    <a:wholeTbl>
      <a:tcTxStyle>
        <a:fontRef idx="minor">
          <a:scrgbClr r="0" g="0" b="0"/>
        </a:fontRef>
        <a:schemeClr val="dk1"/>
      </a:tcTxStyle>
      <a:tcStyle>
        <a:tcBdr>
          <a:left>
            <a:ln>
              <a:noFill/>
            </a:ln>
          </a:left>
          <a:right>
            <a:ln>
              <a:noFill/>
            </a:ln>
          </a:right>
          <a:top>
            <a:ln w="25400" cmpd="sng">
              <a:solidFill>
                <a:schemeClr val="dk1"/>
              </a:solidFill>
            </a:ln>
          </a:top>
          <a:bottom>
            <a:ln w="25400" cmpd="sng">
              <a:solidFill>
                <a:schemeClr val="dk1"/>
              </a:solidFill>
            </a:ln>
          </a:bottom>
          <a:insideH>
            <a:ln>
              <a:noFill/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dk1">
              <a:tint val="20000"/>
            </a:schemeClr>
          </a:solidFill>
        </a:fill>
      </a:tcStyle>
    </a:band1H>
    <a:band1V>
      <a:tcStyle>
        <a:tcBdr/>
        <a:fill>
          <a:solidFill>
            <a:schemeClr val="dk1">
              <a:tint val="20000"/>
            </a:schemeClr>
          </a:solidFill>
        </a:fill>
      </a:tcStyle>
    </a:band1V>
    <a:la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/>
      <a:tcStyle>
        <a:tcBdr>
          <a:top>
            <a:ln w="50800" cmpd="dbl">
              <a:solidFill>
                <a:schemeClr val="dk1"/>
              </a:solidFill>
            </a:ln>
          </a:top>
        </a:tcBdr>
        <a:fill>
          <a:solidFill>
            <a:schemeClr val="lt1"/>
          </a:solidFill>
        </a:fill>
      </a:tcStyle>
    </a:lastRow>
    <a:seCell>
      <a:tcTxStyle b="on">
        <a:fontRef idx="minor">
          <a:scrgbClr r="0" g="0" b="0"/>
        </a:fontRef>
        <a:schemeClr val="dk1"/>
      </a:tcTxStyle>
      <a:tcStyle>
        <a:tcBdr/>
      </a:tcStyle>
    </a:seCell>
    <a:swCell>
      <a:tcTxStyle b="on">
        <a:fontRef idx="minor">
          <a:scrgbClr r="0" g="0" b="0"/>
        </a:fontRef>
        <a:schemeClr val="dk1"/>
      </a:tcTxStyle>
      <a:tcStyle>
        <a:tcBdr/>
      </a:tcStyle>
    </a:swCell>
    <a:firstRow>
      <a:tcTxStyle b="on">
        <a:fontRef idx="minor">
          <a:scrgbClr r="0" g="0" b="0"/>
        </a:fontRef>
        <a:schemeClr val="lt1"/>
      </a:tcTxStyle>
      <a:tcStyle>
        <a:tcBdr>
          <a:bottom>
            <a:ln w="25400" cmpd="sng">
              <a:solidFill>
                <a:schemeClr val="dk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Medium Style 1 - Accent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 horzBarState="maximized">
    <p:restoredLeft sz="13897" autoAdjust="0"/>
    <p:restoredTop sz="94660"/>
  </p:normalViewPr>
  <p:slideViewPr>
    <p:cSldViewPr snapToGrid="0">
      <p:cViewPr varScale="1">
        <p:scale>
          <a:sx n="80" d="100"/>
          <a:sy n="80" d="100"/>
        </p:scale>
        <p:origin x="-78" y="-588"/>
      </p:cViewPr>
      <p:guideLst>
        <p:guide orient="horz" pos="2160"/>
        <p:guide pos="3840"/>
      </p:guideLst>
    </p:cSldViewPr>
  </p:slideViewPr>
  <p:notesTextViewPr>
    <p:cViewPr>
      <p:scale>
        <a:sx n="3" d="2"/>
        <a:sy n="3" d="2"/>
      </p:scale>
      <p:origin x="0" y="0"/>
    </p:cViewPr>
  </p:notesTextViewPr>
  <p:notesViewPr>
    <p:cSldViewPr snapToGrid="0">
      <p:cViewPr varScale="1">
        <p:scale>
          <a:sx n="94" d="100"/>
          <a:sy n="94" d="100"/>
        </p:scale>
        <p:origin x="1932" y="108"/>
      </p:cViewPr>
      <p:guideLst/>
    </p:cSldViewPr>
  </p:notes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6.xml"/><Relationship Id="rId13" Type="http://schemas.openxmlformats.org/officeDocument/2006/relationships/slide" Target="slides/slide11.xml"/><Relationship Id="rId18" Type="http://schemas.openxmlformats.org/officeDocument/2006/relationships/viewProps" Target="viewProps.xml"/><Relationship Id="rId3" Type="http://schemas.openxmlformats.org/officeDocument/2006/relationships/slide" Target="slides/slide1.xml"/><Relationship Id="rId7" Type="http://schemas.openxmlformats.org/officeDocument/2006/relationships/slide" Target="slides/slide5.xml"/><Relationship Id="rId12" Type="http://schemas.openxmlformats.org/officeDocument/2006/relationships/slide" Target="slides/slide10.xml"/><Relationship Id="rId17" Type="http://schemas.openxmlformats.org/officeDocument/2006/relationships/presProps" Target="presProps.xml"/><Relationship Id="rId2" Type="http://schemas.openxmlformats.org/officeDocument/2006/relationships/slideMaster" Target="slideMasters/slideMaster1.xml"/><Relationship Id="rId16" Type="http://schemas.openxmlformats.org/officeDocument/2006/relationships/handoutMaster" Target="handoutMasters/handoutMaster1.xml"/><Relationship Id="rId20" Type="http://schemas.openxmlformats.org/officeDocument/2006/relationships/tableStyles" Target="tableStyles.xml"/><Relationship Id="rId1" Type="http://schemas.openxmlformats.org/officeDocument/2006/relationships/customXml" Target="../customXml/item1.xml"/><Relationship Id="rId6" Type="http://schemas.openxmlformats.org/officeDocument/2006/relationships/slide" Target="slides/slide4.xml"/><Relationship Id="rId11" Type="http://schemas.openxmlformats.org/officeDocument/2006/relationships/slide" Target="slides/slide9.xml"/><Relationship Id="rId5" Type="http://schemas.openxmlformats.org/officeDocument/2006/relationships/slide" Target="slides/slide3.xml"/><Relationship Id="rId15" Type="http://schemas.openxmlformats.org/officeDocument/2006/relationships/notesMaster" Target="notesMasters/notesMaster1.xml"/><Relationship Id="rId10" Type="http://schemas.openxmlformats.org/officeDocument/2006/relationships/slide" Target="slides/slide8.xml"/><Relationship Id="rId19" Type="http://schemas.openxmlformats.org/officeDocument/2006/relationships/theme" Target="theme/theme1.xml"/><Relationship Id="rId4" Type="http://schemas.openxmlformats.org/officeDocument/2006/relationships/slide" Target="slides/slide2.xml"/><Relationship Id="rId9" Type="http://schemas.openxmlformats.org/officeDocument/2006/relationships/slide" Target="slides/slide7.xml"/><Relationship Id="rId14" Type="http://schemas.openxmlformats.org/officeDocument/2006/relationships/slide" Target="slides/slide12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quarter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20EA5F0D-C1DC-412F-A146-DDB3A74B588F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2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3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BAE14B8-3CC9-472D-9BC5-A84D80684DE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77827546"/>
      </p:ext>
    </p:extLst>
  </p:cSld>
  <p:clrMap bg1="lt1" tx1="dk1" bg2="lt2" tx2="dk2" accent1="accent1" accent2="accent2" accent3="accent3" accent4="accent4" accent5="accent5" accent6="accent6" hlink="hlink" folHlink="folHlink"/>
  <p:hf hdr="0" ftr="0" dt="0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hlaví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 dirty="0"/>
          </a:p>
        </p:txBody>
      </p:sp>
      <p:sp>
        <p:nvSpPr>
          <p:cNvPr id="3" name="Zástupný symbol pro datum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A8CDE508-72C8-4AB5-AA9C-1584D31690E0}" type="datetimeFigureOut">
              <a:rPr lang="cs-CZ" smtClean="0"/>
              <a:pPr/>
              <a:t>16.4.2015</a:t>
            </a:fld>
            <a:endParaRPr lang="cs-CZ" dirty="0"/>
          </a:p>
        </p:txBody>
      </p:sp>
      <p:sp>
        <p:nvSpPr>
          <p:cNvPr id="4" name="Zástupný symbol pro obrázek snímku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 dirty="0"/>
          </a:p>
        </p:txBody>
      </p:sp>
      <p:sp>
        <p:nvSpPr>
          <p:cNvPr id="5" name="Zástupný symbol pro poznámky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08610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6" name="Zástupný symbol pro zápatí 6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r>
              <a:rPr lang="cs-CZ" smtClean="0"/>
              <a:t>Tento projekt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7FB667E1-E601-4AAF-B95C-B25720D70A60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711136715"/>
      </p:ext>
    </p:extLst>
  </p:cSld>
  <p:clrMap bg1="lt1" tx1="dk1" bg2="lt2" tx2="dk2" accent1="accent1" accent2="accent2" accent3="accent3" accent4="accent4" accent5="accent5" accent6="accent6" hlink="hlink" folHlink="folHlink"/>
  <p:hf hdr="0" ftr="0" dt="0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obrázek snímku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Zástupný symbol pro poznámky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7FB667E1-E601-4AAF-B95C-B25720D70A60}" type="slidenum">
              <a:rPr lang="cs-CZ" smtClean="0"/>
              <a:pPr/>
              <a:t>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960410910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3.jpeg"/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gif"/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gif"/><Relationship Id="rId2" Type="http://schemas.openxmlformats.org/officeDocument/2006/relationships/image" Target="../media/image5.jpeg"/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 cstate="print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75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:a14="http://schemas.microsoft.com/office/drawing/2010/main" xmlns="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accent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cs-CZ" smtClean="0"/>
              <a:t>Kliknutím lze upravit styl předlohy.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B61BEF0D-F0BB-DE4B-95CE-6DB70DBA9567}" type="datetimeFigureOut">
              <a:rPr lang="en-US" smtClean="0"/>
              <a:pPr/>
              <a:t>4/16/2015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D57F1E4F-1CFF-5643-939E-217C01CDF565}" type="slidenum">
              <a:rPr lang="en-US" smtClean="0"/>
              <a:pPr/>
              <a:t>‹#›</a:t>
            </a:fld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xmlns="" val="25867794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482929514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7" name="Obrázek 6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56185771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0D06EF73-9DB8-4763-865F-2F88181A4732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4537701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384130768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63922755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596091779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085032842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593664716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atický obrázek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22137502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ázev a popis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3758730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Citace s popis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xmlns="" val="1599684818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Jmenovka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35037816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96932745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sloupce s obrázk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cs-CZ" smtClean="0"/>
              <a:t>Kliknutím na ikonu přidáte obrázek.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141955607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53851722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505109949"/>
      </p:ext>
    </p:extLst>
  </p:cSld>
  <p:clrMapOvr>
    <a:masterClrMapping/>
  </p:clrMapOvr>
  <p:timing>
    <p:tnLst>
      <p:par>
        <p:cTn id="1" dur="indefinite" restart="never" nodeType="tmRoot"/>
      </p:par>
    </p:tnLst>
  </p:timing>
  <p:hf hdr="0" dt="0"/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userDrawn="1">
  <p:cSld name="1_Úvodní snímek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295400" y="805068"/>
            <a:ext cx="9601200" cy="1904337"/>
          </a:xfrm>
        </p:spPr>
        <p:txBody>
          <a:bodyPr anchor="b">
            <a:noAutofit/>
          </a:bodyPr>
          <a:lstStyle>
            <a:lvl1pPr algn="ctr">
              <a:defRPr sz="6000"/>
            </a:lvl1pPr>
          </a:lstStyle>
          <a:p>
            <a:r>
              <a:rPr lang="cs-CZ" smtClean="0"/>
              <a:t>Kliknutím lze upravit styl.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295400" y="2755129"/>
            <a:ext cx="9601200" cy="914400"/>
          </a:xfrm>
        </p:spPr>
        <p:txBody>
          <a:bodyPr>
            <a:normAutofit/>
          </a:bodyPr>
          <a:lstStyle>
            <a:lvl1pPr marL="0" indent="0" algn="ctr">
              <a:spcBef>
                <a:spcPts val="0"/>
              </a:spcBef>
              <a:buNone/>
              <a:defRPr sz="2400" cap="all" baseline="0"/>
            </a:lvl1pPr>
            <a:lvl2pPr marL="457200" indent="0" algn="ctr">
              <a:buNone/>
              <a:defRPr sz="2800"/>
            </a:lvl2pPr>
            <a:lvl3pPr marL="914400" indent="0" algn="ctr">
              <a:buNone/>
              <a:defRPr sz="24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cs-CZ" smtClean="0"/>
              <a:t>Kliknutím lze upravit styl předlohy.</a:t>
            </a:r>
            <a:endParaRPr lang="cs-CZ" dirty="0"/>
          </a:p>
        </p:txBody>
      </p:sp>
      <p:pic>
        <p:nvPicPr>
          <p:cNvPr id="8" name="Obrázek 7"/>
          <p:cNvPicPr>
            <a:picLocks noChangeAspect="1"/>
          </p:cNvPicPr>
          <p:nvPr userDrawn="1"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034997" y="4793914"/>
            <a:ext cx="6120000" cy="1337336"/>
          </a:xfrm>
          <a:prstGeom prst="rect">
            <a:avLst/>
          </a:prstGeom>
        </p:spPr>
      </p:pic>
      <p:pic>
        <p:nvPicPr>
          <p:cNvPr id="21" name="Obrázek 20"/>
          <p:cNvPicPr>
            <a:picLocks noChangeAspect="1"/>
          </p:cNvPicPr>
          <p:nvPr userDrawn="1"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780721" y="3633352"/>
            <a:ext cx="2627382" cy="1253613"/>
          </a:xfrm>
          <a:prstGeom prst="rect">
            <a:avLst/>
          </a:prstGeom>
        </p:spPr>
      </p:pic>
      <p:sp>
        <p:nvSpPr>
          <p:cNvPr id="22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2802772" y="6291470"/>
            <a:ext cx="7159752" cy="237744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719222598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slideLayout" Target="../slideLayouts/slideLayout18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3.jpe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2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theme" Target="../theme/theme1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4.gif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0" cstate="print">
            <a:alphaModFix amt="30000"/>
            <a:duotone>
              <a:prstClr val="black"/>
              <a:schemeClr val="tx2">
                <a:tint val="45000"/>
                <a:satMod val="400000"/>
              </a:schemeClr>
            </a:duotone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 xmlns="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  <a:gradFill flip="none" rotWithShape="1">
            <a:gsLst>
              <a:gs pos="0">
                <a:schemeClr val="tx2"/>
              </a:gs>
              <a:gs pos="100000">
                <a:schemeClr val="tx2">
                  <a:lumMod val="50000"/>
                </a:schemeClr>
              </a:gs>
            </a:gsLst>
            <a:lin ang="5400000" scaled="0"/>
            <a:tileRect/>
          </a:gradFill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pFill/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pFill/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:a14="http://schemas.microsoft.com/office/drawing/2010/main" xmlns="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A8D9AD5-F248-4919-864A-CFD76CC027D6}" type="slidenum">
              <a:rPr lang="cs-CZ" smtClean="0"/>
              <a:pPr/>
              <a:t>‹#›</a:t>
            </a:fld>
            <a:endParaRPr lang="cs-CZ" dirty="0"/>
          </a:p>
        </p:txBody>
      </p:sp>
      <p:pic>
        <p:nvPicPr>
          <p:cNvPr id="48" name="Obrázek 47"/>
          <p:cNvPicPr>
            <a:picLocks noChangeAspect="1"/>
          </p:cNvPicPr>
          <p:nvPr userDrawn="1"/>
        </p:nvPicPr>
        <p:blipFill>
          <a:blip r:embed="rId21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3460872" y="5196694"/>
            <a:ext cx="5040000" cy="1101335"/>
          </a:xfrm>
          <a:prstGeom prst="rect">
            <a:avLst/>
          </a:prstGeom>
        </p:spPr>
      </p:pic>
      <p:pic>
        <p:nvPicPr>
          <p:cNvPr id="49" name="Obrázek 48"/>
          <p:cNvPicPr>
            <a:picLocks noChangeAspect="1"/>
          </p:cNvPicPr>
          <p:nvPr userDrawn="1"/>
        </p:nvPicPr>
        <p:blipFill>
          <a:blip r:embed="rId2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9561444" y="0"/>
            <a:ext cx="2627382" cy="125361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08331153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4339" r:id="rId1"/>
    <p:sldLayoutId id="2147484340" r:id="rId2"/>
    <p:sldLayoutId id="2147484341" r:id="rId3"/>
    <p:sldLayoutId id="2147484342" r:id="rId4"/>
    <p:sldLayoutId id="2147484343" r:id="rId5"/>
    <p:sldLayoutId id="2147484344" r:id="rId6"/>
    <p:sldLayoutId id="2147484345" r:id="rId7"/>
    <p:sldLayoutId id="2147484346" r:id="rId8"/>
    <p:sldLayoutId id="2147484347" r:id="rId9"/>
    <p:sldLayoutId id="2147484348" r:id="rId10"/>
    <p:sldLayoutId id="2147484349" r:id="rId11"/>
    <p:sldLayoutId id="2147484350" r:id="rId12"/>
    <p:sldLayoutId id="2147484351" r:id="rId13"/>
    <p:sldLayoutId id="2147484352" r:id="rId14"/>
    <p:sldLayoutId id="2147484353" r:id="rId15"/>
    <p:sldLayoutId id="2147484354" r:id="rId16"/>
    <p:sldLayoutId id="2147484355" r:id="rId17"/>
    <p:sldLayoutId id="2147484356" r:id="rId18"/>
  </p:sldLayoutIdLst>
  <p:transition spd="med">
    <p:fade/>
  </p:transition>
  <p:timing>
    <p:tnLst>
      <p:par>
        <p:cTn id="1" dur="indefinite" restart="never" nodeType="tmRoot"/>
      </p:par>
    </p:tnLst>
  </p:timing>
  <p:hf hdr="0" dt="0"/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8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jpeg"/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8.jpe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jpeg"/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6.xml"/><Relationship Id="rId4" Type="http://schemas.openxmlformats.org/officeDocument/2006/relationships/image" Target="../media/image11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7" Type="http://schemas.openxmlformats.org/officeDocument/2006/relationships/image" Target="../media/image17.jpeg"/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6.xml"/><Relationship Id="rId6" Type="http://schemas.openxmlformats.org/officeDocument/2006/relationships/image" Target="../media/image16.jpeg"/><Relationship Id="rId5" Type="http://schemas.openxmlformats.org/officeDocument/2006/relationships/image" Target="../media/image15.jpeg"/><Relationship Id="rId4" Type="http://schemas.openxmlformats.org/officeDocument/2006/relationships/image" Target="../media/image14.jpeg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6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jpeg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jpeg"/><Relationship Id="rId1" Type="http://schemas.openxmlformats.org/officeDocument/2006/relationships/slideLayout" Target="../slideLayouts/slideLayout6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gradFill>
          <a:gsLst>
            <a:gs pos="0">
              <a:srgbClr val="FF0000"/>
            </a:gs>
            <a:gs pos="74000">
              <a:schemeClr val="accent1">
                <a:lumMod val="45000"/>
                <a:lumOff val="55000"/>
              </a:schemeClr>
            </a:gs>
            <a:gs pos="83000">
              <a:schemeClr val="accent1">
                <a:lumMod val="45000"/>
                <a:lumOff val="55000"/>
              </a:schemeClr>
            </a:gs>
            <a:gs pos="100000">
              <a:schemeClr val="accent1">
                <a:lumMod val="30000"/>
                <a:lumOff val="70000"/>
              </a:schemeClr>
            </a:gs>
          </a:gsLst>
          <a:lin ang="5400000" scaled="1"/>
        </a:gra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pPr marL="0" indent="0" algn="ctr" defTabSz="914400">
              <a:lnSpc>
                <a:spcPct val="90000"/>
              </a:lnSpc>
              <a:spcBef>
                <a:spcPts val="0"/>
              </a:spcBef>
              <a:buNone/>
            </a:pPr>
            <a:r>
              <a:rPr lang="cs-CZ" dirty="0" smtClean="0">
                <a:solidFill>
                  <a:srgbClr val="624D38">
                    <a:lumMod val="75000"/>
                  </a:srgbClr>
                </a:solidFill>
                <a:latin typeface="Century Gothic"/>
              </a:rPr>
              <a:t>U TATÍNKA V  DÍLNĚ</a:t>
            </a:r>
            <a:endParaRPr lang="cs-CZ" sz="6000" b="0" i="0" dirty="0">
              <a:solidFill>
                <a:srgbClr val="624D38">
                  <a:lumMod val="75000"/>
                </a:srgbClr>
              </a:solidFill>
              <a:latin typeface="Century Gothic"/>
              <a:ea typeface="+mj-ea"/>
              <a:cs typeface="+mj-cs"/>
            </a:endParaRPr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/>
        <p:txBody>
          <a:bodyPr/>
          <a:lstStyle/>
          <a:p>
            <a:pPr marL="0" indent="0" algn="ctr">
              <a:spcBef>
                <a:spcPts val="0"/>
              </a:spcBef>
              <a:buNone/>
            </a:pPr>
            <a:r>
              <a:rPr lang="cs-CZ" sz="2400" b="0" i="0" baseline="0" dirty="0" smtClean="0"/>
              <a:t>Pracovní nástroje</a:t>
            </a:r>
            <a:endParaRPr lang="cs-CZ" sz="2400" b="0" i="0" baseline="0" dirty="0"/>
          </a:p>
        </p:txBody>
      </p:sp>
    </p:spTree>
    <p:extLst>
      <p:ext uri="{BB962C8B-B14F-4D97-AF65-F5344CB8AC3E}">
        <p14:creationId xmlns:p14="http://schemas.microsoft.com/office/powerpoint/2010/main" xmlns="" val="2671542604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Nadpis 6"/>
          <p:cNvSpPr>
            <a:spLocks noGrp="1"/>
          </p:cNvSpPr>
          <p:nvPr>
            <p:ph type="title"/>
          </p:nvPr>
        </p:nvSpPr>
        <p:spPr>
          <a:xfrm>
            <a:off x="730895" y="75003"/>
            <a:ext cx="10364451" cy="924742"/>
          </a:xfrm>
        </p:spPr>
        <p:txBody>
          <a:bodyPr/>
          <a:lstStyle/>
          <a:p>
            <a:r>
              <a:rPr lang="cs-CZ" dirty="0" err="1" smtClean="0"/>
              <a:t>PoZNEJ</a:t>
            </a:r>
            <a:r>
              <a:rPr lang="cs-CZ" dirty="0" smtClean="0"/>
              <a:t>  NÁŘADÍ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913775" y="6267323"/>
            <a:ext cx="6672887" cy="365125"/>
          </a:xfrm>
        </p:spPr>
        <p:txBody>
          <a:bodyPr/>
          <a:lstStyle/>
          <a:p>
            <a:r>
              <a:rPr lang="cs-CZ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2</a:t>
            </a:fld>
            <a:endParaRPr lang="cs-CZ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390650" y="1126744"/>
            <a:ext cx="2949702" cy="3932936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6411" y="1123929"/>
            <a:ext cx="2951813" cy="393575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8024771" y="1611780"/>
            <a:ext cx="3940457" cy="295534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2912552867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913775" y="618517"/>
            <a:ext cx="10364451" cy="807947"/>
          </a:xfrm>
        </p:spPr>
        <p:txBody>
          <a:bodyPr/>
          <a:lstStyle/>
          <a:p>
            <a:r>
              <a:rPr lang="cs-CZ" dirty="0" smtClean="0"/>
              <a:t>CO JE  TO  ?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706510" y="6492875"/>
            <a:ext cx="6672887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3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06510" y="1621535"/>
            <a:ext cx="2658482" cy="3544643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621530" y="1621536"/>
            <a:ext cx="2644902" cy="3526536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351384" y="1621536"/>
            <a:ext cx="2644902" cy="3526536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3886354500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340358" y="255298"/>
            <a:ext cx="9905998" cy="746986"/>
          </a:xfrm>
        </p:spPr>
        <p:txBody>
          <a:bodyPr/>
          <a:lstStyle/>
          <a:p>
            <a:r>
              <a:rPr lang="cs-CZ" dirty="0" smtClean="0"/>
              <a:t>Co  S  ČÍM </a:t>
            </a:r>
            <a:endParaRPr lang="cs-CZ" dirty="0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>
          <a:xfrm>
            <a:off x="592771" y="6435771"/>
            <a:ext cx="6239309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4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799564" y="3190923"/>
            <a:ext cx="1627344" cy="1822039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2557695" y="1041698"/>
            <a:ext cx="1575393" cy="1803155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4290463" y="3123054"/>
            <a:ext cx="1803154" cy="1557072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400800" y="790772"/>
            <a:ext cx="1439600" cy="1818728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8071104" y="3190923"/>
            <a:ext cx="1402080" cy="1791432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10108112" y="1700136"/>
            <a:ext cx="1418127" cy="1666557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xmlns="" val="1226182855"/>
      </p:ext>
    </p:extLst>
  </p:cSld>
  <p:clrMapOvr>
    <a:masterClrMapping/>
  </p:clrMapOvr>
  <p:transition spd="med">
    <p:fade/>
  </p:transition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1412" y="240566"/>
            <a:ext cx="9905998" cy="686026"/>
          </a:xfrm>
        </p:spPr>
        <p:txBody>
          <a:bodyPr/>
          <a:lstStyle/>
          <a:p>
            <a:r>
              <a:rPr lang="cs-CZ" dirty="0" smtClean="0"/>
              <a:t>CO JE NA OBRÁZKU ?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5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4935835" y="1652520"/>
            <a:ext cx="3008376" cy="4011168"/>
          </a:xfrm>
          <a:prstGeom prst="rect">
            <a:avLst/>
          </a:prstGeom>
        </p:spPr>
      </p:pic>
      <p:sp>
        <p:nvSpPr>
          <p:cNvPr id="6" name="Obdélník 5"/>
          <p:cNvSpPr/>
          <p:nvPr/>
        </p:nvSpPr>
        <p:spPr>
          <a:xfrm>
            <a:off x="4403959" y="5099712"/>
            <a:ext cx="4072128" cy="7835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dirty="0" smtClean="0"/>
              <a:t>c</a:t>
            </a:r>
            <a:endParaRPr lang="cs-CZ" dirty="0"/>
          </a:p>
        </p:txBody>
      </p:sp>
      <p:sp>
        <p:nvSpPr>
          <p:cNvPr id="8" name="Obdélník 7"/>
          <p:cNvSpPr/>
          <p:nvPr/>
        </p:nvSpPr>
        <p:spPr>
          <a:xfrm>
            <a:off x="4403959" y="4316150"/>
            <a:ext cx="4072128" cy="7835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9" name="Obdélník 8"/>
          <p:cNvSpPr/>
          <p:nvPr/>
        </p:nvSpPr>
        <p:spPr>
          <a:xfrm>
            <a:off x="4403959" y="3532588"/>
            <a:ext cx="4072128" cy="7835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Obdélník 9"/>
          <p:cNvSpPr/>
          <p:nvPr/>
        </p:nvSpPr>
        <p:spPr>
          <a:xfrm>
            <a:off x="4403959" y="2742567"/>
            <a:ext cx="4072128" cy="7835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1" name="Obdélník 10"/>
          <p:cNvSpPr/>
          <p:nvPr/>
        </p:nvSpPr>
        <p:spPr>
          <a:xfrm>
            <a:off x="4403959" y="1968738"/>
            <a:ext cx="4072128" cy="7835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Obdélník 11"/>
          <p:cNvSpPr/>
          <p:nvPr/>
        </p:nvSpPr>
        <p:spPr>
          <a:xfrm>
            <a:off x="4403959" y="1185176"/>
            <a:ext cx="4072128" cy="783562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830202723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6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1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16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1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1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26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27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22" presetClass="exit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Effect transition="out" filter="wipe(down)">
                                      <p:cBhvr>
                                        <p:cTn id="31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" grpId="0" animBg="1"/>
      <p:bldP spid="8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637258"/>
          </a:xfrm>
        </p:spPr>
        <p:txBody>
          <a:bodyPr/>
          <a:lstStyle/>
          <a:p>
            <a:r>
              <a:rPr lang="cs-CZ" dirty="0" smtClean="0"/>
              <a:t>CO JE NA OBRÁZKU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6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>
            <a:off x="6110607" y="1811845"/>
            <a:ext cx="2999232" cy="3998976"/>
          </a:xfrm>
          <a:prstGeom prst="rect">
            <a:avLst/>
          </a:prstGeom>
        </p:spPr>
      </p:pic>
      <p:sp>
        <p:nvSpPr>
          <p:cNvPr id="15" name="Obdélník 14"/>
          <p:cNvSpPr/>
          <p:nvPr/>
        </p:nvSpPr>
        <p:spPr>
          <a:xfrm>
            <a:off x="5705079" y="1788273"/>
            <a:ext cx="1792224" cy="13628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2" name="Obdélník 21"/>
          <p:cNvSpPr/>
          <p:nvPr/>
        </p:nvSpPr>
        <p:spPr>
          <a:xfrm>
            <a:off x="5727747" y="4514003"/>
            <a:ext cx="1792224" cy="13628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3" name="Obdélník 22"/>
          <p:cNvSpPr/>
          <p:nvPr/>
        </p:nvSpPr>
        <p:spPr>
          <a:xfrm>
            <a:off x="5715278" y="3151138"/>
            <a:ext cx="1792224" cy="13628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4" name="Obdélník 23"/>
          <p:cNvSpPr/>
          <p:nvPr/>
        </p:nvSpPr>
        <p:spPr>
          <a:xfrm>
            <a:off x="7532440" y="4520409"/>
            <a:ext cx="1792224" cy="13628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5" name="Obdélník 24"/>
          <p:cNvSpPr/>
          <p:nvPr/>
        </p:nvSpPr>
        <p:spPr>
          <a:xfrm>
            <a:off x="7527900" y="3151138"/>
            <a:ext cx="1792224" cy="13628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26" name="Obdélník 25"/>
          <p:cNvSpPr/>
          <p:nvPr/>
        </p:nvSpPr>
        <p:spPr>
          <a:xfrm>
            <a:off x="7507502" y="1788273"/>
            <a:ext cx="1792224" cy="1362865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12637471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6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7" dur="500"/>
                                        <p:tgtEl>
                                          <p:spTgt spid="1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1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2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3" dur="500"/>
                                        <p:tgtEl>
                                          <p:spTgt spid="2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18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9" dur="500"/>
                                        <p:tgtEl>
                                          <p:spTgt spid="23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0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24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5" dur="500"/>
                                        <p:tgtEl>
                                          <p:spTgt spid="24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7" fill="hold">
                      <p:stCondLst>
                        <p:cond delay="indefinite"/>
                      </p:stCondLst>
                      <p:childTnLst>
                        <p:par>
                          <p:cTn id="28" fill="hold">
                            <p:stCondLst>
                              <p:cond delay="0"/>
                            </p:stCondLst>
                            <p:childTnLst>
                              <p:par>
                                <p:cTn id="29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0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1" dur="500"/>
                                        <p:tgtEl>
                                          <p:spTgt spid="2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2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2" presetClass="exit" presetSubtype="2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anim calcmode="lin" valueType="num">
                                      <p:cBhvr additive="base">
                                        <p:cTn id="36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x"/>
                                          </p:val>
                                        </p:tav>
                                        <p:tav tm="100000">
                                          <p:val>
                                            <p:strVal val="1+ppt_w/2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37" dur="500"/>
                                        <p:tgtEl>
                                          <p:spTgt spid="26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ppt_y"/>
                                          </p:val>
                                        </p:tav>
                                        <p:tav tm="100000">
                                          <p:val>
                                            <p:strVal val="ppt_y"/>
                                          </p:val>
                                        </p:tav>
                                      </p:tavLst>
                                    </p:anim>
                                    <p:set>
                                      <p:cBhvr>
                                        <p:cTn id="38" dur="1" fill="hold">
                                          <p:stCondLst>
                                            <p:cond delay="499"/>
                                          </p:stCondLst>
                                        </p:cTn>
                                        <p:tgtEl>
                                          <p:spTgt spid="2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5" grpId="0" animBg="1"/>
      <p:bldP spid="22" grpId="0" animBg="1"/>
      <p:bldP spid="23" grpId="0" animBg="1"/>
      <p:bldP spid="24" grpId="0" animBg="1"/>
      <p:bldP spid="25" grpId="0" animBg="1"/>
      <p:bldP spid="26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625066"/>
          </a:xfrm>
        </p:spPr>
        <p:txBody>
          <a:bodyPr/>
          <a:lstStyle/>
          <a:p>
            <a:r>
              <a:rPr lang="cs-CZ" dirty="0" smtClean="0"/>
              <a:t>POZNEJ , CO TO JE</a:t>
            </a:r>
            <a:endParaRPr lang="cs-CZ" dirty="0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A8D9AD5-F248-4919-864A-CFD76CC027D6}" type="slidenum">
              <a:rPr lang="cs-CZ" smtClean="0"/>
              <a:pPr/>
              <a:t>7</a:t>
            </a:fld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xmlns="" val="0"/>
              </a:ext>
            </a:extLst>
          </a:blip>
          <a:stretch>
            <a:fillRect/>
          </a:stretch>
        </p:blipFill>
        <p:spPr>
          <a:xfrm rot="5400000">
            <a:off x="5356064" y="1178549"/>
            <a:ext cx="4480246" cy="3360185"/>
          </a:xfrm>
          <a:prstGeom prst="rect">
            <a:avLst/>
          </a:prstGeom>
        </p:spPr>
      </p:pic>
      <p:sp>
        <p:nvSpPr>
          <p:cNvPr id="33" name="Obdélník 32"/>
          <p:cNvSpPr/>
          <p:nvPr/>
        </p:nvSpPr>
        <p:spPr>
          <a:xfrm>
            <a:off x="5776816" y="4858017"/>
            <a:ext cx="3638741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4" name="Obdélník 33"/>
          <p:cNvSpPr/>
          <p:nvPr/>
        </p:nvSpPr>
        <p:spPr>
          <a:xfrm>
            <a:off x="5776816" y="2080331"/>
            <a:ext cx="3638741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5" name="Obdélník 34"/>
          <p:cNvSpPr/>
          <p:nvPr/>
        </p:nvSpPr>
        <p:spPr>
          <a:xfrm>
            <a:off x="5776816" y="298160"/>
            <a:ext cx="3638741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6" name="Obdélník 35"/>
          <p:cNvSpPr/>
          <p:nvPr/>
        </p:nvSpPr>
        <p:spPr>
          <a:xfrm>
            <a:off x="5779547" y="3943617"/>
            <a:ext cx="3638741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7" name="Obdélník 36"/>
          <p:cNvSpPr/>
          <p:nvPr/>
        </p:nvSpPr>
        <p:spPr>
          <a:xfrm>
            <a:off x="5776816" y="1193543"/>
            <a:ext cx="3638741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38" name="Obdélník 37"/>
          <p:cNvSpPr/>
          <p:nvPr/>
        </p:nvSpPr>
        <p:spPr>
          <a:xfrm>
            <a:off x="5776816" y="3005884"/>
            <a:ext cx="3638741" cy="914400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</p:spTree>
    <p:extLst>
      <p:ext uri="{BB962C8B-B14F-4D97-AF65-F5344CB8AC3E}">
        <p14:creationId xmlns:p14="http://schemas.microsoft.com/office/powerpoint/2010/main" xmlns="" val="4289680479"/>
      </p:ext>
    </p:extLst>
  </p:cSld>
  <p:clrMapOvr>
    <a:masterClrMapping/>
  </p:clrMapOvr>
  <p:transition spd="med">
    <p:fade/>
  </p:transition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0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9" fill="hold">
                      <p:stCondLst>
                        <p:cond delay="indefinite"/>
                      </p:stCondLst>
                      <p:childTnLst>
                        <p:par>
                          <p:cTn id="20" fill="hold">
                            <p:stCondLst>
                              <p:cond delay="0"/>
                            </p:stCondLst>
                            <p:childTnLst>
                              <p:par>
                                <p:cTn id="21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" presetClass="exit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hidden"/>
                                      </p:to>
                                    </p:se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3" grpId="0" animBg="1"/>
      <p:bldP spid="34" grpId="0" animBg="1"/>
      <p:bldP spid="35" grpId="0" animBg="1"/>
      <p:bldP spid="36" grpId="0" animBg="1"/>
      <p:bldP spid="37" grpId="0" animBg="1"/>
      <p:bldP spid="38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838200" y="657095"/>
            <a:ext cx="10515600" cy="1033593"/>
          </a:xfrm>
        </p:spPr>
        <p:txBody>
          <a:bodyPr>
            <a:normAutofit/>
          </a:bodyPr>
          <a:lstStyle/>
          <a:p>
            <a:r>
              <a:rPr lang="cs-CZ" b="1" dirty="0"/>
              <a:t>Prvky </a:t>
            </a:r>
            <a:r>
              <a:rPr lang="cs-CZ" b="1" dirty="0" smtClean="0"/>
              <a:t>polytechnické </a:t>
            </a:r>
            <a:r>
              <a:rPr lang="cs-CZ" b="1" dirty="0"/>
              <a:t>výchovy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838200" y="1690688"/>
            <a:ext cx="10515600" cy="3362195"/>
          </a:xfrm>
        </p:spPr>
        <p:txBody>
          <a:bodyPr>
            <a:normAutofit fontScale="92500"/>
          </a:bodyPr>
          <a:lstStyle/>
          <a:p>
            <a:pPr marL="45720" indent="0"/>
            <a:r>
              <a:rPr lang="cs-CZ" dirty="0" smtClean="0"/>
              <a:t>  Integrovaný blok: Poznávací schopnosti</a:t>
            </a:r>
          </a:p>
          <a:p>
            <a:pPr marL="45720" indent="0"/>
            <a:r>
              <a:rPr lang="cs-CZ" dirty="0" smtClean="0"/>
              <a:t>  Vzdělávací oblast: Dítě a jeho psychika</a:t>
            </a:r>
          </a:p>
          <a:p>
            <a:pPr marL="45720" indent="0"/>
            <a:r>
              <a:rPr lang="cs-CZ" dirty="0" smtClean="0"/>
              <a:t> Téma: Poznáváme pracovní nástroje</a:t>
            </a:r>
          </a:p>
          <a:p>
            <a:pPr marL="45720" indent="0"/>
            <a:r>
              <a:rPr lang="cs-CZ" dirty="0" smtClean="0"/>
              <a:t>  Konkretizované výstupy: Jednoduchý problém vyřešit samostatně i ve spolupráci   s kamarády, při složitějších  se poradit, postupovat podle pokynů a instrukcí</a:t>
            </a:r>
          </a:p>
          <a:p>
            <a:pPr marL="45720" indent="0"/>
            <a:r>
              <a:rPr lang="cs-CZ" dirty="0"/>
              <a:t> </a:t>
            </a:r>
            <a:r>
              <a:rPr lang="cs-CZ" dirty="0" smtClean="0"/>
              <a:t> Cíle: Poznat a pojmenovat pracovní nástroje, vědět k čemu se užívají</a:t>
            </a:r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41411" y="6492875"/>
            <a:ext cx="6239309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8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377650584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Použité zdroje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Vlastní fotografie</a:t>
            </a:r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41412" y="6444108"/>
            <a:ext cx="6239309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55300319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Metodický postup</a:t>
            </a:r>
            <a:r>
              <a:rPr lang="cs-CZ" dirty="0" smtClean="0"/>
              <a:t/>
            </a:r>
            <a:br>
              <a:rPr lang="cs-CZ" dirty="0" smtClean="0"/>
            </a:br>
            <a:endParaRPr lang="cs-CZ" sz="2700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45720" indent="0">
              <a:buNone/>
            </a:pPr>
            <a:r>
              <a:rPr lang="cs-CZ" b="1" dirty="0" smtClean="0"/>
              <a:t>Děti se postupně seznámí s druhy pracovních nástrojů – popis, pojmenování</a:t>
            </a:r>
          </a:p>
          <a:p>
            <a:pPr marL="45720" indent="0">
              <a:buNone/>
            </a:pPr>
            <a:r>
              <a:rPr lang="cs-CZ" b="1" dirty="0" smtClean="0"/>
              <a:t>Určují, </a:t>
            </a:r>
            <a:r>
              <a:rPr lang="cs-CZ" b="1" dirty="0" smtClean="0"/>
              <a:t>k čemu se pracovní nástroje užívají – tvoří dvojice obrázků pomocí kreslení</a:t>
            </a:r>
          </a:p>
          <a:p>
            <a:pPr marL="45720" indent="0">
              <a:buNone/>
            </a:pPr>
            <a:r>
              <a:rPr lang="cs-CZ" b="1" dirty="0" smtClean="0"/>
              <a:t>Poznávají pracovní nástroje postupným odkrýváním obrázku</a:t>
            </a:r>
            <a:endParaRPr lang="cs-CZ" b="1" dirty="0"/>
          </a:p>
          <a:p>
            <a:endParaRPr lang="cs-CZ" dirty="0"/>
          </a:p>
          <a:p>
            <a:endParaRPr lang="cs-CZ" dirty="0"/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41412" y="6358763"/>
            <a:ext cx="6239309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10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160124489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b="1" dirty="0" smtClean="0"/>
              <a:t>Materiály, pomůcky</a:t>
            </a:r>
            <a:r>
              <a:rPr lang="cs-CZ" b="1" dirty="0"/>
              <a:t/>
            </a:r>
            <a:br>
              <a:rPr lang="cs-CZ" b="1" dirty="0"/>
            </a:b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lvl="0"/>
            <a:r>
              <a:rPr lang="cs-CZ" dirty="0" smtClean="0"/>
              <a:t>Dotyková </a:t>
            </a:r>
            <a:r>
              <a:rPr lang="cs-CZ" dirty="0"/>
              <a:t>obrazovka, připojená k </a:t>
            </a:r>
            <a:r>
              <a:rPr lang="cs-CZ" dirty="0" smtClean="0"/>
              <a:t>PC</a:t>
            </a:r>
            <a:endParaRPr lang="cs-CZ" b="1" dirty="0"/>
          </a:p>
          <a:p>
            <a:r>
              <a:rPr lang="cs-CZ" dirty="0"/>
              <a:t>Didaktický kufřík - KUMUČ </a:t>
            </a:r>
          </a:p>
          <a:p>
            <a:endParaRPr lang="cs-CZ" dirty="0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>
          <a:xfrm>
            <a:off x="1141412" y="6291705"/>
            <a:ext cx="6239309" cy="365125"/>
          </a:xfrm>
        </p:spPr>
        <p:txBody>
          <a:bodyPr/>
          <a:lstStyle/>
          <a:p>
            <a:r>
              <a:rPr lang="cs-CZ" dirty="0" smtClean="0"/>
              <a:t>Projekt CZ.1.07/1.3.00/48.0075 je spolufinancován Evropským sociálním fondem a státním rozpočtem České republiky.</a:t>
            </a:r>
            <a:endParaRPr lang="cs-CZ" dirty="0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>
            <a:normAutofit/>
          </a:bodyPr>
          <a:lstStyle/>
          <a:p>
            <a:fld id="{CA8D9AD5-F248-4919-864A-CFD76CC027D6}" type="slidenum">
              <a:rPr lang="cs-CZ" smtClean="0"/>
              <a:pPr/>
              <a:t>11</a:t>
            </a:fld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xmlns="" val="297801473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zápatí 1"/>
          <p:cNvSpPr>
            <a:spLocks noGrp="1"/>
          </p:cNvSpPr>
          <p:nvPr>
            <p:ph type="ftr" sz="quarter" idx="11"/>
          </p:nvPr>
        </p:nvSpPr>
        <p:spPr>
          <a:xfrm>
            <a:off x="1136134" y="6322187"/>
            <a:ext cx="6239309" cy="365125"/>
          </a:xfrm>
        </p:spPr>
        <p:txBody>
          <a:bodyPr/>
          <a:lstStyle/>
          <a:p>
            <a:r>
              <a:rPr lang="cs-CZ" dirty="0" smtClean="0">
                <a:solidFill>
                  <a:prstClr val="black"/>
                </a:solidFill>
              </a:rPr>
              <a:t>Projekt CZ.1.07/1.3.00/48.0075 je spolufinancován Evropským sociálním fondem a státním rozpočtem České republiky.</a:t>
            </a:r>
            <a:endParaRPr lang="cs-CZ" dirty="0">
              <a:solidFill>
                <a:prstClr val="black"/>
              </a:solidFill>
            </a:endParaRPr>
          </a:p>
        </p:txBody>
      </p:sp>
      <p:grpSp>
        <p:nvGrpSpPr>
          <p:cNvPr id="5" name="Skupina 4"/>
          <p:cNvGrpSpPr/>
          <p:nvPr/>
        </p:nvGrpSpPr>
        <p:grpSpPr>
          <a:xfrm>
            <a:off x="1921041" y="1118395"/>
            <a:ext cx="7513903" cy="4066669"/>
            <a:chOff x="3057284" y="750955"/>
            <a:chExt cx="4242876" cy="3500865"/>
          </a:xfrm>
        </p:grpSpPr>
        <p:sp>
          <p:nvSpPr>
            <p:cNvPr id="6" name="Volný tvar 5"/>
            <p:cNvSpPr/>
            <p:nvPr/>
          </p:nvSpPr>
          <p:spPr>
            <a:xfrm>
              <a:off x="3057284" y="221659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Vnímat vliv techniky na společnost a přírodu</a:t>
              </a:r>
            </a:p>
          </p:txBody>
        </p:sp>
        <p:sp>
          <p:nvSpPr>
            <p:cNvPr id="10" name="Volný tvar 9"/>
            <p:cNvSpPr/>
            <p:nvPr/>
          </p:nvSpPr>
          <p:spPr>
            <a:xfrm>
              <a:off x="4377271" y="147732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Směrovat děti </a:t>
              </a:r>
              <a:r>
                <a:rPr lang="cs-CZ" sz="1600" b="1" dirty="0">
                  <a:solidFill>
                    <a:schemeClr val="tx1"/>
                  </a:solidFill>
                </a:rPr>
                <a:t>k získávání základních pracovních dovedností a 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návyků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4" name="Volný tvar 13"/>
            <p:cNvSpPr/>
            <p:nvPr/>
          </p:nvSpPr>
          <p:spPr>
            <a:xfrm>
              <a:off x="3058097" y="753932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 smtClean="0">
                  <a:solidFill>
                    <a:schemeClr val="tx1"/>
                  </a:solidFill>
                </a:rPr>
                <a:t>Chápat </a:t>
              </a:r>
              <a:r>
                <a:rPr lang="cs-CZ" sz="1600" b="1" dirty="0">
                  <a:solidFill>
                    <a:schemeClr val="tx1"/>
                  </a:solidFill>
                </a:rPr>
                <a:t>p</a:t>
              </a:r>
              <a:r>
                <a:rPr lang="cs-CZ" sz="1600" b="1" dirty="0" smtClean="0">
                  <a:solidFill>
                    <a:schemeClr val="tx1"/>
                  </a:solidFill>
                </a:rPr>
                <a:t>ostavení techniky a technických oborů v životě lidstva jako devízu</a:t>
              </a:r>
              <a:endParaRPr lang="cs-CZ" sz="1600" b="1" dirty="0">
                <a:solidFill>
                  <a:schemeClr val="tx1"/>
                </a:solidFill>
              </a:endParaRPr>
            </a:p>
          </p:txBody>
        </p:sp>
        <p:sp>
          <p:nvSpPr>
            <p:cNvPr id="18" name="Volný tvar 17"/>
            <p:cNvSpPr/>
            <p:nvPr/>
          </p:nvSpPr>
          <p:spPr>
            <a:xfrm>
              <a:off x="5695633" y="750955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Učit děti základním poznatkům o technice</a:t>
              </a:r>
            </a:p>
          </p:txBody>
        </p:sp>
        <p:sp>
          <p:nvSpPr>
            <p:cNvPr id="22" name="Volný tvar 21"/>
            <p:cNvSpPr/>
            <p:nvPr/>
          </p:nvSpPr>
          <p:spPr>
            <a:xfrm>
              <a:off x="5695633" y="2135474"/>
              <a:ext cx="1604527" cy="1441328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Vést děti ke kooperativnímu hodnocení a sebehodnocení</a:t>
              </a:r>
            </a:p>
          </p:txBody>
        </p:sp>
        <p:sp>
          <p:nvSpPr>
            <p:cNvPr id="30" name="Volný tvar 29"/>
            <p:cNvSpPr/>
            <p:nvPr/>
          </p:nvSpPr>
          <p:spPr>
            <a:xfrm>
              <a:off x="4375646" y="2935523"/>
              <a:ext cx="1532940" cy="1316297"/>
            </a:xfrm>
            <a:custGeom>
              <a:avLst/>
              <a:gdLst>
                <a:gd name="connsiteX0" fmla="*/ 0 w 1532940"/>
                <a:gd name="connsiteY0" fmla="*/ 658149 h 1316297"/>
                <a:gd name="connsiteX1" fmla="*/ 329074 w 1532940"/>
                <a:gd name="connsiteY1" fmla="*/ 0 h 1316297"/>
                <a:gd name="connsiteX2" fmla="*/ 1203866 w 1532940"/>
                <a:gd name="connsiteY2" fmla="*/ 0 h 1316297"/>
                <a:gd name="connsiteX3" fmla="*/ 1532940 w 1532940"/>
                <a:gd name="connsiteY3" fmla="*/ 658149 h 1316297"/>
                <a:gd name="connsiteX4" fmla="*/ 1203866 w 1532940"/>
                <a:gd name="connsiteY4" fmla="*/ 1316297 h 1316297"/>
                <a:gd name="connsiteX5" fmla="*/ 329074 w 1532940"/>
                <a:gd name="connsiteY5" fmla="*/ 1316297 h 1316297"/>
                <a:gd name="connsiteX6" fmla="*/ 0 w 1532940"/>
                <a:gd name="connsiteY6" fmla="*/ 658149 h 1316297"/>
              </a:gdLst>
              <a:ahLst/>
              <a:cxnLst>
                <a:cxn ang="0">
                  <a:pos x="connsiteX0" y="connsiteY0"/>
                </a:cxn>
                <a:cxn ang="0">
                  <a:pos x="connsiteX1" y="connsiteY1"/>
                </a:cxn>
                <a:cxn ang="0">
                  <a:pos x="connsiteX2" y="connsiteY2"/>
                </a:cxn>
                <a:cxn ang="0">
                  <a:pos x="connsiteX3" y="connsiteY3"/>
                </a:cxn>
                <a:cxn ang="0">
                  <a:pos x="connsiteX4" y="connsiteY4"/>
                </a:cxn>
                <a:cxn ang="0">
                  <a:pos x="connsiteX5" y="connsiteY5"/>
                </a:cxn>
                <a:cxn ang="0">
                  <a:pos x="connsiteX6" y="connsiteY6"/>
                </a:cxn>
              </a:cxnLst>
              <a:rect l="l" t="t" r="r" b="b"/>
              <a:pathLst>
                <a:path w="1532940" h="1316297">
                  <a:moveTo>
                    <a:pt x="0" y="658149"/>
                  </a:moveTo>
                  <a:lnTo>
                    <a:pt x="329074" y="0"/>
                  </a:lnTo>
                  <a:lnTo>
                    <a:pt x="1203866" y="0"/>
                  </a:lnTo>
                  <a:lnTo>
                    <a:pt x="1532940" y="658149"/>
                  </a:lnTo>
                  <a:lnTo>
                    <a:pt x="1203866" y="1316297"/>
                  </a:lnTo>
                  <a:lnTo>
                    <a:pt x="329074" y="1316297"/>
                  </a:lnTo>
                  <a:lnTo>
                    <a:pt x="0" y="658149"/>
                  </a:lnTo>
                  <a:close/>
                </a:path>
              </a:pathLst>
            </a:custGeom>
          </p:spPr>
          <p:style>
            <a:lnRef idx="2">
              <a:schemeClr val="accent1">
                <a:hueOff val="0"/>
                <a:satOff val="0"/>
                <a:lumOff val="0"/>
                <a:alphaOff val="0"/>
              </a:schemeClr>
            </a:lnRef>
            <a:fillRef idx="1">
              <a:schemeClr val="accent1">
                <a:hueOff val="0"/>
                <a:satOff val="0"/>
                <a:lumOff val="0"/>
                <a:alphaOff val="0"/>
              </a:schemeClr>
            </a:fillRef>
            <a:effectRef idx="0">
              <a:schemeClr val="accent1">
                <a:hueOff val="0"/>
                <a:satOff val="0"/>
                <a:lumOff val="0"/>
                <a:alphaOff val="0"/>
              </a:schemeClr>
            </a:effectRef>
            <a:fontRef idx="minor">
              <a:schemeClr val="lt1"/>
            </a:fontRef>
          </p:style>
          <p:txBody>
            <a:bodyPr spcFirstLastPara="0" vert="horz" wrap="square" lIns="237436" tIns="216581" rIns="237436" bIns="216581" numCol="1" spcCol="1270" anchor="ctr" anchorCtr="0">
              <a:noAutofit/>
            </a:bodyPr>
            <a:lstStyle/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Podpořit rozvoj myšlenkového potenciálu</a:t>
              </a:r>
            </a:p>
            <a:p>
              <a:pPr algn="ctr" defTabSz="444500">
                <a:lnSpc>
                  <a:spcPct val="90000"/>
                </a:lnSpc>
                <a:spcBef>
                  <a:spcPct val="0"/>
                </a:spcBef>
                <a:spcAft>
                  <a:spcPct val="35000"/>
                </a:spcAft>
              </a:pPr>
              <a:r>
                <a:rPr lang="cs-CZ" sz="1600" b="1" dirty="0">
                  <a:solidFill>
                    <a:schemeClr val="tx1"/>
                  </a:solidFill>
                </a:rPr>
                <a:t>dětí</a:t>
              </a:r>
            </a:p>
          </p:txBody>
        </p:sp>
      </p:grpSp>
      <p:sp>
        <p:nvSpPr>
          <p:cNvPr id="12" name="Nadpis 1"/>
          <p:cNvSpPr txBox="1">
            <a:spLocks/>
          </p:cNvSpPr>
          <p:nvPr/>
        </p:nvSpPr>
        <p:spPr>
          <a:xfrm>
            <a:off x="701040" y="479861"/>
            <a:ext cx="9509760" cy="1088136"/>
          </a:xfrm>
          <a:prstGeom prst="rect">
            <a:avLst/>
          </a:prstGeom>
        </p:spPr>
        <p:txBody>
          <a:bodyPr>
            <a:normAutofit fontScale="45000" lnSpcReduction="20000"/>
          </a:bodyPr>
          <a:lstStyle/>
          <a:p>
            <a:pPr marL="0" marR="0" lvl="0" indent="0" algn="l" defTabSz="914400" rtl="0" eaLnBrk="1" fontAlgn="auto" latinLnBrk="0" hangingPunct="1">
              <a:lnSpc>
                <a:spcPct val="100000"/>
              </a:lnSpc>
              <a:spcBef>
                <a:spcPct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  <a:t/>
            </a:r>
            <a:br>
              <a:rPr kumimoji="0" lang="cs-CZ" sz="4400" b="1" i="0" u="none" strike="noStrike" kern="1200" cap="none" spc="0" normalizeH="0" baseline="0" noProof="0" dirty="0" smtClean="0">
                <a:ln>
                  <a:noFill/>
                </a:ln>
                <a:solidFill>
                  <a:schemeClr val="tx2"/>
                </a:solidFill>
                <a:effectLst/>
                <a:uLnTx/>
                <a:uFillTx/>
                <a:latin typeface="+mj-lt"/>
                <a:ea typeface="+mj-ea"/>
                <a:cs typeface="+mj-cs"/>
              </a:rPr>
            </a:br>
            <a: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  <a:t>Cíle polytechnické výchovy</a:t>
            </a:r>
            <a:br>
              <a:rPr lang="cs-CZ" sz="6700" b="1" dirty="0" smtClean="0">
                <a:solidFill>
                  <a:schemeClr val="tx2"/>
                </a:solidFill>
                <a:latin typeface="+mj-lt"/>
                <a:ea typeface="+mj-ea"/>
                <a:cs typeface="+mj-cs"/>
              </a:rPr>
            </a:br>
            <a:endParaRPr lang="cs-CZ" sz="6700" b="1" dirty="0">
              <a:solidFill>
                <a:schemeClr val="tx2"/>
              </a:solidFill>
              <a:latin typeface="+mj-lt"/>
              <a:ea typeface="+mj-ea"/>
              <a:cs typeface="+mj-cs"/>
            </a:endParaRPr>
          </a:p>
        </p:txBody>
      </p:sp>
    </p:spTree>
    <p:extLst>
      <p:ext uri="{BB962C8B-B14F-4D97-AF65-F5344CB8AC3E}">
        <p14:creationId xmlns:p14="http://schemas.microsoft.com/office/powerpoint/2010/main" xmlns="" val="1915604236"/>
      </p:ext>
    </p:extLst>
  </p:cSld>
  <p:clrMapOvr>
    <a:masterClrMapping/>
  </p:clrMapOvr>
  <mc:AlternateContent xmlns:mc="http://schemas.openxmlformats.org/markup-compatibility/2006">
    <mc:Choice xmlns:p14="http://schemas.microsoft.com/office/powerpoint/2010/main" xmlns="" Requires="p14">
      <p:transition spd="med" p14:dur="700">
        <p:fade/>
      </p:transition>
    </mc:Choice>
    <mc:Fallback>
      <p:transition spd="med">
        <p:fade/>
      </p:transition>
    </mc:Fallback>
  </mc:AlternateContent>
  <p:timing>
    <p:tnLst>
      <p:par>
        <p:cTn id="1" dur="indefinite" restart="never" nodeType="tmRoot"/>
      </p:par>
    </p:tn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Obvod">
  <a:themeElements>
    <a:clrScheme name="Obvod">
      <a:dk1>
        <a:sysClr val="windowText" lastClr="000000"/>
      </a:dk1>
      <a:lt1>
        <a:sysClr val="window" lastClr="FFFFFF"/>
      </a:lt1>
      <a:dk2>
        <a:srgbClr val="8D1E14"/>
      </a:dk2>
      <a:lt2>
        <a:srgbClr val="FF744E"/>
      </a:lt2>
      <a:accent1>
        <a:srgbClr val="E9B758"/>
      </a:accent1>
      <a:accent2>
        <a:srgbClr val="FE8943"/>
      </a:accent2>
      <a:accent3>
        <a:srgbClr val="AEA27C"/>
      </a:accent3>
      <a:accent4>
        <a:srgbClr val="90B46E"/>
      </a:accent4>
      <a:accent5>
        <a:srgbClr val="71AEC1"/>
      </a:accent5>
      <a:accent6>
        <a:srgbClr val="C98DE7"/>
      </a:accent6>
      <a:hlink>
        <a:srgbClr val="FF7A22"/>
      </a:hlink>
      <a:folHlink>
        <a:srgbClr val="FDCD86"/>
      </a:folHlink>
    </a:clrScheme>
    <a:fontScheme name="Obvod">
      <a:maj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bvod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88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2000"/>
                <a:satMod val="150000"/>
                <a:lumMod val="15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Circuit" id="{0AC2F7E7-15F5-431C-B2A2-456FE929F56C}" vid="{14971C58-AB76-4A2A-B231-5F8CA03CF491}"/>
    </a:ext>
  </a:extLst>
</a:theme>
</file>

<file path=ppt/theme/theme2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Sheer Green">
      <a:dk1>
        <a:srgbClr val="404040"/>
      </a:dk1>
      <a:lt1>
        <a:sysClr val="window" lastClr="FFFFFF"/>
      </a:lt1>
      <a:dk2>
        <a:srgbClr val="624D38"/>
      </a:dk2>
      <a:lt2>
        <a:srgbClr val="F2F2E2"/>
      </a:lt2>
      <a:accent1>
        <a:srgbClr val="72C23C"/>
      </a:accent1>
      <a:accent2>
        <a:srgbClr val="F4CC20"/>
      </a:accent2>
      <a:accent3>
        <a:srgbClr val="53B6BB"/>
      </a:accent3>
      <a:accent4>
        <a:srgbClr val="BA7CC0"/>
      </a:accent4>
      <a:accent5>
        <a:srgbClr val="ED635A"/>
      </a:accent5>
      <a:accent6>
        <a:srgbClr val="EE9B40"/>
      </a:accent6>
      <a:hlink>
        <a:srgbClr val="53B6BB"/>
      </a:hlink>
      <a:folHlink>
        <a:srgbClr val="B68DC0"/>
      </a:folHlink>
    </a:clrScheme>
    <a:fontScheme name="Century Gothic">
      <a:maj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/>
        <a:ea typeface=""/>
        <a:cs typeface=""/>
        <a:font script="Jpan" typeface="ＭＳ ゴシック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67000"/>
                <a:satMod val="105000"/>
                <a:lumMod val="110000"/>
              </a:schemeClr>
            </a:gs>
            <a:gs pos="50000">
              <a:schemeClr val="phClr">
                <a:tint val="73000"/>
                <a:satMod val="103000"/>
                <a:lumMod val="105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4000"/>
                <a:satMod val="103000"/>
                <a:lumMod val="102000"/>
              </a:schemeClr>
            </a:gs>
            <a:gs pos="50000">
              <a:schemeClr val="phClr">
                <a:shade val="100000"/>
                <a:satMod val="110000"/>
                <a:lumMod val="100000"/>
              </a:schemeClr>
            </a:gs>
            <a:gs pos="100000">
              <a:schemeClr val="phClr">
                <a:shade val="78000"/>
                <a:satMod val="120000"/>
                <a:lumMod val="99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1905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hade val="98000"/>
                <a:satMod val="150000"/>
                <a:lumMod val="102000"/>
              </a:schemeClr>
            </a:gs>
            <a:gs pos="50000">
              <a:schemeClr val="phClr">
                <a:tint val="98000"/>
                <a:shade val="90000"/>
                <a:satMod val="13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item1.xml><?xml version="1.0" encoding="utf-8"?>
<?mso-contentType ?>
<FormTemplates xmlns="http://schemas.microsoft.com/sharepoint/v3/contenttype/forms">
  <Display>DocumentLibraryForm</Display>
  <Edit>AssetEditForm</Edit>
  <New>DocumentLibraryForm</New>
</FormTemplates>
</file>

<file path=customXml/itemProps1.xml><?xml version="1.0" encoding="utf-8"?>
<ds:datastoreItem xmlns:ds="http://schemas.openxmlformats.org/officeDocument/2006/customXml" ds:itemID="{204C4809-32CE-4D76-8837-BF87A221E813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>TM04033919[[fn=Obvod]]</Template>
  <TotalTime>0</TotalTime>
  <Words>296</Words>
  <Application>Microsoft Office PowerPoint</Application>
  <PresentationFormat>Vlastní</PresentationFormat>
  <Paragraphs>51</Paragraphs>
  <Slides>12</Slides>
  <Notes>1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12</vt:i4>
      </vt:variant>
    </vt:vector>
  </HeadingPairs>
  <TitlesOfParts>
    <vt:vector size="13" baseType="lpstr">
      <vt:lpstr>Obvod</vt:lpstr>
      <vt:lpstr>U TATÍNKA V  DÍLNĚ</vt:lpstr>
      <vt:lpstr>PoZNEJ  NÁŘADÍ</vt:lpstr>
      <vt:lpstr>CO JE  TO  ?</vt:lpstr>
      <vt:lpstr>Co  S  ČÍM </vt:lpstr>
      <vt:lpstr>CO JE NA OBRÁZKU ?</vt:lpstr>
      <vt:lpstr>CO JE NA OBRÁZKU</vt:lpstr>
      <vt:lpstr>POZNEJ , CO TO JE</vt:lpstr>
      <vt:lpstr>Prvky polytechnické výchovy</vt:lpstr>
      <vt:lpstr>Použité zdroje</vt:lpstr>
      <vt:lpstr>Metodický postup </vt:lpstr>
      <vt:lpstr>Materiály, pomůcky </vt:lpstr>
      <vt:lpstr>Snímek 12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/>
  <cp:lastModifiedBy/>
  <cp:revision>1</cp:revision>
  <dcterms:created xsi:type="dcterms:W3CDTF">2014-08-05T12:38:58Z</dcterms:created>
  <dcterms:modified xsi:type="dcterms:W3CDTF">2015-04-16T15:54:03Z</dcterms:modified>
  <cp:version/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_TemplateID">
    <vt:lpwstr>TC029208979991</vt:lpwstr>
  </property>
</Properties>
</file>