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15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88" r:id="rId5"/>
    <p:sldId id="283" r:id="rId6"/>
    <p:sldId id="289" r:id="rId7"/>
    <p:sldId id="284" r:id="rId8"/>
    <p:sldId id="285" r:id="rId9"/>
    <p:sldId id="287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63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NULL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NULL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barChart>
        <c:barDir val="col"/>
        <c:grouping val="clustered"/>
        <c:ser>
          <c:idx val="0"/>
          <c:order val="0"/>
          <c:tx>
            <c:v>Sloupec 1</c:v>
          </c:tx>
          <c:spPr>
            <a:solidFill>
              <a:srgbClr val="004586"/>
            </a:solidFill>
            <a:ln>
              <a:noFill/>
            </a:ln>
          </c:spPr>
          <c:cat>
            <c:strLit>
              <c:ptCount val="4"/>
              <c:pt idx="0">
                <c:v>Řádek 1</c:v>
              </c:pt>
              <c:pt idx="1">
                <c:v>Řádek 2</c:v>
              </c:pt>
              <c:pt idx="2">
                <c:v>Řádek 3</c:v>
              </c:pt>
              <c:pt idx="3">
                <c:v>Řádek 4</c:v>
              </c:pt>
            </c:strLit>
          </c:cat>
          <c:val>
            <c:numLit>
              <c:formatCode>General</c:formatCode>
              <c:ptCount val="4"/>
              <c:pt idx="0">
                <c:v>9.1</c:v>
              </c:pt>
              <c:pt idx="1">
                <c:v>2.4</c:v>
              </c:pt>
              <c:pt idx="2">
                <c:v>3.1</c:v>
              </c:pt>
              <c:pt idx="3">
                <c:v>4.3</c:v>
              </c:pt>
            </c:numLit>
          </c:val>
        </c:ser>
        <c:ser>
          <c:idx val="1"/>
          <c:order val="1"/>
          <c:tx>
            <c:v>Sloupec 2</c:v>
          </c:tx>
          <c:spPr>
            <a:solidFill>
              <a:srgbClr val="FF420E"/>
            </a:solidFill>
            <a:ln>
              <a:noFill/>
            </a:ln>
          </c:spPr>
          <c:cat>
            <c:strLit>
              <c:ptCount val="4"/>
              <c:pt idx="0">
                <c:v>Řádek 1</c:v>
              </c:pt>
              <c:pt idx="1">
                <c:v>Řádek 2</c:v>
              </c:pt>
              <c:pt idx="2">
                <c:v>Řádek 3</c:v>
              </c:pt>
              <c:pt idx="3">
                <c:v>Řádek 4</c:v>
              </c:pt>
            </c:strLit>
          </c:cat>
          <c:val>
            <c:numLit>
              <c:formatCode>General</c:formatCode>
              <c:ptCount val="4"/>
              <c:pt idx="0">
                <c:v>3.2</c:v>
              </c:pt>
              <c:pt idx="1">
                <c:v>8.8000000000000007</c:v>
              </c:pt>
              <c:pt idx="2">
                <c:v>1.5</c:v>
              </c:pt>
              <c:pt idx="3">
                <c:v>9.02</c:v>
              </c:pt>
            </c:numLit>
          </c:val>
        </c:ser>
        <c:ser>
          <c:idx val="2"/>
          <c:order val="2"/>
          <c:tx>
            <c:v>Sloupec 3</c:v>
          </c:tx>
          <c:spPr>
            <a:solidFill>
              <a:srgbClr val="FFD320"/>
            </a:solidFill>
            <a:ln>
              <a:noFill/>
            </a:ln>
          </c:spPr>
          <c:cat>
            <c:strLit>
              <c:ptCount val="4"/>
              <c:pt idx="0">
                <c:v>Řádek 1</c:v>
              </c:pt>
              <c:pt idx="1">
                <c:v>Řádek 2</c:v>
              </c:pt>
              <c:pt idx="2">
                <c:v>Řádek 3</c:v>
              </c:pt>
              <c:pt idx="3">
                <c:v>Řádek 4</c:v>
              </c:pt>
            </c:strLit>
          </c:cat>
          <c:val>
            <c:numLit>
              <c:formatCode>General</c:formatCode>
              <c:ptCount val="4"/>
              <c:pt idx="0">
                <c:v>4.54</c:v>
              </c:pt>
              <c:pt idx="1">
                <c:v>9.65</c:v>
              </c:pt>
              <c:pt idx="2">
                <c:v>3.7</c:v>
              </c:pt>
              <c:pt idx="3">
                <c:v>6.2</c:v>
              </c:pt>
            </c:numLit>
          </c:val>
        </c:ser>
        <c:dLbls/>
        <c:axId val="135127808"/>
        <c:axId val="135105536"/>
      </c:barChart>
      <c:valAx>
        <c:axId val="135105536"/>
        <c:scaling>
          <c:orientation val="minMax"/>
        </c:scaling>
        <c:axPos val="l"/>
        <c:majorGridlines>
          <c:spPr>
            <a:ln>
              <a:solidFill>
                <a:srgbClr val="B3B3B3"/>
              </a:solidFill>
            </a:ln>
          </c:spPr>
        </c:majorGridlines>
        <c:numFmt formatCode="General" sourceLinked="0"/>
        <c:majorTickMark val="none"/>
        <c:tickLblPos val="nextTo"/>
        <c:spPr>
          <a:ln>
            <a:solidFill>
              <a:srgbClr val="B3B3B3"/>
            </a:solidFill>
          </a:ln>
        </c:spPr>
        <c:txPr>
          <a:bodyPr/>
          <a:lstStyle/>
          <a:p>
            <a:pPr>
              <a:defRPr sz="1000" b="0"/>
            </a:pPr>
            <a:endParaRPr lang="cs-CZ"/>
          </a:p>
        </c:txPr>
        <c:crossAx val="135127808"/>
        <c:crossesAt val="0"/>
        <c:crossBetween val="between"/>
      </c:valAx>
      <c:catAx>
        <c:axId val="135127808"/>
        <c:scaling>
          <c:orientation val="minMax"/>
        </c:scaling>
        <c:axPos val="b"/>
        <c:numFmt formatCode="[$-1000405]d&quot;.&quot;m&quot;.&quot;yy" sourceLinked="0"/>
        <c:majorTickMark val="none"/>
        <c:tickLblPos val="nextTo"/>
        <c:spPr>
          <a:ln>
            <a:solidFill>
              <a:srgbClr val="B3B3B3"/>
            </a:solidFill>
          </a:ln>
        </c:spPr>
        <c:txPr>
          <a:bodyPr/>
          <a:lstStyle/>
          <a:p>
            <a:pPr>
              <a:defRPr sz="1000" b="0"/>
            </a:pPr>
            <a:endParaRPr lang="cs-CZ"/>
          </a:p>
        </c:txPr>
        <c:crossAx val="135105536"/>
        <c:crossesAt val="0"/>
        <c:auto val="1"/>
        <c:lblAlgn val="ctr"/>
        <c:lblOffset val="100"/>
      </c:catAx>
      <c:spPr>
        <a:noFill/>
        <a:ln>
          <a:solidFill>
            <a:srgbClr val="B3B3B3"/>
          </a:solidFill>
          <a:prstDash val="solid"/>
        </a:ln>
      </c:spPr>
    </c:plotArea>
    <c:plotVisOnly val="1"/>
    <c:dispBlanksAs val="gap"/>
  </c:chart>
  <c:spPr>
    <a:noFill/>
    <a:ln>
      <a:noFill/>
    </a:ln>
  </c:sp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barChart>
        <c:barDir val="col"/>
        <c:grouping val="clustered"/>
        <c:dLbls/>
        <c:axId val="135147904"/>
        <c:axId val="135133824"/>
      </c:barChart>
      <c:valAx>
        <c:axId val="135133824"/>
        <c:scaling>
          <c:orientation val="minMax"/>
        </c:scaling>
        <c:axPos val="l"/>
        <c:numFmt formatCode="General" sourceLinked="0"/>
        <c:majorTickMark val="none"/>
        <c:tickLblPos val="nextTo"/>
        <c:spPr>
          <a:ln>
            <a:solidFill>
              <a:srgbClr val="B3B3B3"/>
            </a:solidFill>
          </a:ln>
        </c:spPr>
        <c:txPr>
          <a:bodyPr/>
          <a:lstStyle/>
          <a:p>
            <a:pPr>
              <a:defRPr sz="1000" b="0"/>
            </a:pPr>
            <a:endParaRPr lang="cs-CZ"/>
          </a:p>
        </c:txPr>
        <c:crossAx val="135147904"/>
        <c:crossesAt val="0"/>
        <c:crossBetween val="between"/>
      </c:valAx>
      <c:catAx>
        <c:axId val="135147904"/>
        <c:scaling>
          <c:orientation val="minMax"/>
        </c:scaling>
        <c:axPos val="b"/>
        <c:numFmt formatCode="[$-1000405]d&quot;.&quot;m&quot;.&quot;yy" sourceLinked="0"/>
        <c:majorTickMark val="none"/>
        <c:tickLblPos val="nextTo"/>
        <c:spPr>
          <a:ln>
            <a:solidFill>
              <a:srgbClr val="B3B3B3"/>
            </a:solidFill>
          </a:ln>
        </c:spPr>
        <c:txPr>
          <a:bodyPr/>
          <a:lstStyle/>
          <a:p>
            <a:pPr>
              <a:defRPr sz="1000" b="0"/>
            </a:pPr>
            <a:endParaRPr lang="cs-CZ"/>
          </a:p>
        </c:txPr>
        <c:crossAx val="135133824"/>
        <c:crossesAt val="0"/>
        <c:auto val="1"/>
        <c:lblAlgn val="ctr"/>
        <c:lblOffset val="100"/>
      </c:catAx>
      <c:spPr>
        <a:noFill/>
        <a:ln>
          <a:solidFill>
            <a:srgbClr val="B3B3B3"/>
          </a:solidFill>
          <a:prstDash val="solid"/>
        </a:ln>
      </c:spPr>
    </c:plotArea>
    <c:plotVisOnly val="1"/>
    <c:dispBlanksAs val="gap"/>
  </c:chart>
  <c:spPr>
    <a:noFill/>
    <a:ln>
      <a:noFill/>
    </a:ln>
  </c:spPr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barChart>
        <c:barDir val="col"/>
        <c:grouping val="clustered"/>
        <c:ser>
          <c:idx val="0"/>
          <c:order val="0"/>
          <c:tx>
            <c:v>Sloupec 1</c:v>
          </c:tx>
          <c:spPr>
            <a:solidFill>
              <a:srgbClr val="004586"/>
            </a:solidFill>
            <a:ln>
              <a:noFill/>
            </a:ln>
          </c:spPr>
          <c:cat>
            <c:strLit>
              <c:ptCount val="4"/>
              <c:pt idx="0">
                <c:v>Řádek 1</c:v>
              </c:pt>
              <c:pt idx="1">
                <c:v>Řádek 2</c:v>
              </c:pt>
              <c:pt idx="2">
                <c:v>Řádek 3</c:v>
              </c:pt>
              <c:pt idx="3">
                <c:v>Řádek 4</c:v>
              </c:pt>
            </c:strLit>
          </c:cat>
          <c:val>
            <c:numLit>
              <c:formatCode>General</c:formatCode>
              <c:ptCount val="4"/>
              <c:pt idx="0">
                <c:v>9.1</c:v>
              </c:pt>
              <c:pt idx="1">
                <c:v>2.4</c:v>
              </c:pt>
              <c:pt idx="2">
                <c:v>3.1</c:v>
              </c:pt>
              <c:pt idx="3">
                <c:v>4.3</c:v>
              </c:pt>
            </c:numLit>
          </c:val>
        </c:ser>
        <c:ser>
          <c:idx val="1"/>
          <c:order val="1"/>
          <c:tx>
            <c:v>Sloupec 2</c:v>
          </c:tx>
          <c:spPr>
            <a:solidFill>
              <a:srgbClr val="FF420E"/>
            </a:solidFill>
            <a:ln>
              <a:noFill/>
            </a:ln>
          </c:spPr>
          <c:cat>
            <c:strLit>
              <c:ptCount val="4"/>
              <c:pt idx="0">
                <c:v>Řádek 1</c:v>
              </c:pt>
              <c:pt idx="1">
                <c:v>Řádek 2</c:v>
              </c:pt>
              <c:pt idx="2">
                <c:v>Řádek 3</c:v>
              </c:pt>
              <c:pt idx="3">
                <c:v>Řádek 4</c:v>
              </c:pt>
            </c:strLit>
          </c:cat>
          <c:val>
            <c:numLit>
              <c:formatCode>General</c:formatCode>
              <c:ptCount val="4"/>
              <c:pt idx="0">
                <c:v>3.2</c:v>
              </c:pt>
              <c:pt idx="1">
                <c:v>8.8000000000000007</c:v>
              </c:pt>
              <c:pt idx="2">
                <c:v>1.5</c:v>
              </c:pt>
              <c:pt idx="3">
                <c:v>9.02</c:v>
              </c:pt>
            </c:numLit>
          </c:val>
        </c:ser>
        <c:ser>
          <c:idx val="2"/>
          <c:order val="2"/>
          <c:tx>
            <c:v>Sloupec 3</c:v>
          </c:tx>
          <c:spPr>
            <a:solidFill>
              <a:srgbClr val="FFD320"/>
            </a:solidFill>
            <a:ln>
              <a:noFill/>
            </a:ln>
          </c:spPr>
          <c:cat>
            <c:strLit>
              <c:ptCount val="4"/>
              <c:pt idx="0">
                <c:v>Řádek 1</c:v>
              </c:pt>
              <c:pt idx="1">
                <c:v>Řádek 2</c:v>
              </c:pt>
              <c:pt idx="2">
                <c:v>Řádek 3</c:v>
              </c:pt>
              <c:pt idx="3">
                <c:v>Řádek 4</c:v>
              </c:pt>
            </c:strLit>
          </c:cat>
          <c:val>
            <c:numLit>
              <c:formatCode>General</c:formatCode>
              <c:ptCount val="4"/>
              <c:pt idx="0">
                <c:v>4.54</c:v>
              </c:pt>
              <c:pt idx="1">
                <c:v>9.65</c:v>
              </c:pt>
              <c:pt idx="2">
                <c:v>3.7</c:v>
              </c:pt>
              <c:pt idx="3">
                <c:v>6.2</c:v>
              </c:pt>
            </c:numLit>
          </c:val>
        </c:ser>
        <c:dLbls/>
        <c:axId val="135209728"/>
        <c:axId val="135203840"/>
      </c:barChart>
      <c:valAx>
        <c:axId val="135203840"/>
        <c:scaling>
          <c:orientation val="minMax"/>
        </c:scaling>
        <c:axPos val="l"/>
        <c:majorGridlines>
          <c:spPr>
            <a:ln>
              <a:solidFill>
                <a:srgbClr val="B3B3B3"/>
              </a:solidFill>
            </a:ln>
          </c:spPr>
        </c:majorGridlines>
        <c:numFmt formatCode="General" sourceLinked="0"/>
        <c:majorTickMark val="none"/>
        <c:tickLblPos val="nextTo"/>
        <c:spPr>
          <a:ln>
            <a:solidFill>
              <a:srgbClr val="B3B3B3"/>
            </a:solidFill>
          </a:ln>
        </c:spPr>
        <c:txPr>
          <a:bodyPr/>
          <a:lstStyle/>
          <a:p>
            <a:pPr>
              <a:defRPr sz="1000" b="0"/>
            </a:pPr>
            <a:endParaRPr lang="cs-CZ"/>
          </a:p>
        </c:txPr>
        <c:crossAx val="135209728"/>
        <c:crossesAt val="0"/>
        <c:crossBetween val="between"/>
      </c:valAx>
      <c:catAx>
        <c:axId val="135209728"/>
        <c:scaling>
          <c:orientation val="minMax"/>
        </c:scaling>
        <c:axPos val="b"/>
        <c:numFmt formatCode="[$-1000405]d&quot;.&quot;m&quot;.&quot;yy" sourceLinked="0"/>
        <c:majorTickMark val="none"/>
        <c:tickLblPos val="nextTo"/>
        <c:spPr>
          <a:ln>
            <a:solidFill>
              <a:srgbClr val="B3B3B3"/>
            </a:solidFill>
          </a:ln>
        </c:spPr>
        <c:txPr>
          <a:bodyPr/>
          <a:lstStyle/>
          <a:p>
            <a:pPr>
              <a:defRPr sz="1000" b="0"/>
            </a:pPr>
            <a:endParaRPr lang="cs-CZ"/>
          </a:p>
        </c:txPr>
        <c:crossAx val="135203840"/>
        <c:crossesAt val="0"/>
        <c:auto val="1"/>
        <c:lblAlgn val="ctr"/>
        <c:lblOffset val="100"/>
      </c:catAx>
      <c:spPr>
        <a:noFill/>
        <a:ln>
          <a:solidFill>
            <a:srgbClr val="B3B3B3"/>
          </a:solidFill>
          <a:prstDash val="solid"/>
        </a:ln>
      </c:spPr>
    </c:plotArea>
    <c:plotVisOnly val="1"/>
    <c:dispBlanksAs val="gap"/>
  </c:chart>
  <c:spPr>
    <a:noFill/>
    <a:ln>
      <a:noFill/>
    </a:ln>
  </c:sp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/>
      <c:barChart>
        <c:barDir val="col"/>
        <c:grouping val="clustered"/>
        <c:dLbls/>
        <c:axId val="135242112"/>
        <c:axId val="135236224"/>
      </c:barChart>
      <c:valAx>
        <c:axId val="135236224"/>
        <c:scaling>
          <c:orientation val="minMax"/>
        </c:scaling>
        <c:axPos val="l"/>
        <c:numFmt formatCode="General" sourceLinked="0"/>
        <c:majorTickMark val="none"/>
        <c:tickLblPos val="nextTo"/>
        <c:spPr>
          <a:ln>
            <a:solidFill>
              <a:srgbClr val="B3B3B3"/>
            </a:solidFill>
          </a:ln>
        </c:spPr>
        <c:txPr>
          <a:bodyPr/>
          <a:lstStyle/>
          <a:p>
            <a:pPr>
              <a:defRPr sz="1000" b="0"/>
            </a:pPr>
            <a:endParaRPr lang="cs-CZ"/>
          </a:p>
        </c:txPr>
        <c:crossAx val="135242112"/>
        <c:crossesAt val="0"/>
        <c:crossBetween val="between"/>
      </c:valAx>
      <c:catAx>
        <c:axId val="135242112"/>
        <c:scaling>
          <c:orientation val="minMax"/>
        </c:scaling>
        <c:axPos val="b"/>
        <c:numFmt formatCode="[$-1000405]d&quot;.&quot;m&quot;.&quot;yy" sourceLinked="0"/>
        <c:majorTickMark val="none"/>
        <c:tickLblPos val="nextTo"/>
        <c:spPr>
          <a:ln>
            <a:solidFill>
              <a:srgbClr val="B3B3B3"/>
            </a:solidFill>
          </a:ln>
        </c:spPr>
        <c:txPr>
          <a:bodyPr/>
          <a:lstStyle/>
          <a:p>
            <a:pPr>
              <a:defRPr sz="1000" b="0"/>
            </a:pPr>
            <a:endParaRPr lang="cs-CZ"/>
          </a:p>
        </c:txPr>
        <c:crossAx val="135236224"/>
        <c:crossesAt val="0"/>
        <c:auto val="1"/>
        <c:lblAlgn val="ctr"/>
        <c:lblOffset val="100"/>
      </c:catAx>
      <c:spPr>
        <a:noFill/>
        <a:ln>
          <a:solidFill>
            <a:srgbClr val="B3B3B3"/>
          </a:solidFill>
          <a:prstDash val="solid"/>
        </a:ln>
      </c:spPr>
    </c:plotArea>
    <c:plotVisOnly val="1"/>
    <c:dispBlanksAs val="gap"/>
  </c:chart>
  <c:spPr>
    <a:noFill/>
    <a:ln>
      <a:noFill/>
    </a:ln>
  </c:spPr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8BDAED82-C599-4710-A7E7-9836F984CC04}" type="slidenum">
              <a:rPr/>
              <a:pPr lvl="0"/>
              <a:t>2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040" cy="411444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19400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8BDAED82-C599-4710-A7E7-9836F984CC04}" type="slidenum">
              <a:rPr/>
              <a:pPr lvl="0"/>
              <a:t>3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040" cy="411444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66771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DECBB022-C9E4-4F21-A426-8A46C7449CA8}" type="slidenum">
              <a:rPr/>
              <a:pPr lvl="0"/>
              <a:t>4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040" cy="411444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54142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DECBB022-C9E4-4F21-A426-8A46C7449CA8}" type="slidenum">
              <a:rPr/>
              <a:pPr lvl="0"/>
              <a:t>5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040" cy="411444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58539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72D9E6E8-F685-4BA3-8FF9-5518DA19C3A9}" type="slidenum">
              <a:rPr/>
              <a:pPr lvl="0"/>
              <a:t>6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040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31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0110D0BB-E6B7-4238-81E9-9F6D3016A34C}" type="slidenum">
              <a:rPr/>
              <a:pPr lvl="0"/>
              <a:t>7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040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12752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ln/>
        </p:spPr>
        <p:txBody>
          <a:bodyPr lIns="0" tIns="0" rIns="0" bIns="0" anchor="b" anchorCtr="0">
            <a:noAutofit/>
          </a:bodyPr>
          <a:lstStyle/>
          <a:p>
            <a:pPr lvl="0"/>
            <a:fld id="{9149F3B7-D973-4916-8D49-4C8516E24032}" type="slidenum">
              <a:rPr/>
              <a:pPr lvl="0"/>
              <a:t>8</a:t>
            </a:fld>
            <a:endParaRPr lang="cs-CZ"/>
          </a:p>
        </p:txBody>
      </p:sp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382588" y="695325"/>
            <a:ext cx="6092825" cy="3427413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799" y="4343400"/>
            <a:ext cx="5486040" cy="411480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9495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3021093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21214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2912328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56769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8806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94966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620419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881414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4845854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842500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618384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95407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1326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  <p:sldLayoutId id="2147483927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chart" Target="../charts/char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chart" Target="../charts/char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92D05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4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Tvoření pampelišek - zápich</a:t>
            </a:r>
            <a:endParaRPr lang="cs-CZ" sz="44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Jaro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309489" y="1943002"/>
            <a:ext cx="3532188" cy="2259013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1400" dirty="0" err="1"/>
              <a:t>Barevné</a:t>
            </a:r>
            <a:r>
              <a:rPr lang="en-US" sz="1400" dirty="0"/>
              <a:t> </a:t>
            </a:r>
            <a:r>
              <a:rPr lang="en-US" sz="1400" dirty="0" err="1"/>
              <a:t>papíry</a:t>
            </a:r>
            <a:endParaRPr lang="en-US" sz="1400" dirty="0"/>
          </a:p>
          <a:p>
            <a:pPr lvl="0">
              <a:buSzPct val="45000"/>
              <a:buFont typeface="StarSymbol"/>
              <a:buChar char="●"/>
            </a:pPr>
            <a:r>
              <a:rPr lang="en-US" sz="1400" dirty="0" err="1"/>
              <a:t>Nůžky</a:t>
            </a:r>
            <a:endParaRPr lang="en-US" sz="1400" dirty="0"/>
          </a:p>
          <a:p>
            <a:pPr lvl="0">
              <a:buSzPct val="45000"/>
              <a:buFont typeface="StarSymbol"/>
              <a:buChar char="●"/>
            </a:pPr>
            <a:r>
              <a:rPr lang="en-US" sz="1400" dirty="0" err="1"/>
              <a:t>Lepidlo</a:t>
            </a:r>
            <a:endParaRPr lang="en-US" sz="1400" dirty="0"/>
          </a:p>
          <a:p>
            <a:pPr lvl="0">
              <a:buSzPct val="45000"/>
              <a:buFont typeface="StarSymbol"/>
              <a:buChar char="●"/>
            </a:pPr>
            <a:r>
              <a:rPr lang="en-US" sz="1400" dirty="0" err="1"/>
              <a:t>Tužka</a:t>
            </a:r>
            <a:endParaRPr lang="en-US" sz="1400" dirty="0"/>
          </a:p>
          <a:p>
            <a:pPr lvl="0">
              <a:buSzPct val="45000"/>
              <a:buFont typeface="StarSymbol"/>
              <a:buChar char="●"/>
            </a:pPr>
            <a:r>
              <a:rPr lang="en-US" sz="1400" dirty="0" err="1"/>
              <a:t>Kružítko</a:t>
            </a:r>
            <a:endParaRPr lang="en-US" sz="1400" dirty="0"/>
          </a:p>
          <a:p>
            <a:pPr lvl="0">
              <a:buSzPct val="45000"/>
              <a:buFont typeface="StarSymbol"/>
              <a:buChar char="●"/>
            </a:pPr>
            <a:r>
              <a:rPr lang="en-US" sz="1400" dirty="0" err="1"/>
              <a:t>Dřívko</a:t>
            </a:r>
            <a:endParaRPr lang="en-US" sz="14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4379621" y="1421639"/>
            <a:ext cx="5654942" cy="3783406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309489" y="604911"/>
            <a:ext cx="20787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Potřebujeme</a:t>
            </a:r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956049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797440" y="4151630"/>
            <a:ext cx="3533775" cy="701724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1400" dirty="0" err="1"/>
              <a:t>Ze</a:t>
            </a:r>
            <a:r>
              <a:rPr lang="en-US" sz="1400" dirty="0"/>
              <a:t> </a:t>
            </a:r>
            <a:r>
              <a:rPr lang="en-US" sz="1400" dirty="0" err="1"/>
              <a:t>zeleného</a:t>
            </a:r>
            <a:r>
              <a:rPr lang="en-US" sz="1400" dirty="0"/>
              <a:t> </a:t>
            </a:r>
            <a:r>
              <a:rPr lang="en-US" sz="1400" dirty="0" err="1"/>
              <a:t>papíru</a:t>
            </a:r>
            <a:r>
              <a:rPr lang="en-US" sz="1400" dirty="0"/>
              <a:t> </a:t>
            </a:r>
            <a:r>
              <a:rPr lang="en-US" sz="1400" dirty="0" err="1"/>
              <a:t>nastříháme</a:t>
            </a:r>
            <a:r>
              <a:rPr lang="en-US" sz="1400" dirty="0"/>
              <a:t> </a:t>
            </a:r>
            <a:r>
              <a:rPr lang="en-US" sz="1400" dirty="0" err="1"/>
              <a:t>několik</a:t>
            </a:r>
            <a:r>
              <a:rPr lang="en-US" sz="1400" dirty="0"/>
              <a:t> </a:t>
            </a:r>
            <a:r>
              <a:rPr lang="en-US" sz="1400" dirty="0" err="1"/>
              <a:t>proužků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</a:t>
            </a:r>
            <a:r>
              <a:rPr lang="en-US" sz="1400" dirty="0" err="1"/>
              <a:t>listy</a:t>
            </a:r>
            <a:r>
              <a:rPr lang="en-US" sz="1400" dirty="0"/>
              <a:t>, </a:t>
            </a:r>
            <a:r>
              <a:rPr lang="en-US" sz="1400" dirty="0" err="1"/>
              <a:t>rozměr</a:t>
            </a:r>
            <a:r>
              <a:rPr lang="en-US" sz="1400" dirty="0"/>
              <a:t> </a:t>
            </a:r>
            <a:r>
              <a:rPr lang="en-US" sz="1400" dirty="0" err="1"/>
              <a:t>např</a:t>
            </a:r>
            <a:r>
              <a:rPr lang="en-US" sz="1400" dirty="0"/>
              <a:t>. 3 x 18 cm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1500612" y="4151630"/>
            <a:ext cx="3532188" cy="743927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1400" dirty="0"/>
              <a:t>Na </a:t>
            </a:r>
            <a:r>
              <a:rPr lang="en-US" sz="1400" dirty="0" err="1"/>
              <a:t>žlutý</a:t>
            </a:r>
            <a:r>
              <a:rPr lang="en-US" sz="1400" dirty="0"/>
              <a:t> </a:t>
            </a:r>
            <a:r>
              <a:rPr lang="en-US" sz="1400" dirty="0" err="1"/>
              <a:t>papír</a:t>
            </a:r>
            <a:r>
              <a:rPr lang="en-US" sz="1400" dirty="0"/>
              <a:t> </a:t>
            </a:r>
            <a:r>
              <a:rPr lang="en-US" sz="1400" dirty="0" err="1"/>
              <a:t>narýsujeme</a:t>
            </a:r>
            <a:r>
              <a:rPr lang="en-US" sz="1400" dirty="0"/>
              <a:t> </a:t>
            </a:r>
            <a:r>
              <a:rPr lang="en-US" sz="1400" dirty="0" err="1"/>
              <a:t>kružítkem</a:t>
            </a:r>
            <a:r>
              <a:rPr lang="en-US" sz="1400" dirty="0"/>
              <a:t> 6 </a:t>
            </a:r>
            <a:r>
              <a:rPr lang="en-US" sz="1400" dirty="0" err="1"/>
              <a:t>kružnic</a:t>
            </a:r>
            <a:r>
              <a:rPr lang="en-US" sz="1400" dirty="0"/>
              <a:t> (3 </a:t>
            </a:r>
            <a:r>
              <a:rPr lang="en-US" sz="1400" dirty="0" err="1"/>
              <a:t>velikosti</a:t>
            </a:r>
            <a:r>
              <a:rPr lang="en-US" sz="1400" dirty="0"/>
              <a:t>, </a:t>
            </a:r>
            <a:r>
              <a:rPr lang="en-US" sz="1400" dirty="0" err="1"/>
              <a:t>např</a:t>
            </a:r>
            <a:r>
              <a:rPr lang="en-US" sz="1400" dirty="0"/>
              <a:t>. 4 cm,5cm,6,cm)</a:t>
            </a:r>
          </a:p>
          <a:p>
            <a:pPr lvl="0">
              <a:buSzPct val="45000"/>
              <a:buFont typeface="StarSymbol"/>
              <a:buChar char="●"/>
            </a:pPr>
            <a:endParaRPr lang="en-US" sz="1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1253243" y="1093291"/>
            <a:ext cx="4304531" cy="28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5797440" y="1093291"/>
            <a:ext cx="4483886" cy="288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7363471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graf 3"/>
          <p:cNvGraphicFramePr>
            <a:graphicFrameLocks noGrp="1"/>
          </p:cNvGraphicFramePr>
          <p:nvPr>
            <p:ph type="chart" idx="4294967295"/>
          </p:nvPr>
        </p:nvGraphicFramePr>
        <p:xfrm>
          <a:off x="8650288" y="-1860550"/>
          <a:ext cx="3541712" cy="158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Zástupný symbol pro graf 4"/>
          <p:cNvGraphicFramePr>
            <a:graphicFrameLocks noGrp="1"/>
          </p:cNvGraphicFramePr>
          <p:nvPr>
            <p:ph type="chart" idx="4294967295"/>
          </p:nvPr>
        </p:nvGraphicFramePr>
        <p:xfrm>
          <a:off x="8650288" y="-2276475"/>
          <a:ext cx="3541712" cy="444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6956528" y="3940614"/>
            <a:ext cx="3532188" cy="2157413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1400" dirty="0" err="1"/>
              <a:t>Dřívko</a:t>
            </a:r>
            <a:r>
              <a:rPr lang="en-US" sz="1400" dirty="0"/>
              <a:t> </a:t>
            </a:r>
            <a:r>
              <a:rPr lang="en-US" sz="1400" dirty="0" err="1"/>
              <a:t>obalíme</a:t>
            </a:r>
            <a:r>
              <a:rPr lang="en-US" sz="1400" dirty="0"/>
              <a:t> </a:t>
            </a:r>
            <a:r>
              <a:rPr lang="en-US" sz="1400" dirty="0" err="1"/>
              <a:t>zeleným</a:t>
            </a:r>
            <a:r>
              <a:rPr lang="en-US" sz="1400" dirty="0"/>
              <a:t> </a:t>
            </a:r>
            <a:r>
              <a:rPr lang="en-US" sz="1400" dirty="0" err="1"/>
              <a:t>papírem</a:t>
            </a:r>
            <a:r>
              <a:rPr lang="en-US" sz="1400" dirty="0"/>
              <a:t> – </a:t>
            </a:r>
            <a:r>
              <a:rPr lang="en-US" sz="1400" dirty="0" err="1"/>
              <a:t>stonek</a:t>
            </a:r>
            <a:r>
              <a:rPr lang="en-US" sz="1400" dirty="0"/>
              <a:t> – </a:t>
            </a:r>
            <a:r>
              <a:rPr lang="en-US" sz="1400" dirty="0" err="1"/>
              <a:t>na</a:t>
            </a:r>
            <a:r>
              <a:rPr lang="en-US" sz="1400" dirty="0"/>
              <a:t> </a:t>
            </a:r>
            <a:r>
              <a:rPr lang="en-US" sz="1400" dirty="0" err="1"/>
              <a:t>konec</a:t>
            </a:r>
            <a:r>
              <a:rPr lang="en-US" sz="1400" dirty="0"/>
              <a:t> </a:t>
            </a:r>
            <a:r>
              <a:rPr lang="en-US" sz="1400" dirty="0" err="1"/>
              <a:t>přilepíme</a:t>
            </a:r>
            <a:r>
              <a:rPr lang="en-US" sz="1400" dirty="0"/>
              <a:t> z </a:t>
            </a:r>
            <a:r>
              <a:rPr lang="en-US" sz="1400" dirty="0" err="1"/>
              <a:t>obou</a:t>
            </a:r>
            <a:r>
              <a:rPr lang="en-US" sz="1400" dirty="0"/>
              <a:t> </a:t>
            </a:r>
            <a:r>
              <a:rPr lang="en-US" sz="1400" dirty="0" err="1"/>
              <a:t>stran</a:t>
            </a:r>
            <a:r>
              <a:rPr lang="en-US" sz="1400" dirty="0"/>
              <a:t> </a:t>
            </a:r>
            <a:r>
              <a:rPr lang="en-US" sz="1400" dirty="0" err="1"/>
              <a:t>květy</a:t>
            </a:r>
            <a:r>
              <a:rPr lang="en-US" sz="1400" dirty="0"/>
              <a:t> </a:t>
            </a:r>
            <a:r>
              <a:rPr lang="en-US" sz="1400" dirty="0" err="1"/>
              <a:t>pampelišky</a:t>
            </a:r>
            <a:endParaRPr lang="en-US" sz="1400" dirty="0"/>
          </a:p>
          <a:p>
            <a:pPr lvl="0">
              <a:buSzPct val="45000"/>
              <a:buFont typeface="StarSymbol"/>
              <a:buChar char="●"/>
            </a:pPr>
            <a:r>
              <a:rPr lang="en-US" sz="1400" dirty="0" err="1"/>
              <a:t>Přilepíme</a:t>
            </a:r>
            <a:r>
              <a:rPr lang="en-US" sz="1400" dirty="0"/>
              <a:t> </a:t>
            </a:r>
            <a:r>
              <a:rPr lang="en-US" sz="1400" dirty="0" err="1"/>
              <a:t>zelené</a:t>
            </a:r>
            <a:r>
              <a:rPr lang="en-US" sz="1400" dirty="0"/>
              <a:t> </a:t>
            </a:r>
            <a:r>
              <a:rPr lang="en-US" sz="1400" dirty="0" err="1"/>
              <a:t>listy</a:t>
            </a:r>
            <a:endParaRPr lang="en-US" sz="1400" dirty="0"/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2072520" y="3940614"/>
            <a:ext cx="3532188" cy="2157413"/>
          </a:xfrm>
        </p:spPr>
        <p:txBody>
          <a:bodyPr/>
          <a:lstStyle/>
          <a:p>
            <a:pPr lvl="0">
              <a:buSzPct val="45000"/>
              <a:buFont typeface="StarSymbol"/>
              <a:buChar char="●"/>
            </a:pPr>
            <a:r>
              <a:rPr lang="en-US" sz="1400" dirty="0" err="1"/>
              <a:t>Kolečka</a:t>
            </a:r>
            <a:r>
              <a:rPr lang="en-US" sz="1400" dirty="0"/>
              <a:t> </a:t>
            </a:r>
            <a:r>
              <a:rPr lang="en-US" sz="1400" dirty="0" err="1"/>
              <a:t>nastříháme</a:t>
            </a:r>
            <a:r>
              <a:rPr lang="en-US" sz="1400" dirty="0"/>
              <a:t> </a:t>
            </a:r>
            <a:r>
              <a:rPr lang="en-US" sz="1400" dirty="0" err="1"/>
              <a:t>směrem</a:t>
            </a:r>
            <a:r>
              <a:rPr lang="en-US" sz="1400" dirty="0"/>
              <a:t> </a:t>
            </a:r>
            <a:r>
              <a:rPr lang="en-US" sz="1400" dirty="0" err="1"/>
              <a:t>ke</a:t>
            </a:r>
            <a:r>
              <a:rPr lang="en-US" sz="1400" dirty="0"/>
              <a:t> </a:t>
            </a:r>
            <a:r>
              <a:rPr lang="en-US" sz="1400" dirty="0" err="1"/>
              <a:t>středu</a:t>
            </a:r>
            <a:r>
              <a:rPr lang="en-US" sz="1400" dirty="0"/>
              <a:t> (</a:t>
            </a:r>
            <a:r>
              <a:rPr lang="en-US" sz="1400" dirty="0" err="1"/>
              <a:t>čím</a:t>
            </a:r>
            <a:r>
              <a:rPr lang="en-US" sz="1400" dirty="0"/>
              <a:t> </a:t>
            </a:r>
            <a:r>
              <a:rPr lang="en-US" sz="1400" dirty="0" err="1"/>
              <a:t>hustší</a:t>
            </a:r>
            <a:r>
              <a:rPr lang="en-US" sz="1400" dirty="0"/>
              <a:t>, </a:t>
            </a:r>
            <a:r>
              <a:rPr lang="en-US" sz="1400" dirty="0" err="1"/>
              <a:t>tím</a:t>
            </a:r>
            <a:r>
              <a:rPr lang="en-US" sz="1400" dirty="0"/>
              <a:t> </a:t>
            </a:r>
            <a:r>
              <a:rPr lang="en-US" sz="1400" dirty="0" err="1"/>
              <a:t>lépe</a:t>
            </a:r>
            <a:r>
              <a:rPr lang="en-US" sz="1400" dirty="0"/>
              <a:t>)</a:t>
            </a:r>
          </a:p>
          <a:p>
            <a:pPr lvl="0">
              <a:buSzPct val="45000"/>
              <a:buFont typeface="StarSymbol"/>
              <a:buChar char="●"/>
            </a:pPr>
            <a:r>
              <a:rPr lang="en-US" sz="1400" dirty="0" err="1"/>
              <a:t>Tři</a:t>
            </a:r>
            <a:r>
              <a:rPr lang="en-US" sz="1400" dirty="0"/>
              <a:t> </a:t>
            </a:r>
            <a:r>
              <a:rPr lang="en-US" sz="1400" dirty="0" err="1"/>
              <a:t>proužky</a:t>
            </a:r>
            <a:r>
              <a:rPr lang="en-US" sz="1400" dirty="0"/>
              <a:t> </a:t>
            </a:r>
            <a:r>
              <a:rPr lang="en-US" sz="1400" dirty="0" err="1"/>
              <a:t>na</a:t>
            </a:r>
            <a:r>
              <a:rPr lang="en-US" sz="1400" dirty="0"/>
              <a:t> </a:t>
            </a:r>
            <a:r>
              <a:rPr lang="en-US" sz="1400" dirty="0" err="1"/>
              <a:t>listy</a:t>
            </a:r>
            <a:r>
              <a:rPr lang="en-US" sz="1400" dirty="0"/>
              <a:t> </a:t>
            </a:r>
            <a:r>
              <a:rPr lang="en-US" sz="1400" dirty="0" err="1"/>
              <a:t>nastříháme</a:t>
            </a:r>
            <a:r>
              <a:rPr lang="en-US" sz="1400" dirty="0"/>
              <a:t> do </a:t>
            </a:r>
            <a:r>
              <a:rPr lang="en-US" sz="1400" dirty="0" err="1"/>
              <a:t>špiček</a:t>
            </a:r>
            <a:endParaRPr lang="en-US" sz="1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2072520" y="822683"/>
            <a:ext cx="4142084" cy="288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6956528" y="822683"/>
            <a:ext cx="2448190" cy="288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56333730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graf 3"/>
          <p:cNvGraphicFramePr>
            <a:graphicFrameLocks noGrp="1"/>
          </p:cNvGraphicFramePr>
          <p:nvPr>
            <p:ph type="chart" idx="4294967295"/>
          </p:nvPr>
        </p:nvGraphicFramePr>
        <p:xfrm>
          <a:off x="8650288" y="-1860550"/>
          <a:ext cx="3541712" cy="158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Zástupný symbol pro graf 4"/>
          <p:cNvGraphicFramePr>
            <a:graphicFrameLocks noGrp="1"/>
          </p:cNvGraphicFramePr>
          <p:nvPr>
            <p:ph type="chart" idx="4294967295"/>
          </p:nvPr>
        </p:nvGraphicFramePr>
        <p:xfrm>
          <a:off x="8650288" y="-2276475"/>
          <a:ext cx="3541712" cy="444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563332" y="1999274"/>
            <a:ext cx="5944040" cy="2157413"/>
          </a:xfrm>
        </p:spPr>
        <p:txBody>
          <a:bodyPr>
            <a:normAutofit/>
          </a:bodyPr>
          <a:lstStyle/>
          <a:p>
            <a:pPr marL="0" lvl="0" indent="0">
              <a:buSzPct val="45000"/>
              <a:buNone/>
            </a:pPr>
            <a:r>
              <a:rPr lang="en-US" sz="2400" b="1" dirty="0" err="1">
                <a:solidFill>
                  <a:srgbClr val="00B050"/>
                </a:solidFill>
              </a:rPr>
              <a:t>Pampeliška</a:t>
            </a:r>
            <a:r>
              <a:rPr lang="en-US" sz="2400" b="1" dirty="0">
                <a:solidFill>
                  <a:srgbClr val="00B050"/>
                </a:solidFill>
              </a:rPr>
              <a:t> </a:t>
            </a:r>
            <a:endParaRPr lang="cs-CZ" sz="2400" b="1" dirty="0" smtClean="0">
              <a:solidFill>
                <a:srgbClr val="00B050"/>
              </a:solidFill>
            </a:endParaRPr>
          </a:p>
          <a:p>
            <a:pPr marL="0" lvl="0" indent="0">
              <a:buSzPct val="45000"/>
              <a:buNone/>
            </a:pPr>
            <a:r>
              <a:rPr lang="en-US" sz="2400" b="1" dirty="0" err="1" smtClean="0">
                <a:solidFill>
                  <a:srgbClr val="00B050"/>
                </a:solidFill>
              </a:rPr>
              <a:t>může</a:t>
            </a:r>
            <a:r>
              <a:rPr lang="en-US" sz="2400" b="1" dirty="0" smtClean="0">
                <a:solidFill>
                  <a:srgbClr val="00B050"/>
                </a:solidFill>
              </a:rPr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posloužit</a:t>
            </a:r>
            <a:r>
              <a:rPr lang="en-US" sz="2400" b="1" dirty="0">
                <a:solidFill>
                  <a:srgbClr val="00B050"/>
                </a:solidFill>
              </a:rPr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jako</a:t>
            </a:r>
            <a:r>
              <a:rPr lang="en-US" sz="2400" b="1" dirty="0">
                <a:solidFill>
                  <a:srgbClr val="00B050"/>
                </a:solidFill>
              </a:rPr>
              <a:t> </a:t>
            </a:r>
            <a:r>
              <a:rPr lang="en-US" sz="2400" b="1" dirty="0" err="1">
                <a:solidFill>
                  <a:srgbClr val="00B050"/>
                </a:solidFill>
              </a:rPr>
              <a:t>zápich</a:t>
            </a:r>
            <a:r>
              <a:rPr lang="en-US" sz="2400" b="1" dirty="0">
                <a:solidFill>
                  <a:srgbClr val="00B050"/>
                </a:solidFill>
              </a:rPr>
              <a:t> do </a:t>
            </a:r>
            <a:r>
              <a:rPr lang="en-US" sz="2400" b="1" dirty="0" err="1">
                <a:solidFill>
                  <a:srgbClr val="00B050"/>
                </a:solidFill>
              </a:rPr>
              <a:t>květináče</a:t>
            </a:r>
            <a:endParaRPr lang="en-US" sz="2400" b="1" dirty="0">
              <a:solidFill>
                <a:srgbClr val="00B05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alphaModFix/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1367001" y="822682"/>
            <a:ext cx="3286793" cy="3960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284585393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657225"/>
            <a:ext cx="10515600" cy="1033463"/>
          </a:xfrm>
        </p:spPr>
        <p:txBody>
          <a:bodyPr/>
          <a:lstStyle/>
          <a:p>
            <a:pPr lvl="0"/>
            <a:r>
              <a:rPr lang="en-US" b="1"/>
              <a:t>Prvky polytechnické výchovy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0" y="1690688"/>
            <a:ext cx="10515600" cy="3362325"/>
          </a:xfrm>
        </p:spPr>
        <p:txBody>
          <a:bodyPr/>
          <a:lstStyle/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dirty="0"/>
              <a:t>  </a:t>
            </a:r>
            <a:r>
              <a:rPr lang="en-US" dirty="0" err="1"/>
              <a:t>Integrovaný</a:t>
            </a:r>
            <a:r>
              <a:rPr lang="en-US" dirty="0"/>
              <a:t> </a:t>
            </a:r>
            <a:r>
              <a:rPr lang="en-US" dirty="0" err="1"/>
              <a:t>blok</a:t>
            </a:r>
            <a:r>
              <a:rPr lang="en-US" dirty="0"/>
              <a:t>: </a:t>
            </a:r>
            <a:r>
              <a:rPr lang="en-US" dirty="0" err="1"/>
              <a:t>Dítě</a:t>
            </a:r>
            <a:r>
              <a:rPr lang="en-US" dirty="0"/>
              <a:t> a </a:t>
            </a:r>
            <a:r>
              <a:rPr lang="en-US" dirty="0" err="1"/>
              <a:t>společnost</a:t>
            </a:r>
            <a:endParaRPr lang="en-US" dirty="0"/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dirty="0"/>
              <a:t>  </a:t>
            </a:r>
            <a:r>
              <a:rPr lang="en-US" dirty="0" err="1"/>
              <a:t>Vzdělávací</a:t>
            </a:r>
            <a:r>
              <a:rPr lang="en-US" dirty="0"/>
              <a:t> oblast: </a:t>
            </a:r>
            <a:r>
              <a:rPr lang="en-US" dirty="0" err="1"/>
              <a:t>Svátky</a:t>
            </a:r>
            <a:r>
              <a:rPr lang="en-US" dirty="0"/>
              <a:t> </a:t>
            </a:r>
            <a:r>
              <a:rPr lang="en-US" dirty="0" err="1"/>
              <a:t>jara</a:t>
            </a:r>
            <a:endParaRPr lang="en-US" dirty="0"/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dirty="0"/>
              <a:t>  </a:t>
            </a:r>
            <a:r>
              <a:rPr lang="en-US" dirty="0" err="1"/>
              <a:t>Téma</a:t>
            </a:r>
            <a:r>
              <a:rPr lang="en-US" dirty="0"/>
              <a:t>: </a:t>
            </a:r>
            <a:r>
              <a:rPr lang="en-US" dirty="0" err="1"/>
              <a:t>Květiny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jaře</a:t>
            </a:r>
            <a:endParaRPr lang="en-US" dirty="0"/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dirty="0"/>
              <a:t>  </a:t>
            </a:r>
            <a:r>
              <a:rPr lang="en-US" dirty="0" err="1"/>
              <a:t>Konkretizované</a:t>
            </a:r>
            <a:r>
              <a:rPr lang="en-US" dirty="0"/>
              <a:t> </a:t>
            </a:r>
            <a:r>
              <a:rPr lang="en-US" dirty="0" err="1"/>
              <a:t>výstupy</a:t>
            </a:r>
            <a:r>
              <a:rPr lang="en-US" dirty="0"/>
              <a:t>: </a:t>
            </a:r>
            <a:r>
              <a:rPr lang="en-US" dirty="0" err="1"/>
              <a:t>Zobrazovat</a:t>
            </a:r>
            <a:r>
              <a:rPr lang="en-US" dirty="0"/>
              <a:t> </a:t>
            </a:r>
            <a:r>
              <a:rPr lang="en-US" dirty="0" err="1" smtClean="0"/>
              <a:t>objekty</a:t>
            </a:r>
            <a:r>
              <a:rPr lang="cs-CZ" dirty="0" smtClean="0"/>
              <a:t> </a:t>
            </a:r>
            <a:r>
              <a:rPr lang="en-US" dirty="0" err="1" smtClean="0"/>
              <a:t>výtvarnými</a:t>
            </a:r>
            <a:r>
              <a:rPr lang="en-US" dirty="0" smtClean="0"/>
              <a:t> </a:t>
            </a:r>
            <a:r>
              <a:rPr lang="en-US" dirty="0" err="1"/>
              <a:t>prostředky</a:t>
            </a:r>
            <a:endParaRPr lang="en-US" dirty="0"/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dirty="0"/>
              <a:t>  </a:t>
            </a:r>
            <a:r>
              <a:rPr lang="en-US" dirty="0" err="1"/>
              <a:t>Cíle</a:t>
            </a:r>
            <a:r>
              <a:rPr lang="en-US" dirty="0"/>
              <a:t>: </a:t>
            </a:r>
            <a:r>
              <a:rPr lang="en-US" dirty="0" err="1"/>
              <a:t>Zdokonalovat</a:t>
            </a:r>
            <a:r>
              <a:rPr lang="en-US" dirty="0"/>
              <a:t> </a:t>
            </a:r>
            <a:r>
              <a:rPr lang="en-US" dirty="0" err="1"/>
              <a:t>jemnou</a:t>
            </a:r>
            <a:r>
              <a:rPr lang="en-US" dirty="0"/>
              <a:t> </a:t>
            </a:r>
            <a:r>
              <a:rPr lang="en-US" dirty="0" err="1"/>
              <a:t>motoriku</a:t>
            </a:r>
            <a:endParaRPr lang="en-US" dirty="0"/>
          </a:p>
          <a:p>
            <a:pPr lvl="0">
              <a:spcBef>
                <a:spcPts val="700"/>
              </a:spcBef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35592609"/>
      </p:ext>
    </p:extLst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 txBox="1">
            <a:spLocks noGrp="1"/>
          </p:cNvSpPr>
          <p:nvPr>
            <p:ph type="ftr" sz="quarter" idx="11"/>
          </p:nvPr>
        </p:nvSpPr>
        <p:spPr>
          <a:xfrm>
            <a:off x="812880" y="6248160"/>
            <a:ext cx="722772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r>
              <a:rPr lang="cs-CZ">
                <a:solidFill>
                  <a:srgbClr val="000000"/>
                </a:solidFill>
                <a:latin typeface="Tw Cen MT" pitchFamily="18"/>
                <a:cs typeface="Tahoma" pitchFamily="2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320800" y="228600"/>
            <a:ext cx="10871200" cy="990600"/>
          </a:xfrm>
        </p:spPr>
        <p:txBody>
          <a:bodyPr/>
          <a:lstStyle/>
          <a:p>
            <a:pPr lvl="0"/>
            <a:r>
              <a:rPr lang="en-US"/>
              <a:t>Použité zdroje</a:t>
            </a:r>
          </a:p>
        </p:txBody>
      </p:sp>
      <p:sp>
        <p:nvSpPr>
          <p:cNvPr id="5" name="Podnadpis 4"/>
          <p:cNvSpPr txBox="1">
            <a:spLocks noGrp="1"/>
          </p:cNvSpPr>
          <p:nvPr>
            <p:ph type="subTitle" idx="4294967295"/>
          </p:nvPr>
        </p:nvSpPr>
        <p:spPr>
          <a:xfrm>
            <a:off x="1489612" y="2175650"/>
            <a:ext cx="10871200" cy="443198"/>
          </a:xfrm>
        </p:spPr>
        <p:txBody>
          <a:bodyPr lIns="0" tIns="0" rIns="0" bIns="0" anchor="ctr">
            <a:spAutoFit/>
          </a:bodyPr>
          <a:lstStyle/>
          <a:p>
            <a:pPr lvl="0" hangingPunct="0">
              <a:buNone/>
            </a:pPr>
            <a:r>
              <a:rPr lang="cs-CZ" sz="3200" dirty="0" smtClean="0">
                <a:latin typeface="Arial" pitchFamily="18"/>
              </a:rPr>
              <a:t>Vlastní </a:t>
            </a:r>
            <a:r>
              <a:rPr lang="cs-CZ" sz="3200" dirty="0" smtClean="0">
                <a:latin typeface="Arial" pitchFamily="18"/>
              </a:rPr>
              <a:t>materiál</a:t>
            </a:r>
            <a:endParaRPr lang="cs-CZ" sz="3200" dirty="0">
              <a:latin typeface="Arial" pitchFamily="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650077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3"/>
          <p:cNvSpPr txBox="1">
            <a:spLocks noGrp="1"/>
          </p:cNvSpPr>
          <p:nvPr>
            <p:ph type="ftr" sz="quarter" idx="11"/>
          </p:nvPr>
        </p:nvSpPr>
        <p:spPr>
          <a:xfrm>
            <a:off x="812880" y="6248160"/>
            <a:ext cx="7227720" cy="364679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>
            <a:noAutofit/>
          </a:bodyPr>
          <a:lstStyle/>
          <a:p>
            <a:pPr lvl="0"/>
            <a:r>
              <a:rPr lang="cs-CZ">
                <a:solidFill>
                  <a:srgbClr val="000000"/>
                </a:solidFill>
                <a:latin typeface="Tw Cen MT" pitchFamily="18"/>
                <a:cs typeface="Tahoma" pitchFamily="2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320800" y="228600"/>
            <a:ext cx="10871200" cy="990600"/>
          </a:xfrm>
        </p:spPr>
        <p:txBody>
          <a:bodyPr>
            <a:normAutofit fontScale="90000"/>
          </a:bodyPr>
          <a:lstStyle/>
          <a:p>
            <a:pPr lvl="0"/>
            <a:r>
              <a:rPr lang="en-US" b="1"/>
              <a:t>Materiály, pomůcky</a:t>
            </a:r>
            <a:br>
              <a:rPr lang="en-US" b="1"/>
            </a:br>
            <a:endParaRPr lang="en-US" b="1"/>
          </a:p>
        </p:txBody>
      </p:sp>
      <p:sp>
        <p:nvSpPr>
          <p:cNvPr id="4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1320800" y="1600200"/>
            <a:ext cx="10871200" cy="4525963"/>
          </a:xfrm>
        </p:spPr>
        <p:txBody>
          <a:bodyPr/>
          <a:lstStyle/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dirty="0" err="1"/>
              <a:t>Dotyková</a:t>
            </a:r>
            <a:r>
              <a:rPr lang="en-US" dirty="0"/>
              <a:t> </a:t>
            </a:r>
            <a:r>
              <a:rPr lang="en-US" dirty="0" err="1"/>
              <a:t>obrazovka</a:t>
            </a:r>
            <a:r>
              <a:rPr lang="en-US" dirty="0"/>
              <a:t>, </a:t>
            </a:r>
            <a:r>
              <a:rPr lang="en-US" dirty="0" err="1"/>
              <a:t>připojená</a:t>
            </a:r>
            <a:r>
              <a:rPr lang="en-US" dirty="0"/>
              <a:t> k PC</a:t>
            </a:r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en-US" dirty="0" err="1"/>
              <a:t>Didaktický</a:t>
            </a:r>
            <a:r>
              <a:rPr lang="en-US" dirty="0"/>
              <a:t> </a:t>
            </a:r>
            <a:r>
              <a:rPr lang="en-US" dirty="0" err="1"/>
              <a:t>kufřík</a:t>
            </a:r>
            <a:r>
              <a:rPr lang="en-US" dirty="0"/>
              <a:t> </a:t>
            </a:r>
            <a:r>
              <a:rPr lang="en-US" dirty="0" smtClean="0"/>
              <a:t>– KUMUČ</a:t>
            </a:r>
            <a:r>
              <a:rPr lang="cs-CZ" dirty="0" smtClean="0"/>
              <a:t> – papíry, nůžky, ostatní pomůcky jsou vypsány na snímku č. 2</a:t>
            </a:r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endParaRPr lang="cs-CZ" dirty="0"/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endParaRPr lang="cs-CZ" dirty="0" smtClean="0"/>
          </a:p>
          <a:p>
            <a:pPr lvl="0">
              <a:spcBef>
                <a:spcPts val="700"/>
              </a:spcBef>
              <a:buClr>
                <a:srgbClr val="DD8047"/>
              </a:buClr>
              <a:buSzPct val="60000"/>
              <a:buFont typeface="Wingdings"/>
              <a:buChar char=""/>
            </a:pPr>
            <a:r>
              <a:rPr lang="cs-CZ" dirty="0" smtClean="0"/>
              <a:t>Prezentace slouží jako návod na výrobu dekorace</a:t>
            </a:r>
            <a:endParaRPr lang="en-US" dirty="0"/>
          </a:p>
          <a:p>
            <a:pPr lvl="0">
              <a:spcBef>
                <a:spcPts val="700"/>
              </a:spcBef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78486970"/>
      </p:ext>
    </p:extLst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ktiva">
  <a:themeElements>
    <a:clrScheme name="Retrospektiva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ktiva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230</Words>
  <Application>Microsoft Office PowerPoint</Application>
  <PresentationFormat>Vlastní</PresentationFormat>
  <Paragraphs>51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Retrospektiva</vt:lpstr>
      <vt:lpstr>Tvoření pampelišek - zápich</vt:lpstr>
      <vt:lpstr>Snímek 2</vt:lpstr>
      <vt:lpstr>Snímek 3</vt:lpstr>
      <vt:lpstr>Snímek 4</vt:lpstr>
      <vt:lpstr>Snímek 5</vt:lpstr>
      <vt:lpstr>Prvky polytechnické výchovy</vt:lpstr>
      <vt:lpstr>Použité zdroje</vt:lpstr>
      <vt:lpstr>Materiály, pomůcky 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2015-04-16T16:26:55Z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