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014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2" r:id="rId4"/>
    <p:sldId id="283" r:id="rId5"/>
    <p:sldId id="278" r:id="rId6"/>
    <p:sldId id="285" r:id="rId7"/>
    <p:sldId id="284" r:id="rId8"/>
    <p:sldId id="286" r:id="rId9"/>
    <p:sldId id="287" r:id="rId10"/>
    <p:sldId id="288" r:id="rId11"/>
    <p:sldId id="289" r:id="rId12"/>
    <p:sldId id="290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89" autoAdjust="0"/>
    <p:restoredTop sz="86396" autoAdjust="0"/>
  </p:normalViewPr>
  <p:slideViewPr>
    <p:cSldViewPr snapToGrid="0">
      <p:cViewPr>
        <p:scale>
          <a:sx n="60" d="100"/>
          <a:sy n="60" d="100"/>
        </p:scale>
        <p:origin x="-840" y="-106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53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16.4.2015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16.4.2015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5923" y="3307356"/>
            <a:ext cx="9489573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5923" y="4777380"/>
            <a:ext cx="9489573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4" y="3308581"/>
            <a:ext cx="9489571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5924" y="4777381"/>
            <a:ext cx="948957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4" y="675725"/>
            <a:ext cx="949744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5924" y="1809749"/>
            <a:ext cx="4628369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708" y="1809749"/>
            <a:ext cx="4625656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5924" y="1812927"/>
            <a:ext cx="462836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5924" y="2389190"/>
            <a:ext cx="4628369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707" y="1812927"/>
            <a:ext cx="462836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7" y="2389190"/>
            <a:ext cx="462836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3" y="446088"/>
            <a:ext cx="3547533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6873" y="446088"/>
            <a:ext cx="5706492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5923" y="1631950"/>
            <a:ext cx="3547533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5" y="1387058"/>
            <a:ext cx="4397271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5924" y="2500312"/>
            <a:ext cx="4397272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16" name="Group 15"/>
          <p:cNvGrpSpPr/>
          <p:nvPr/>
        </p:nvGrpSpPr>
        <p:grpSpPr>
          <a:xfrm>
            <a:off x="6021539" y="994388"/>
            <a:ext cx="2462851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6232256" y="1601512"/>
            <a:ext cx="4572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pic>
        <p:nvPicPr>
          <p:cNvPr id="17" name="Obrázek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45924" y="1807361"/>
            <a:ext cx="949744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79415" y="675723"/>
            <a:ext cx="1963949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45923" y="675723"/>
            <a:ext cx="7290076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92833" y="4042576"/>
            <a:ext cx="2325260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694185" y="1095311"/>
            <a:ext cx="2545644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2504973" y="282934"/>
            <a:ext cx="2545644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694183" y="5729135"/>
            <a:ext cx="2545645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62281" y="-61709"/>
            <a:ext cx="1932143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1232151" y="-161623"/>
            <a:ext cx="2545644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1" y="660739"/>
            <a:ext cx="2545644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9996709" y="-61709"/>
            <a:ext cx="2259289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8156670" y="-61708"/>
            <a:ext cx="2545645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9992605" y="1095309"/>
            <a:ext cx="2263392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10742232" y="5140347"/>
            <a:ext cx="1516259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8882282" y="4362913"/>
            <a:ext cx="2545644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92833" y="4948766"/>
            <a:ext cx="1805147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944629" y="4790337"/>
            <a:ext cx="2545644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8156671" y="783989"/>
            <a:ext cx="2545644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8612071" y="5140347"/>
            <a:ext cx="2545644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11197605" y="597861"/>
            <a:ext cx="1058392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8466800" y="206512"/>
            <a:ext cx="1388368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9162837" y="1450645"/>
            <a:ext cx="1624337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9625424" y="2049927"/>
            <a:ext cx="1388368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10332555" y="2661634"/>
            <a:ext cx="961744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913405" y="-100976"/>
            <a:ext cx="1591568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2003517" y="-100976"/>
            <a:ext cx="1372037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92831" y="-100976"/>
            <a:ext cx="787017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369910" y="4321784"/>
            <a:ext cx="1862516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7722842" y="6489966"/>
            <a:ext cx="148791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8170666" y="6408840"/>
            <a:ext cx="164935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10103540" y="6408842"/>
            <a:ext cx="1615211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4764" y="4941986"/>
            <a:ext cx="814973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92833" y="6172569"/>
            <a:ext cx="1037463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92833" y="5158575"/>
            <a:ext cx="751365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34344" y="482386"/>
            <a:ext cx="797888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632278" y="836794"/>
            <a:ext cx="1214423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425631" y="1452261"/>
            <a:ext cx="1030657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495010" y="1886983"/>
            <a:ext cx="813821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206235" y="1919682"/>
            <a:ext cx="695685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9736689" y="-61709"/>
            <a:ext cx="1214424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11624165" y="-61709"/>
            <a:ext cx="631832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10330985" y="282934"/>
            <a:ext cx="1504695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11886291" y="749603"/>
            <a:ext cx="369707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10121161" y="728498"/>
            <a:ext cx="1292979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9960055" y="1326476"/>
            <a:ext cx="81092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10173255" y="5611428"/>
            <a:ext cx="984460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7177" y="5242255"/>
            <a:ext cx="984460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9992606" y="4928167"/>
            <a:ext cx="984460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10972045" y="5666511"/>
            <a:ext cx="807512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10770976" y="4097843"/>
            <a:ext cx="738065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11215756" y="5057879"/>
            <a:ext cx="738065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11584787" y="4790335"/>
            <a:ext cx="671211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5923" y="675725"/>
            <a:ext cx="9500151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5924" y="1807361"/>
            <a:ext cx="9500149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3125" y="595181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74594" y="5951811"/>
            <a:ext cx="700853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3545" y="5951811"/>
            <a:ext cx="81104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2110896" y="5454223"/>
            <a:ext cx="2545645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11427926" y="3382942"/>
            <a:ext cx="408413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11197606" y="3536097"/>
            <a:ext cx="408413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11477878" y="3688497"/>
            <a:ext cx="408413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206235" y="2698929"/>
            <a:ext cx="623503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632278" y="3166555"/>
            <a:ext cx="611693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360345" y="3382943"/>
            <a:ext cx="469393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115467" y="2581479"/>
            <a:ext cx="181392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8230832" y="2395417"/>
            <a:ext cx="1624337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5" name="Obrázek 64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6" name="Obrázek 65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4015" r:id="rId1"/>
    <p:sldLayoutId id="2147484016" r:id="rId2"/>
    <p:sldLayoutId id="2147484017" r:id="rId3"/>
    <p:sldLayoutId id="2147484018" r:id="rId4"/>
    <p:sldLayoutId id="2147484019" r:id="rId5"/>
    <p:sldLayoutId id="2147484020" r:id="rId6"/>
    <p:sldLayoutId id="2147484021" r:id="rId7"/>
    <p:sldLayoutId id="2147484022" r:id="rId8"/>
    <p:sldLayoutId id="2147484023" r:id="rId9"/>
    <p:sldLayoutId id="2147484024" r:id="rId10"/>
    <p:sldLayoutId id="2147484025" r:id="rId11"/>
    <p:sldLayoutId id="2147484026" r:id="rId12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Výroba velikonočního beránka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876970" y="397266"/>
            <a:ext cx="9366325" cy="1143000"/>
          </a:xfrm>
        </p:spPr>
        <p:txBody>
          <a:bodyPr/>
          <a:lstStyle/>
          <a:p>
            <a:r>
              <a:rPr lang="cs-CZ" b="1" dirty="0" smtClean="0"/>
              <a:t>Potřebné pomůcky</a:t>
            </a:r>
            <a:endParaRPr lang="cs-CZ" b="1" dirty="0"/>
          </a:p>
        </p:txBody>
      </p:sp>
      <p:pic>
        <p:nvPicPr>
          <p:cNvPr id="1026" name="Picture 2" descr="C:\Users\jitka\Desktop\školení\školení\CAM00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1650" y="1286266"/>
            <a:ext cx="4260094" cy="369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9400" y="1632634"/>
            <a:ext cx="41021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voskovky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lepidlo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nůžky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vata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čtvrtka zeleného papíru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čtvrtka bílého papíru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866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85523" y="1793325"/>
            <a:ext cx="3568977" cy="3375575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Nakreslíme  a vystřihneme tělo ovečky</a:t>
            </a:r>
            <a:endParaRPr lang="cs-CZ" sz="2400" dirty="0"/>
          </a:p>
        </p:txBody>
      </p:sp>
      <p:pic>
        <p:nvPicPr>
          <p:cNvPr id="2050" name="Picture 2" descr="C:\Users\jitka\Desktop\školení\školení\CAM00007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327" t="378" r="-1857" b="-6506"/>
          <a:stretch/>
        </p:blipFill>
        <p:spPr bwMode="auto">
          <a:xfrm>
            <a:off x="4382885" y="1371600"/>
            <a:ext cx="4938915" cy="356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1486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/>
          </a:bodyPr>
          <a:lstStyle/>
          <a:p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3074" name="Picture 2" descr="C:\Users\jitka\Desktop\školení\školení\CAM0000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35360" r="-1439"/>
          <a:stretch/>
        </p:blipFill>
        <p:spPr bwMode="auto">
          <a:xfrm>
            <a:off x="3181350" y="1466850"/>
            <a:ext cx="542925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03200" y="1600200"/>
            <a:ext cx="34882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Vystřižené tělíčko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nalepíme na zelenou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čtvrtku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 descr="C:\Users\jitka\Desktop\školení\školení\CAM0001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802" t="14475" r="14198" b="16228"/>
          <a:stretch/>
        </p:blipFill>
        <p:spPr bwMode="auto">
          <a:xfrm>
            <a:off x="3543300" y="2019300"/>
            <a:ext cx="4629150" cy="300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47700" y="2463801"/>
            <a:ext cx="2895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K ovečce voskovkou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přimalujeme hlavičku,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nožičky a ocásek</a:t>
            </a:r>
          </a:p>
        </p:txBody>
      </p:sp>
    </p:spTree>
    <p:extLst>
      <p:ext uri="{BB962C8B-B14F-4D97-AF65-F5344CB8AC3E}">
        <p14:creationId xmlns:p14="http://schemas.microsoft.com/office/powerpoint/2010/main" xmlns="" val="9518235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543063" y="6492875"/>
            <a:ext cx="700853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5122" name="Picture 2" descr="C:\Users\jitka\Desktop\školení\školení\CAM0002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6111" t="-17679" r="-20185" b="-8289"/>
          <a:stretch/>
        </p:blipFill>
        <p:spPr bwMode="auto">
          <a:xfrm>
            <a:off x="3860800" y="927100"/>
            <a:ext cx="6496050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2900" y="927100"/>
            <a:ext cx="3517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Nakonec vatou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polepíme tělo ovečky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31762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574594" y="6492875"/>
            <a:ext cx="7008532" cy="365125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98500" y="444500"/>
            <a:ext cx="759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Prvky polytechnické výchovy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98500" y="1917700"/>
            <a:ext cx="10236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Integrovaný blok : Svátky Jara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Vzdělávací oblast: Dítě a společnost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Téma: Tradice - Velikonoce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Konkretizované výstupy: Dle instrukcí vytvořit velikonočního beránka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Cíle: Umět zacházet s uvedeným potřebným materiálem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882893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123" y="424456"/>
            <a:ext cx="9489573" cy="1470025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44223" y="2377080"/>
            <a:ext cx="9489573" cy="861420"/>
          </a:xfrm>
        </p:spPr>
        <p:txBody>
          <a:bodyPr/>
          <a:lstStyle/>
          <a:p>
            <a:r>
              <a:rPr lang="cs-CZ" dirty="0" smtClean="0"/>
              <a:t>Vlastní fotografie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8044890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45823" y="564156"/>
            <a:ext cx="9489573" cy="1470025"/>
          </a:xfrm>
        </p:spPr>
        <p:txBody>
          <a:bodyPr/>
          <a:lstStyle/>
          <a:p>
            <a:r>
              <a:rPr lang="cs-CZ" dirty="0" smtClean="0"/>
              <a:t>Metodický postup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82323" y="2719980"/>
            <a:ext cx="9489573" cy="861420"/>
          </a:xfrm>
        </p:spPr>
        <p:txBody>
          <a:bodyPr/>
          <a:lstStyle/>
          <a:p>
            <a:r>
              <a:rPr lang="cs-CZ" dirty="0" smtClean="0"/>
              <a:t>Jedná se o pracovní postup k vytvoření velikonočního beránka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1416810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Materiály, pomůcky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Dotyková obrazovka, připojená k PC</a:t>
            </a:r>
          </a:p>
          <a:p>
            <a:r>
              <a:rPr lang="cs-CZ" dirty="0" smtClean="0"/>
              <a:t>Didaktický kufřík- KUMUČ</a:t>
            </a:r>
          </a:p>
          <a:p>
            <a:r>
              <a:rPr lang="cs-CZ" dirty="0" smtClean="0"/>
              <a:t>Materiál k výrobě velikonočního beránka je uveden na snímku č. 2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574594" y="6492875"/>
            <a:ext cx="700853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1909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interaktivním výukovým materiálem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Návod na výrobu velikonočního beránka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37656" y="6492875"/>
            <a:ext cx="700853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8479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606125" y="6492875"/>
            <a:ext cx="7008532" cy="365125"/>
          </a:xfrm>
        </p:spPr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3" y="1118397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040" y="479861"/>
            <a:ext cx="9509760" cy="1088136"/>
          </a:xfrm>
          <a:prstGeom prst="rect">
            <a:avLst/>
          </a:prstGeom>
        </p:spPr>
        <p:txBody>
          <a:bodyPr>
            <a:normAutofit fontScale="4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Cíle polytechnické výchovy</a:t>
            </a:r>
            <a:b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sz="67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0</TotalTime>
  <Words>241</Words>
  <Application>Microsoft Office PowerPoint</Application>
  <PresentationFormat>Vlastní</PresentationFormat>
  <Paragraphs>54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Summer</vt:lpstr>
      <vt:lpstr>Výroba velikonočního beránka</vt:lpstr>
      <vt:lpstr>Potřebné pomůcky</vt:lpstr>
      <vt:lpstr>Nakreslíme  a vystřihneme tělo ovečky</vt:lpstr>
      <vt:lpstr> </vt:lpstr>
      <vt:lpstr>Snímek 5</vt:lpstr>
      <vt:lpstr>Snímek 6</vt:lpstr>
      <vt:lpstr>Snímek 7</vt:lpstr>
      <vt:lpstr>Použité zdroje</vt:lpstr>
      <vt:lpstr>Metodický postup</vt:lpstr>
      <vt:lpstr>Materiály, pomůcky</vt:lpstr>
      <vt:lpstr>Práce s interaktivním výukovým materiálem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2015-04-16T16:28:45Z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