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71" r:id="rId1"/>
  </p:sldMasterIdLst>
  <p:notesMasterIdLst>
    <p:notesMasterId r:id="rId21"/>
  </p:notesMasterIdLst>
  <p:handoutMasterIdLst>
    <p:handoutMasterId r:id="rId22"/>
  </p:handoutMasterIdLst>
  <p:sldIdLst>
    <p:sldId id="272" r:id="rId2"/>
    <p:sldId id="273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80" r:id="rId15"/>
    <p:sldId id="275" r:id="rId16"/>
    <p:sldId id="276" r:id="rId17"/>
    <p:sldId id="277" r:id="rId18"/>
    <p:sldId id="278" r:id="rId19"/>
    <p:sldId id="281" r:id="rId20"/>
  </p:sldIdLst>
  <p:sldSz cx="12192000" cy="6858000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Arial" charset="0"/>
      </a:defRPr>
    </a:lvl1pPr>
    <a:lvl2pPr marL="4572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Arial" charset="0"/>
      </a:defRPr>
    </a:lvl2pPr>
    <a:lvl3pPr marL="9144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Arial" charset="0"/>
      </a:defRPr>
    </a:lvl3pPr>
    <a:lvl4pPr marL="13716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Arial" charset="0"/>
      </a:defRPr>
    </a:lvl4pPr>
    <a:lvl5pPr marL="18288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effectLst>
          <a:outerShdw blurRad="38100" dist="38100" dir="2700000" algn="tl">
            <a:srgbClr val="000000">
              <a:alpha val="43137"/>
            </a:srgbClr>
          </a:outerShdw>
        </a:effectLst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4" d="100"/>
          <a:sy n="74" d="100"/>
        </p:scale>
        <p:origin x="-96" y="-25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596697D3-3D3C-42D4-8A81-7D6FD2D8B35D}" type="datetimeFigureOut">
              <a:rPr lang="cs-CZ"/>
              <a:pPr>
                <a:defRPr/>
              </a:pPr>
              <a:t>16.4.2015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E716E87E-20C8-4ED4-A10A-343025CCAD4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dirty="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4C2D58D5-3BF6-49AB-9F06-0380AEA9CA01}" type="datetimeFigureOut">
              <a:rPr lang="cs-CZ"/>
              <a:pPr>
                <a:defRPr/>
              </a:pPr>
              <a:t>16.4.2015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dirty="0" smtClean="0"/>
              <a:t>Kliknutím lze upravit styly předlohy textu.</a:t>
            </a:r>
          </a:p>
          <a:p>
            <a:pPr lvl="1"/>
            <a:r>
              <a:rPr lang="cs-CZ" noProof="0" dirty="0" smtClean="0"/>
              <a:t>Druhá úroveň</a:t>
            </a:r>
          </a:p>
          <a:p>
            <a:pPr lvl="2"/>
            <a:r>
              <a:rPr lang="cs-CZ" noProof="0" dirty="0" smtClean="0"/>
              <a:t>Třetí úroveň</a:t>
            </a:r>
          </a:p>
          <a:p>
            <a:pPr lvl="3"/>
            <a:r>
              <a:rPr lang="cs-CZ" noProof="0" dirty="0" smtClean="0"/>
              <a:t>Čtvrtá úroveň</a:t>
            </a:r>
          </a:p>
          <a:p>
            <a:pPr lvl="4"/>
            <a:r>
              <a:rPr lang="cs-CZ" noProof="0" dirty="0" smtClean="0"/>
              <a:t>Pátá úroveň</a:t>
            </a:r>
            <a:endParaRPr lang="cs-CZ" noProof="0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D145EA64-47CA-41BD-864E-AE9ADC76ED0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78D9E598-A1BC-4DE9-8C7E-E369AC92D70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5970588"/>
            <a:ext cx="12192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5" name="Obdélník 9"/>
          <p:cNvSpPr/>
          <p:nvPr/>
        </p:nvSpPr>
        <p:spPr>
          <a:xfrm>
            <a:off x="-12700" y="6053138"/>
            <a:ext cx="3000375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6" name="Obdélník 10"/>
          <p:cNvSpPr/>
          <p:nvPr/>
        </p:nvSpPr>
        <p:spPr>
          <a:xfrm>
            <a:off x="3144838" y="6043613"/>
            <a:ext cx="9047162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3149600" y="4038600"/>
            <a:ext cx="8636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149600" y="6050037"/>
            <a:ext cx="89408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01600" y="6069013"/>
            <a:ext cx="2743200" cy="685800"/>
          </a:xfrm>
        </p:spPr>
        <p:txBody>
          <a:bodyPr>
            <a:noAutofit/>
          </a:bodyPr>
          <a:lstStyle>
            <a:lvl1pPr algn="ctr">
              <a:defRPr sz="20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7E8275B-6AE5-4921-A36F-1A2E84B10568}" type="datetimeFigureOut">
              <a:rPr lang="en-US"/>
              <a:pPr>
                <a:defRPr/>
              </a:pPr>
              <a:t>4/16/2015</a:t>
            </a:fld>
            <a:endParaRPr lang="en-US" dirty="0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781300" y="236538"/>
            <a:ext cx="7823200" cy="365125"/>
          </a:xfrm>
        </p:spPr>
        <p:txBody>
          <a:bodyPr/>
          <a:lstStyle>
            <a:lvl1pPr algn="r"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0668000" y="228600"/>
            <a:ext cx="11176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A2E1D640-303E-4AC2-812A-093E38D15D5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6864" y="228600"/>
            <a:ext cx="108712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816864" y="1600200"/>
            <a:ext cx="108712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27BA08-7C4B-4661-A942-65E397AFAE0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1524000"/>
            <a:ext cx="12192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5" name="Obdélník 7"/>
          <p:cNvSpPr/>
          <p:nvPr/>
        </p:nvSpPr>
        <p:spPr>
          <a:xfrm>
            <a:off x="0" y="1600200"/>
            <a:ext cx="17272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6" name="Obdélník 8"/>
          <p:cNvSpPr/>
          <p:nvPr/>
        </p:nvSpPr>
        <p:spPr>
          <a:xfrm>
            <a:off x="1828800" y="1600200"/>
            <a:ext cx="103632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pic>
        <p:nvPicPr>
          <p:cNvPr id="7" name="Obrázek 9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828801" y="2743200"/>
            <a:ext cx="9497484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1600200"/>
            <a:ext cx="1016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727200" cy="701675"/>
          </a:xfrm>
        </p:spPr>
        <p:txBody>
          <a:bodyPr>
            <a:noAutofit/>
          </a:bodyPr>
          <a:lstStyle>
            <a:lvl1pPr>
              <a:defRPr sz="24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7C7C7A8-46A0-4273-B94C-45EE04F7928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0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812800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459868" y="1589567"/>
            <a:ext cx="5181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CD791E86-9B3C-40A8-999C-6DEA91CB76E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11200" y="273050"/>
            <a:ext cx="108712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812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6400800" y="2438400"/>
            <a:ext cx="51816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812800" y="1752600"/>
            <a:ext cx="51816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6400800" y="1752600"/>
            <a:ext cx="51816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A6B6AB8-EB09-4EB3-9B9A-B048A2D22EB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29A112-510E-412A-A4E8-5072B9211CB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5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711200" cy="381000"/>
          </a:xfrm>
        </p:spPr>
        <p:txBody>
          <a:bodyPr/>
          <a:lstStyle>
            <a:lvl1pPr>
              <a:defRPr smtClean="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E3DDF990-B3D6-4FE5-B074-F0D057EC3EC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2800" y="273050"/>
            <a:ext cx="107696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812800" y="1752600"/>
            <a:ext cx="21336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3149600" y="1752600"/>
            <a:ext cx="85344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49FC2-3396-4AC4-A851-E18867A07D8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transition spd="med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 bwMode="white">
          <a:xfrm>
            <a:off x="-12700" y="4572000"/>
            <a:ext cx="12192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6" name="Obdélník 8"/>
          <p:cNvSpPr/>
          <p:nvPr/>
        </p:nvSpPr>
        <p:spPr>
          <a:xfrm>
            <a:off x="-12700" y="4664075"/>
            <a:ext cx="1951038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7" name="Obdélník 9"/>
          <p:cNvSpPr/>
          <p:nvPr/>
        </p:nvSpPr>
        <p:spPr>
          <a:xfrm>
            <a:off x="2060575" y="4654550"/>
            <a:ext cx="10131425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8" name="Obdélník 10"/>
          <p:cNvSpPr/>
          <p:nvPr/>
        </p:nvSpPr>
        <p:spPr bwMode="white">
          <a:xfrm>
            <a:off x="1930400" y="0"/>
            <a:ext cx="133350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pic>
        <p:nvPicPr>
          <p:cNvPr id="9" name="Obrázek 14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133600" y="5486400"/>
            <a:ext cx="97536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33600" y="4648200"/>
            <a:ext cx="97536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080768" y="0"/>
            <a:ext cx="10111232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0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8331200" y="6248400"/>
            <a:ext cx="3556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930400" cy="663575"/>
          </a:xfrm>
        </p:spPr>
        <p:txBody>
          <a:bodyPr rtlCol="0"/>
          <a:lstStyle>
            <a:lvl1pPr>
              <a:defRPr sz="2800" smtClean="0"/>
            </a:lvl1pPr>
          </a:lstStyle>
          <a:p>
            <a:pPr>
              <a:defRPr/>
            </a:pPr>
            <a:fld id="{93A29480-C587-4BAF-B57F-CD7441DF7BF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2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2133600" y="6248400"/>
            <a:ext cx="6096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225CE4-A3C3-43B0-B78E-4E9D7CAED1C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8128000" y="0"/>
            <a:ext cx="427038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5" name="Obdélník 7"/>
          <p:cNvSpPr/>
          <p:nvPr/>
        </p:nvSpPr>
        <p:spPr>
          <a:xfrm>
            <a:off x="8189913" y="609600"/>
            <a:ext cx="3048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6" name="Obdélník 8"/>
          <p:cNvSpPr/>
          <p:nvPr/>
        </p:nvSpPr>
        <p:spPr>
          <a:xfrm>
            <a:off x="8189913" y="0"/>
            <a:ext cx="3048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737600" y="609601"/>
            <a:ext cx="27432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609600"/>
            <a:ext cx="74168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8737600" y="6248400"/>
            <a:ext cx="29464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609600" y="6248400"/>
            <a:ext cx="743108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8074819" y="103981"/>
            <a:ext cx="533400" cy="3254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45D802-C1E1-4564-95B9-6EAA3FD645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7"/>
          <p:cNvPicPr>
            <a:picLocks noChangeAspect="1"/>
          </p:cNvPicPr>
          <p:nvPr userDrawn="1"/>
        </p:nvPicPr>
        <p:blipFill>
          <a:blip r:embed="rId2"/>
          <a:srcRect/>
          <a:stretch>
            <a:fillRect/>
          </a:stretch>
        </p:blipFill>
        <p:spPr bwMode="auto">
          <a:xfrm>
            <a:off x="3035300" y="4794250"/>
            <a:ext cx="6119813" cy="133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20"/>
          <p:cNvPicPr>
            <a:picLocks noChangeAspect="1"/>
          </p:cNvPicPr>
          <p:nvPr userDrawn="1"/>
        </p:nvPicPr>
        <p:blipFill>
          <a:blip r:embed="rId3"/>
          <a:srcRect/>
          <a:stretch>
            <a:fillRect/>
          </a:stretch>
        </p:blipFill>
        <p:spPr bwMode="auto">
          <a:xfrm>
            <a:off x="4779963" y="3633788"/>
            <a:ext cx="2628900" cy="1252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0"/>
          </p:nvPr>
        </p:nvSpPr>
        <p:spPr>
          <a:xfrm>
            <a:off x="2803525" y="6291263"/>
            <a:ext cx="7159625" cy="238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gi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812800" y="228600"/>
            <a:ext cx="108712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817563" y="1600200"/>
            <a:ext cx="108712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8128000" y="6248400"/>
            <a:ext cx="3556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dirty="0">
                <a:solidFill>
                  <a:schemeClr val="tx2"/>
                </a:solidFill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812800" y="6248400"/>
            <a:ext cx="7227888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smtClean="0">
                <a:solidFill>
                  <a:schemeClr val="tx2"/>
                </a:solidFill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cs-CZ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12192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7112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87400" y="1279525"/>
            <a:ext cx="1140460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effectLst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7112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effectLst/>
                <a:latin typeface="+mn-lt"/>
                <a:cs typeface="+mn-cs"/>
              </a:defRPr>
            </a:lvl1pPr>
          </a:lstStyle>
          <a:p>
            <a:pPr>
              <a:defRPr/>
            </a:pPr>
            <a:fld id="{747448DE-D9E6-442F-9676-72FA9724A8A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1034" name="Obrázek 9"/>
          <p:cNvPicPr>
            <a:picLocks noChangeAspect="1"/>
          </p:cNvPicPr>
          <p:nvPr userDrawn="1"/>
        </p:nvPicPr>
        <p:blipFill>
          <a:blip r:embed="rId14"/>
          <a:srcRect/>
          <a:stretch>
            <a:fillRect/>
          </a:stretch>
        </p:blipFill>
        <p:spPr bwMode="auto">
          <a:xfrm>
            <a:off x="3460750" y="5197475"/>
            <a:ext cx="5040313" cy="1100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5" name="Obrázek 10"/>
          <p:cNvPicPr>
            <a:picLocks noChangeAspect="1"/>
          </p:cNvPicPr>
          <p:nvPr userDrawn="1"/>
        </p:nvPicPr>
        <p:blipFill>
          <a:blip r:embed="rId15"/>
          <a:srcRect/>
          <a:stretch>
            <a:fillRect/>
          </a:stretch>
        </p:blipFill>
        <p:spPr bwMode="auto">
          <a:xfrm>
            <a:off x="9561513" y="0"/>
            <a:ext cx="2627312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884" r:id="rId1"/>
    <p:sldLayoutId id="2147483883" r:id="rId2"/>
    <p:sldLayoutId id="2147483885" r:id="rId3"/>
    <p:sldLayoutId id="2147483886" r:id="rId4"/>
    <p:sldLayoutId id="2147483887" r:id="rId5"/>
    <p:sldLayoutId id="2147483882" r:id="rId6"/>
    <p:sldLayoutId id="2147483888" r:id="rId7"/>
    <p:sldLayoutId id="2147483881" r:id="rId8"/>
    <p:sldLayoutId id="2147483889" r:id="rId9"/>
    <p:sldLayoutId id="2147483880" r:id="rId10"/>
    <p:sldLayoutId id="2147483890" r:id="rId11"/>
    <p:sldLayoutId id="2147483891" r:id="rId12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rtl="0" fontAlgn="base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2pPr>
      <a:lvl3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3pPr>
      <a:lvl4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4pPr>
      <a:lvl5pPr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/>
        </a:defRPr>
      </a:lvl9pPr>
    </p:titleStyle>
    <p:bodyStyle>
      <a:lvl1pPr marL="319088" indent="-319088" algn="l" rtl="0" fontAlgn="base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fontAlgn="base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fontAlgn="base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ctrTitle"/>
          </p:nvPr>
        </p:nvSpPr>
        <p:spPr>
          <a:xfrm>
            <a:off x="1295400" y="804863"/>
            <a:ext cx="9601200" cy="19050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mtClean="0">
                <a:solidFill>
                  <a:srgbClr val="4A3A2A"/>
                </a:solidFill>
                <a:latin typeface="Century Gothic" pitchFamily="34" charset="0"/>
              </a:rPr>
              <a:t>Výroba velikonočního kohoutka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900"/>
            <a:ext cx="9601200" cy="914400"/>
          </a:xfrm>
        </p:spPr>
        <p:txBody>
          <a:bodyPr/>
          <a:lstStyle/>
          <a:p>
            <a:pPr>
              <a:spcBef>
                <a:spcPct val="0"/>
              </a:spcBef>
            </a:pPr>
            <a:endParaRPr lang="cs-CZ" cap="none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 PREZENTACE</a:t>
            </a:r>
          </a:p>
        </p:txBody>
      </p:sp>
      <p:sp>
        <p:nvSpPr>
          <p:cNvPr id="18434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0805C0E1-B31E-44ED-B815-F098C7377859}" type="slidenum">
              <a:rPr lang="cs-CZ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681038" y="1544638"/>
            <a:ext cx="4522787" cy="319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cs-CZ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 Pomůcky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cs-CZ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 Postup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cs-CZ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 Výsledek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cs-CZ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 Prvky polytechnické výchovy</a:t>
            </a:r>
          </a:p>
          <a:p>
            <a:pPr>
              <a:spcBef>
                <a:spcPct val="50000"/>
              </a:spcBef>
            </a:pPr>
            <a:endParaRPr lang="cs-CZ" sz="240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algn="l">
              <a:spcBef>
                <a:spcPct val="50000"/>
              </a:spcBef>
              <a:buFontTx/>
              <a:buChar char="•"/>
            </a:pPr>
            <a:endParaRPr lang="cs-CZ" sz="2400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8439" name="Text Box 7"/>
          <p:cNvSpPr txBox="1">
            <a:spLocks noChangeArrowheads="1"/>
          </p:cNvSpPr>
          <p:nvPr/>
        </p:nvSpPr>
        <p:spPr bwMode="auto">
          <a:xfrm>
            <a:off x="5318125" y="1531938"/>
            <a:ext cx="6324600" cy="210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cs-CZ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 Použité zdroje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cs-CZ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 Metodický postup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cs-CZ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 Práce s interaktivním výukovým materiálem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cs-CZ" sz="2400">
                <a:effectLst>
                  <a:outerShdw blurRad="38100" dist="38100" dir="2700000" algn="tl">
                    <a:srgbClr val="C0C0C0"/>
                  </a:outerShdw>
                </a:effectLst>
              </a:rPr>
              <a:t> Cíle polytechnické výchovy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</p:spPr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Pomůcky</a:t>
            </a:r>
          </a:p>
        </p:txBody>
      </p:sp>
      <p:sp>
        <p:nvSpPr>
          <p:cNvPr id="34819" name="Rectangle 3"/>
          <p:cNvSpPr>
            <a:spLocks noGrp="1"/>
          </p:cNvSpPr>
          <p:nvPr>
            <p:ph type="body" idx="1"/>
          </p:nvPr>
        </p:nvSpPr>
        <p:spPr>
          <a:xfrm>
            <a:off x="817563" y="1600200"/>
            <a:ext cx="10871200" cy="4525963"/>
          </a:xfrm>
        </p:spPr>
        <p:txBody>
          <a:bodyPr/>
          <a:lstStyle/>
          <a:p>
            <a:r>
              <a:rPr lang="cs-CZ" smtClean="0"/>
              <a:t>Barevné papíry</a:t>
            </a:r>
          </a:p>
          <a:p>
            <a:r>
              <a:rPr lang="cs-CZ" smtClean="0"/>
              <a:t>Bílou (žlutou, hnědou) temperovou barvu</a:t>
            </a:r>
          </a:p>
          <a:p>
            <a:r>
              <a:rPr lang="cs-CZ" smtClean="0"/>
              <a:t>Nůžky</a:t>
            </a:r>
          </a:p>
          <a:p>
            <a:r>
              <a:rPr lang="cs-CZ" smtClean="0"/>
              <a:t>Štětec</a:t>
            </a:r>
          </a:p>
          <a:p>
            <a:r>
              <a:rPr lang="cs-CZ" smtClean="0"/>
              <a:t>Tužku</a:t>
            </a:r>
          </a:p>
          <a:p>
            <a:r>
              <a:rPr lang="cs-CZ" smtClean="0"/>
              <a:t>Lepidlo</a:t>
            </a:r>
          </a:p>
          <a:p>
            <a:pPr>
              <a:buFont typeface="Wingdings" pitchFamily="2" charset="2"/>
              <a:buNone/>
            </a:pPr>
            <a:endParaRPr lang="cs-CZ" smtClean="0"/>
          </a:p>
          <a:p>
            <a:endParaRPr lang="cs-CZ" smtClean="0"/>
          </a:p>
        </p:txBody>
      </p:sp>
      <p:pic>
        <p:nvPicPr>
          <p:cNvPr id="34820" name="Picture 4" descr="CAM0105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037513" y="1771650"/>
            <a:ext cx="3997325" cy="3111500"/>
          </a:xfrm>
          <a:prstGeom prst="rect">
            <a:avLst/>
          </a:prstGeom>
          <a:noFill/>
        </p:spPr>
      </p:pic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623888" y="6491288"/>
            <a:ext cx="109775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cs-CZ" sz="1200">
                <a:solidFill>
                  <a:schemeClr val="tx2"/>
                </a:solidFill>
                <a:effectLst/>
              </a:rPr>
              <a:t>Projekt CZ.1.07/1.3.00/48.0075 je spolufinancován Evropským sociálním fondem a státním rozpočtem České republiky</a:t>
            </a:r>
            <a:r>
              <a:rPr lang="cs-CZ">
                <a:solidFill>
                  <a:schemeClr val="tx2"/>
                </a:solidFill>
                <a:effectLst/>
              </a:rPr>
              <a:t>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</p:spPr>
        <p:txBody>
          <a:bodyPr/>
          <a:lstStyle/>
          <a:p>
            <a:r>
              <a:rPr lang="cs-CZ" smtClean="0"/>
              <a:t>Postup</a:t>
            </a:r>
          </a:p>
        </p:txBody>
      </p:sp>
      <p:sp>
        <p:nvSpPr>
          <p:cNvPr id="35843" name="Rectangle 3"/>
          <p:cNvSpPr>
            <a:spLocks noGrp="1"/>
          </p:cNvSpPr>
          <p:nvPr>
            <p:ph type="body" idx="1"/>
          </p:nvPr>
        </p:nvSpPr>
        <p:spPr>
          <a:xfrm>
            <a:off x="817563" y="1600200"/>
            <a:ext cx="10871200" cy="4525963"/>
          </a:xfrm>
        </p:spPr>
        <p:txBody>
          <a:bodyPr/>
          <a:lstStyle/>
          <a:p>
            <a:r>
              <a:rPr lang="cs-CZ" smtClean="0"/>
              <a:t>Štětcem naneseme barvu na spodní stranu ruky</a:t>
            </a:r>
          </a:p>
        </p:txBody>
      </p:sp>
      <p:pic>
        <p:nvPicPr>
          <p:cNvPr id="35844" name="Picture 4" descr="CAM0105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26375" y="2124075"/>
            <a:ext cx="4130675" cy="311785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</p:spPr>
        <p:txBody>
          <a:bodyPr/>
          <a:lstStyle/>
          <a:p>
            <a:r>
              <a:rPr lang="cs-CZ" smtClean="0"/>
              <a:t>Postup</a:t>
            </a:r>
          </a:p>
        </p:txBody>
      </p:sp>
      <p:sp>
        <p:nvSpPr>
          <p:cNvPr id="36867" name="Rectangle 3"/>
          <p:cNvSpPr>
            <a:spLocks noGrp="1"/>
          </p:cNvSpPr>
          <p:nvPr>
            <p:ph type="body" idx="1"/>
          </p:nvPr>
        </p:nvSpPr>
        <p:spPr>
          <a:xfrm>
            <a:off x="817563" y="1600200"/>
            <a:ext cx="10871200" cy="4525963"/>
          </a:xfrm>
        </p:spPr>
        <p:txBody>
          <a:bodyPr/>
          <a:lstStyle/>
          <a:p>
            <a:r>
              <a:rPr lang="cs-CZ" smtClean="0"/>
              <a:t>Dlaň přiložíme na předem vybraný barevný papír a obtiskneme</a:t>
            </a:r>
          </a:p>
          <a:p>
            <a:r>
              <a:rPr lang="cs-CZ" smtClean="0"/>
              <a:t>Necháme zaschnout</a:t>
            </a:r>
          </a:p>
        </p:txBody>
      </p:sp>
      <p:pic>
        <p:nvPicPr>
          <p:cNvPr id="36868" name="Picture 4" descr="CAM0105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29138" y="2678113"/>
            <a:ext cx="3632200" cy="2528887"/>
          </a:xfrm>
          <a:prstGeom prst="rect">
            <a:avLst/>
          </a:prstGeom>
          <a:noFill/>
        </p:spPr>
      </p:pic>
      <p:pic>
        <p:nvPicPr>
          <p:cNvPr id="36869" name="Picture 5" descr="CAM0105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494713" y="2665413"/>
            <a:ext cx="3465512" cy="2519362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</p:spPr>
        <p:txBody>
          <a:bodyPr/>
          <a:lstStyle/>
          <a:p>
            <a:r>
              <a:rPr lang="cs-CZ" smtClean="0"/>
              <a:t>Postup</a:t>
            </a:r>
          </a:p>
        </p:txBody>
      </p:sp>
      <p:sp>
        <p:nvSpPr>
          <p:cNvPr id="37891" name="Rectangle 3"/>
          <p:cNvSpPr>
            <a:spLocks noGrp="1"/>
          </p:cNvSpPr>
          <p:nvPr>
            <p:ph type="body" idx="1"/>
          </p:nvPr>
        </p:nvSpPr>
        <p:spPr>
          <a:xfrm>
            <a:off x="817563" y="1600200"/>
            <a:ext cx="10871200" cy="4525963"/>
          </a:xfrm>
        </p:spPr>
        <p:txBody>
          <a:bodyPr/>
          <a:lstStyle/>
          <a:p>
            <a:r>
              <a:rPr lang="cs-CZ" smtClean="0"/>
              <a:t>Na červený papír si tužkou nakreslíme hřeben kohouta, vystřihneme a přilepíme na vrchol obtisknutého palce</a:t>
            </a:r>
          </a:p>
        </p:txBody>
      </p:sp>
      <p:pic>
        <p:nvPicPr>
          <p:cNvPr id="37892" name="Picture 4" descr="CAM01059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97700" y="2617788"/>
            <a:ext cx="4075113" cy="26384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</p:spPr>
        <p:txBody>
          <a:bodyPr/>
          <a:lstStyle/>
          <a:p>
            <a:r>
              <a:rPr lang="cs-CZ" smtClean="0"/>
              <a:t>Postup</a:t>
            </a:r>
          </a:p>
        </p:txBody>
      </p:sp>
      <p:sp>
        <p:nvSpPr>
          <p:cNvPr id="38915" name="Rectangle 3"/>
          <p:cNvSpPr>
            <a:spLocks noGrp="1"/>
          </p:cNvSpPr>
          <p:nvPr>
            <p:ph type="body" idx="1"/>
          </p:nvPr>
        </p:nvSpPr>
        <p:spPr>
          <a:xfrm>
            <a:off x="1103313" y="1484313"/>
            <a:ext cx="10675937" cy="4191000"/>
          </a:xfrm>
        </p:spPr>
        <p:txBody>
          <a:bodyPr/>
          <a:lstStyle/>
          <a:p>
            <a:r>
              <a:rPr lang="cs-CZ" smtClean="0"/>
              <a:t>Tužkou nebo fixem dokreslíme oko na již nabarvenou část papíru</a:t>
            </a:r>
          </a:p>
        </p:txBody>
      </p:sp>
      <p:pic>
        <p:nvPicPr>
          <p:cNvPr id="38916" name="Picture 4" descr="CAM01060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53225" y="2117725"/>
            <a:ext cx="4418013" cy="29210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</p:spPr>
        <p:txBody>
          <a:bodyPr/>
          <a:lstStyle/>
          <a:p>
            <a:r>
              <a:rPr lang="cs-CZ" smtClean="0"/>
              <a:t>Postup</a:t>
            </a:r>
          </a:p>
        </p:txBody>
      </p:sp>
      <p:sp>
        <p:nvSpPr>
          <p:cNvPr id="39939" name="Rectangle 3"/>
          <p:cNvSpPr>
            <a:spLocks noGrp="1"/>
          </p:cNvSpPr>
          <p:nvPr>
            <p:ph type="body" idx="1"/>
          </p:nvPr>
        </p:nvSpPr>
        <p:spPr>
          <a:xfrm>
            <a:off x="1200150" y="1484313"/>
            <a:ext cx="10675938" cy="4191000"/>
          </a:xfrm>
        </p:spPr>
        <p:txBody>
          <a:bodyPr/>
          <a:lstStyle/>
          <a:p>
            <a:r>
              <a:rPr lang="cs-CZ" smtClean="0"/>
              <a:t>Na žlutý či oranžový papír si předkreslíme rovnoramenný trojúhelník = zobák kohouta</a:t>
            </a:r>
          </a:p>
          <a:p>
            <a:r>
              <a:rPr lang="cs-CZ" smtClean="0"/>
              <a:t>Vystřihneme a nalepíme </a:t>
            </a:r>
          </a:p>
        </p:txBody>
      </p:sp>
      <p:pic>
        <p:nvPicPr>
          <p:cNvPr id="39940" name="Picture 4" descr="CAM0106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21538" y="2178050"/>
            <a:ext cx="4414837" cy="283051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</p:spPr>
        <p:txBody>
          <a:bodyPr/>
          <a:lstStyle/>
          <a:p>
            <a:r>
              <a:rPr lang="cs-CZ" smtClean="0"/>
              <a:t>Postup</a:t>
            </a:r>
          </a:p>
        </p:txBody>
      </p:sp>
      <p:sp>
        <p:nvSpPr>
          <p:cNvPr id="40963" name="Rectangle 3"/>
          <p:cNvSpPr>
            <a:spLocks noGrp="1"/>
          </p:cNvSpPr>
          <p:nvPr>
            <p:ph type="body" idx="1"/>
          </p:nvPr>
        </p:nvSpPr>
        <p:spPr>
          <a:xfrm>
            <a:off x="163513" y="1498600"/>
            <a:ext cx="10675937" cy="4191000"/>
          </a:xfrm>
        </p:spPr>
        <p:txBody>
          <a:bodyPr/>
          <a:lstStyle/>
          <a:p>
            <a:r>
              <a:rPr lang="cs-CZ" smtClean="0"/>
              <a:t>Na žlutý či oranžový papír si předkreslíme kohoutův krční lalok ve tvaru malé slzičky</a:t>
            </a:r>
          </a:p>
          <a:p>
            <a:r>
              <a:rPr lang="cs-CZ" smtClean="0"/>
              <a:t>Vystřihneme a nalepíme pod zobáček</a:t>
            </a:r>
          </a:p>
        </p:txBody>
      </p:sp>
      <p:pic>
        <p:nvPicPr>
          <p:cNvPr id="40964" name="Picture 4" descr="CAM0106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754938" y="2193925"/>
            <a:ext cx="4008437" cy="2944813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</p:spPr>
        <p:txBody>
          <a:bodyPr/>
          <a:lstStyle/>
          <a:p>
            <a:r>
              <a:rPr lang="cs-CZ" smtClean="0"/>
              <a:t>Postup</a:t>
            </a:r>
          </a:p>
        </p:txBody>
      </p:sp>
      <p:sp>
        <p:nvSpPr>
          <p:cNvPr id="41987" name="Rectangle 3"/>
          <p:cNvSpPr>
            <a:spLocks noGrp="1"/>
          </p:cNvSpPr>
          <p:nvPr>
            <p:ph type="body" idx="1"/>
          </p:nvPr>
        </p:nvSpPr>
        <p:spPr>
          <a:xfrm>
            <a:off x="1103313" y="1484313"/>
            <a:ext cx="10675937" cy="4191000"/>
          </a:xfrm>
        </p:spPr>
        <p:txBody>
          <a:bodyPr/>
          <a:lstStyle/>
          <a:p>
            <a:r>
              <a:rPr lang="cs-CZ" smtClean="0"/>
              <a:t>Z libovolných barevných papírů si nastříháme proužky cca 1x10cm (přibližně 15 ks)</a:t>
            </a:r>
          </a:p>
        </p:txBody>
      </p:sp>
      <p:pic>
        <p:nvPicPr>
          <p:cNvPr id="41988" name="Picture 4" descr="CAM0106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926138" y="2112963"/>
            <a:ext cx="4886325" cy="313213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</p:spPr>
        <p:txBody>
          <a:bodyPr/>
          <a:lstStyle/>
          <a:p>
            <a:r>
              <a:rPr lang="cs-CZ" smtClean="0"/>
              <a:t>Postup</a:t>
            </a:r>
          </a:p>
        </p:txBody>
      </p:sp>
      <p:sp>
        <p:nvSpPr>
          <p:cNvPr id="43011" name="Rectangle 3"/>
          <p:cNvSpPr>
            <a:spLocks noGrp="1"/>
          </p:cNvSpPr>
          <p:nvPr>
            <p:ph type="body" idx="1"/>
          </p:nvPr>
        </p:nvSpPr>
        <p:spPr>
          <a:xfrm>
            <a:off x="214313" y="1457325"/>
            <a:ext cx="10675937" cy="4191000"/>
          </a:xfrm>
        </p:spPr>
        <p:txBody>
          <a:bodyPr/>
          <a:lstStyle/>
          <a:p>
            <a:r>
              <a:rPr lang="cs-CZ" smtClean="0"/>
              <a:t>Nastříhané proužky po jednom namotáme na štětec, po omotání chvíli na štětci přidržíme a sundáme</a:t>
            </a:r>
          </a:p>
          <a:p>
            <a:r>
              <a:rPr lang="cs-CZ" smtClean="0"/>
              <a:t>Vznikne malá spirálka</a:t>
            </a:r>
          </a:p>
        </p:txBody>
      </p:sp>
      <p:pic>
        <p:nvPicPr>
          <p:cNvPr id="43012" name="Picture 4" descr="CAM0106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97438" y="2574925"/>
            <a:ext cx="3433762" cy="2430463"/>
          </a:xfrm>
          <a:prstGeom prst="rect">
            <a:avLst/>
          </a:prstGeom>
          <a:noFill/>
        </p:spPr>
      </p:pic>
      <p:pic>
        <p:nvPicPr>
          <p:cNvPr id="43013" name="Picture 5" descr="CAM0106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618538" y="2549525"/>
            <a:ext cx="3414712" cy="2447925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</p:spPr>
        <p:txBody>
          <a:bodyPr/>
          <a:lstStyle/>
          <a:p>
            <a:r>
              <a:rPr lang="cs-CZ" smtClean="0"/>
              <a:t>Postup</a:t>
            </a:r>
          </a:p>
        </p:txBody>
      </p:sp>
      <p:sp>
        <p:nvSpPr>
          <p:cNvPr id="44035" name="Rectangle 3"/>
          <p:cNvSpPr>
            <a:spLocks noGrp="1"/>
          </p:cNvSpPr>
          <p:nvPr>
            <p:ph type="body" idx="1"/>
          </p:nvPr>
        </p:nvSpPr>
        <p:spPr>
          <a:xfrm>
            <a:off x="1103313" y="1484313"/>
            <a:ext cx="10675937" cy="4191000"/>
          </a:xfrm>
        </p:spPr>
        <p:txBody>
          <a:bodyPr/>
          <a:lstStyle/>
          <a:p>
            <a:r>
              <a:rPr lang="cs-CZ" smtClean="0"/>
              <a:t>Spirálky přilepujeme vždy jedním koncem na ocas kohouta (na 4 zbývající obtisknuté prsty)</a:t>
            </a:r>
          </a:p>
        </p:txBody>
      </p:sp>
      <p:pic>
        <p:nvPicPr>
          <p:cNvPr id="44036" name="Picture 4" descr="CAM0106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37388" y="2044700"/>
            <a:ext cx="4535487" cy="31115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/>
          </p:cNvSpPr>
          <p:nvPr>
            <p:ph type="title"/>
          </p:nvPr>
        </p:nvSpPr>
        <p:spPr>
          <a:xfrm>
            <a:off x="812800" y="228600"/>
            <a:ext cx="10871200" cy="990600"/>
          </a:xfrm>
        </p:spPr>
        <p:txBody>
          <a:bodyPr/>
          <a:lstStyle/>
          <a:p>
            <a:r>
              <a:rPr lang="cs-CZ" smtClean="0"/>
              <a:t>Výsledek</a:t>
            </a:r>
          </a:p>
        </p:txBody>
      </p:sp>
      <p:sp>
        <p:nvSpPr>
          <p:cNvPr id="45059" name="Rectangle 3"/>
          <p:cNvSpPr>
            <a:spLocks noGrp="1"/>
          </p:cNvSpPr>
          <p:nvPr>
            <p:ph type="body" idx="1"/>
          </p:nvPr>
        </p:nvSpPr>
        <p:spPr>
          <a:xfrm>
            <a:off x="1103313" y="1484313"/>
            <a:ext cx="10675937" cy="4191000"/>
          </a:xfrm>
        </p:spPr>
        <p:txBody>
          <a:bodyPr/>
          <a:lstStyle/>
          <a:p>
            <a:r>
              <a:rPr lang="cs-CZ" smtClean="0"/>
              <a:t>Spirálky postupně přilepujeme do té doby, než se nám zaplní celý kohoutův ocas</a:t>
            </a:r>
          </a:p>
        </p:txBody>
      </p:sp>
      <p:pic>
        <p:nvPicPr>
          <p:cNvPr id="45060" name="Picture 4" descr="CAM0106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26188" y="2125663"/>
            <a:ext cx="4586287" cy="3087687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477838" y="271463"/>
            <a:ext cx="10515600" cy="1033462"/>
          </a:xfrm>
        </p:spPr>
        <p:txBody>
          <a:bodyPr/>
          <a:lstStyle/>
          <a:p>
            <a:r>
              <a:rPr lang="cs-CZ" b="1" smtClean="0"/>
              <a:t>Prvky polytechnické výchovy</a:t>
            </a:r>
          </a:p>
        </p:txBody>
      </p:sp>
      <p:sp>
        <p:nvSpPr>
          <p:cNvPr id="19458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494343B4-84E7-4CDB-85AC-8331B3A192B5}" type="slidenum">
              <a:rPr lang="cs-CZ"/>
              <a:pPr>
                <a:defRPr/>
              </a:pPr>
              <a:t>14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38200" y="1690688"/>
            <a:ext cx="10515600" cy="3362325"/>
          </a:xfrm>
        </p:spPr>
        <p:txBody>
          <a:bodyPr>
            <a:normAutofit/>
          </a:bodyPr>
          <a:lstStyle/>
          <a:p>
            <a:pPr marL="44450" indent="0"/>
            <a:r>
              <a:rPr lang="cs-CZ" smtClean="0"/>
              <a:t>  Integrovaný blok: Svátky jary</a:t>
            </a:r>
          </a:p>
          <a:p>
            <a:pPr marL="44450" indent="0"/>
            <a:r>
              <a:rPr lang="cs-CZ" smtClean="0"/>
              <a:t>  Vzdělávací oblast: Dítě a společnost</a:t>
            </a:r>
          </a:p>
          <a:p>
            <a:pPr marL="44450" indent="0"/>
            <a:r>
              <a:rPr lang="cs-CZ" smtClean="0"/>
              <a:t>  Téma: Tradice - Velikonoce</a:t>
            </a:r>
          </a:p>
          <a:p>
            <a:pPr marL="44450" indent="0"/>
            <a:r>
              <a:rPr lang="cs-CZ" smtClean="0"/>
              <a:t>  Konkretizované výstupy: Dle instrukcí zhotovit velikonočního kohouta</a:t>
            </a:r>
          </a:p>
          <a:p>
            <a:pPr marL="44450" indent="0"/>
            <a:r>
              <a:rPr lang="cs-CZ" smtClean="0"/>
              <a:t>  Cíle: Umět zacházet s uvedeným potřebných materiálem.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/>
          <a:lstStyle/>
          <a:p>
            <a:r>
              <a:rPr lang="cs-CZ" smtClean="0"/>
              <a:t>Použité zdroje</a:t>
            </a:r>
          </a:p>
        </p:txBody>
      </p:sp>
      <p:sp>
        <p:nvSpPr>
          <p:cNvPr id="20483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20485" name="Text Box 5"/>
          <p:cNvSpPr txBox="1">
            <a:spLocks noChangeArrowheads="1"/>
          </p:cNvSpPr>
          <p:nvPr/>
        </p:nvSpPr>
        <p:spPr bwMode="auto">
          <a:xfrm>
            <a:off x="1068388" y="2138363"/>
            <a:ext cx="10213975" cy="1798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>
              <a:spcBef>
                <a:spcPct val="50000"/>
              </a:spcBef>
              <a:buFontTx/>
              <a:buChar char="•"/>
            </a:pPr>
            <a:r>
              <a:rPr lang="cs-CZ" sz="3200">
                <a:effectLst>
                  <a:outerShdw blurRad="38100" dist="38100" dir="2700000" algn="tl">
                    <a:srgbClr val="C0C0C0"/>
                  </a:outerShdw>
                </a:effectLst>
              </a:rPr>
              <a:t> Vlastní fotografie</a:t>
            </a:r>
          </a:p>
          <a:p>
            <a:pPr algn="l">
              <a:spcBef>
                <a:spcPct val="50000"/>
              </a:spcBef>
              <a:buFontTx/>
              <a:buChar char="•"/>
            </a:pPr>
            <a:r>
              <a:rPr lang="cs-CZ" sz="3200">
                <a:effectLst>
                  <a:outerShdw blurRad="38100" dist="38100" dir="2700000" algn="tl">
                    <a:srgbClr val="C0C0C0"/>
                  </a:outerShdw>
                </a:effectLst>
              </a:rPr>
              <a:t> Výtvarný materiál potřebný k výrobě velikonočního kohoutka uvedený na snímku č.2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21506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4FF63395-2B82-4779-A43F-8242FD384CD8}" type="slidenum">
              <a:rPr lang="cs-CZ"/>
              <a:pPr>
                <a:defRPr/>
              </a:pPr>
              <a:t>16</a:t>
            </a:fld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00400" y="3454400"/>
            <a:ext cx="8488363" cy="2641600"/>
          </a:xfrm>
        </p:spPr>
        <p:txBody>
          <a:bodyPr>
            <a:normAutofit/>
          </a:bodyPr>
          <a:lstStyle/>
          <a:p>
            <a:pPr marL="44450" indent="0">
              <a:buFont typeface="Wingdings" pitchFamily="2" charset="2"/>
              <a:buNone/>
            </a:pPr>
            <a:endParaRPr lang="cs-CZ" b="1" smtClean="0"/>
          </a:p>
          <a:p>
            <a:pPr marL="44450" indent="0">
              <a:buFont typeface="Wingdings" pitchFamily="2" charset="2"/>
              <a:buNone/>
            </a:pPr>
            <a:endParaRPr lang="cs-CZ" smtClean="0"/>
          </a:p>
          <a:p>
            <a:pPr marL="44450" indent="0">
              <a:buFont typeface="Wingdings" pitchFamily="2" charset="2"/>
              <a:buNone/>
            </a:pPr>
            <a:endParaRPr lang="cs-CZ" smtClean="0"/>
          </a:p>
          <a:p>
            <a:pPr marL="44450" indent="0">
              <a:buFont typeface="Wingdings" pitchFamily="2" charset="2"/>
              <a:buNone/>
            </a:pPr>
            <a:endParaRPr lang="cs-CZ" smtClean="0"/>
          </a:p>
        </p:txBody>
      </p:sp>
      <p:sp>
        <p:nvSpPr>
          <p:cNvPr id="21510" name="Text Box 6"/>
          <p:cNvSpPr txBox="1">
            <a:spLocks noChangeArrowheads="1"/>
          </p:cNvSpPr>
          <p:nvPr/>
        </p:nvSpPr>
        <p:spPr bwMode="auto">
          <a:xfrm>
            <a:off x="514350" y="1933575"/>
            <a:ext cx="7958138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 sz="3200">
                <a:effectLst>
                  <a:outerShdw blurRad="38100" dist="38100" dir="2700000" algn="tl">
                    <a:srgbClr val="C0C0C0"/>
                  </a:outerShdw>
                </a:effectLst>
              </a:rPr>
              <a:t> Jedná se o pracovní postup k vytvoření velikonočního kohouta. 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7563" y="228600"/>
            <a:ext cx="10871200" cy="9906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22530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A03631BD-FA65-43C0-8879-D1D808E212A6}" type="slidenum">
              <a:rPr lang="cs-CZ"/>
              <a:pPr>
                <a:defRPr/>
              </a:pPr>
              <a:t>17</a:t>
            </a:fld>
            <a:endParaRPr lang="cs-CZ" dirty="0"/>
          </a:p>
        </p:txBody>
      </p:sp>
      <p:sp>
        <p:nvSpPr>
          <p:cNvPr id="22532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17563" y="1600200"/>
            <a:ext cx="10871200" cy="4495800"/>
          </a:xfrm>
        </p:spPr>
        <p:txBody>
          <a:bodyPr/>
          <a:lstStyle/>
          <a:p>
            <a:r>
              <a:rPr lang="cs-CZ" smtClean="0"/>
              <a:t>Dotyková obrazovka, připojená k PC</a:t>
            </a:r>
            <a:endParaRPr lang="cs-CZ" b="1" smtClean="0"/>
          </a:p>
          <a:p>
            <a:r>
              <a:rPr lang="cs-CZ" smtClean="0"/>
              <a:t>Didaktický kufřík - KUMUČ </a:t>
            </a:r>
          </a:p>
          <a:p>
            <a:r>
              <a:rPr lang="cs-CZ" smtClean="0"/>
              <a:t>Materiál je popsán na snímku č.2</a:t>
            </a:r>
          </a:p>
          <a:p>
            <a:endParaRPr lang="cs-CZ" smtClean="0"/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675" y="479425"/>
            <a:ext cx="9509125" cy="1089025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23554" name="Zástupný symbol pro zápatí 3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 fontScale="85000" lnSpcReduction="20000"/>
          </a:bodyPr>
          <a:lstStyle/>
          <a:p>
            <a:pPr>
              <a:defRPr/>
            </a:pPr>
            <a:fld id="{D2C57E4A-E9EF-4CE7-82BC-B3DAA66BDEAC}" type="slidenum">
              <a:rPr lang="cs-CZ"/>
              <a:pPr>
                <a:defRPr/>
              </a:pPr>
              <a:t>18</a:t>
            </a:fld>
            <a:endParaRPr lang="cs-CZ" dirty="0"/>
          </a:p>
        </p:txBody>
      </p:sp>
      <p:sp>
        <p:nvSpPr>
          <p:cNvPr id="2355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01675" y="2200275"/>
            <a:ext cx="10186988" cy="2913063"/>
          </a:xfrm>
        </p:spPr>
        <p:txBody>
          <a:bodyPr/>
          <a:lstStyle/>
          <a:p>
            <a:r>
              <a:rPr lang="cs-CZ" smtClean="0"/>
              <a:t>Na jednotlivých snímcích této prezentace nejsou využity žádné efekty a animace.</a:t>
            </a: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Zástupný symbol pro zápatí 1"/>
          <p:cNvSpPr>
            <a:spLocks noGrp="1"/>
          </p:cNvSpPr>
          <p:nvPr>
            <p:ph type="ftr" sz="quarter" idx="11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>
                <a:solidFill>
                  <a:srgbClr val="000000"/>
                </a:solidFill>
                <a:cs typeface="Arial" charset="0"/>
              </a:rPr>
              <a:t>Projekt CZ.1.07/1.3.00/48.0075 je spolufinancován Evropským sociálním fondem a státním rozpočtem České republiky.</a:t>
            </a:r>
          </a:p>
        </p:txBody>
      </p:sp>
      <p:grpSp>
        <p:nvGrpSpPr>
          <p:cNvPr id="24578" name="Skupina 4"/>
          <p:cNvGrpSpPr>
            <a:grpSpLocks/>
          </p:cNvGrpSpPr>
          <p:nvPr/>
        </p:nvGrpSpPr>
        <p:grpSpPr bwMode="auto">
          <a:xfrm>
            <a:off x="1920875" y="1119188"/>
            <a:ext cx="7513638" cy="4065587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370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  <a:effectLst/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6852" y="1476827"/>
              <a:ext cx="1532922" cy="1316413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  <a:effectLst/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  <a:effectLst/>
                </a:rPr>
                <a:t>k získávání základních pracovních dovedností a </a:t>
              </a:r>
              <a:r>
                <a:rPr lang="cs-CZ" sz="1600" b="1" dirty="0">
                  <a:solidFill>
                    <a:schemeClr val="tx1"/>
                  </a:solidFill>
                  <a:effectLst/>
                </a:rPr>
                <a:t>návyků</a:t>
              </a:r>
              <a:endParaRPr lang="cs-CZ" sz="1600" b="1" dirty="0">
                <a:solidFill>
                  <a:schemeClr val="tx1"/>
                </a:solidFill>
                <a:effectLst/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181" y="753689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  <a:effectLst/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  <a:effectLst/>
                </a:rPr>
                <a:t>p</a:t>
              </a:r>
              <a:r>
                <a:rPr lang="cs-CZ" sz="1600" b="1" dirty="0">
                  <a:solidFill>
                    <a:schemeClr val="tx1"/>
                  </a:solidFill>
                  <a:effectLst/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  <a:effectLst/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523" y="750955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  <a:effectLst/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523" y="2135717"/>
              <a:ext cx="1604637" cy="1440809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  <a:effectLst/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955" y="2935408"/>
              <a:ext cx="1532922" cy="1316412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lIns="237436" tIns="216581" rIns="237436" bIns="216581" spcCol="1270" anchor="ctr"/>
            <a:lstStyle/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  <a:effectLst/>
                </a:rPr>
                <a:t>Podpořit rozvoj myšlenkového potenciálu</a:t>
              </a:r>
            </a:p>
            <a:p>
              <a:pPr algn="ctr" defTabSz="444500" fontAlgn="auto">
                <a:lnSpc>
                  <a:spcPct val="90000"/>
                </a:lnSpc>
                <a:spcAft>
                  <a:spcPct val="35000"/>
                </a:spcAft>
                <a:defRPr/>
              </a:pPr>
              <a:r>
                <a:rPr lang="cs-CZ" sz="1600" b="1" dirty="0">
                  <a:solidFill>
                    <a:schemeClr val="tx1"/>
                  </a:solidFill>
                  <a:effectLst/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675" y="479425"/>
            <a:ext cx="9509125" cy="1089025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4400" b="1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/>
            </a:r>
            <a:br>
              <a:rPr lang="cs-CZ" sz="4400" b="1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cs-CZ" sz="6700" b="1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effectLst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31</TotalTime>
  <Words>414</Words>
  <Application>Microsoft Office PowerPoint</Application>
  <PresentationFormat>Vlastní</PresentationFormat>
  <Paragraphs>82</Paragraphs>
  <Slides>19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19</vt:i4>
      </vt:variant>
    </vt:vector>
  </HeadingPairs>
  <TitlesOfParts>
    <vt:vector size="33" baseType="lpstr">
      <vt:lpstr>Tw Cen MT</vt:lpstr>
      <vt:lpstr>Arial</vt:lpstr>
      <vt:lpstr>Wingdings</vt:lpstr>
      <vt:lpstr>Wingdings 2</vt:lpstr>
      <vt:lpstr>Century Gothic</vt:lpstr>
      <vt:lpstr>Medián</vt:lpstr>
      <vt:lpstr>Medián</vt:lpstr>
      <vt:lpstr>Medián</vt:lpstr>
      <vt:lpstr>Medián</vt:lpstr>
      <vt:lpstr>Medián</vt:lpstr>
      <vt:lpstr>Medián</vt:lpstr>
      <vt:lpstr>Medián</vt:lpstr>
      <vt:lpstr>Medián</vt:lpstr>
      <vt:lpstr>Medián</vt:lpstr>
      <vt:lpstr>Výroba velikonočního kohoutka</vt:lpstr>
      <vt:lpstr>OBSAH PREZENTACE</vt:lpstr>
      <vt:lpstr>Pomůcky</vt:lpstr>
      <vt:lpstr>Postup</vt:lpstr>
      <vt:lpstr>Postup</vt:lpstr>
      <vt:lpstr>Postup</vt:lpstr>
      <vt:lpstr>Postup</vt:lpstr>
      <vt:lpstr>Postup</vt:lpstr>
      <vt:lpstr>Postup</vt:lpstr>
      <vt:lpstr>Postup</vt:lpstr>
      <vt:lpstr>Postup</vt:lpstr>
      <vt:lpstr>Postup</vt:lpstr>
      <vt:lpstr>Výsledek</vt:lpstr>
      <vt:lpstr>Prvky polytechnické výchovy</vt:lpstr>
      <vt:lpstr>Použité zdroje</vt:lpstr>
      <vt:lpstr>Metodický postup </vt:lpstr>
      <vt:lpstr>Materiály, pomůcky </vt:lpstr>
      <vt:lpstr> Práce s interaktivním výukovým materiálem 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Výroba velikonočního kohoutka</dc:title>
  <dc:creator/>
  <cp:lastModifiedBy/>
  <cp:revision>2</cp:revision>
  <dcterms:created xsi:type="dcterms:W3CDTF">2014-08-05T12:38:58Z</dcterms:created>
  <dcterms:modified xsi:type="dcterms:W3CDTF">2015-04-16T14:59:13Z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