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3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9" r:id="rId4"/>
    <p:sldId id="290" r:id="rId5"/>
    <p:sldId id="300" r:id="rId6"/>
    <p:sldId id="301" r:id="rId7"/>
    <p:sldId id="291" r:id="rId8"/>
    <p:sldId id="292" r:id="rId9"/>
    <p:sldId id="299" r:id="rId10"/>
    <p:sldId id="293" r:id="rId11"/>
    <p:sldId id="294" r:id="rId12"/>
    <p:sldId id="295" r:id="rId13"/>
    <p:sldId id="296" r:id="rId14"/>
    <p:sldId id="297" r:id="rId15"/>
    <p:sldId id="29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2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3818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97594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8681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5704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74614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61413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2743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2787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716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7567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515733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188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5363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  <p:sldLayoutId id="2147484050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6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v%C4%9Btrn%C3%BD-ml%C3%BDn-nostalgie-m%C3%BCller-mouka-621507/" TargetMode="External"/><Relationship Id="rId2" Type="http://schemas.openxmlformats.org/officeDocument/2006/relationships/hyperlink" Target="http://pixabay.com/cs/v%C4%9Btrn%C3%A9-elektr%C3%A1rny-v%C4%9Btrn%C3%A1-energie-1063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tornado-ni%C4%8Den%C3%AD-d%C5%AFm-po%C4%8Das%C3%AD-618718/" TargetMode="External"/><Relationship Id="rId5" Type="http://schemas.openxmlformats.org/officeDocument/2006/relationships/hyperlink" Target="http://pixabay.com/cs/n%C5%AF%C5%BEky-izolovan%C3%BD-b%C3%ADl%C3%A1-pozad%C3%AD-zelen%C3%A1-213700/" TargetMode="External"/><Relationship Id="rId4" Type="http://schemas.openxmlformats.org/officeDocument/2006/relationships/hyperlink" Target="http://pixabay.com/cs/v%C4%9Btrn%C3%ADk-%C4%8D%C3%ADseln%C3%ADk-festival-628939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tx2">
                <a:lumMod val="60000"/>
                <a:lumOff val="40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umí vítr?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17910" y="3111689"/>
            <a:ext cx="2210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Výroba větrníku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44708" y="271298"/>
            <a:ext cx="9784080" cy="1508760"/>
          </a:xfrm>
        </p:spPr>
        <p:txBody>
          <a:bodyPr/>
          <a:lstStyle/>
          <a:p>
            <a:r>
              <a:rPr lang="cs-CZ" dirty="0" smtClean="0"/>
              <a:t>Roztočí větrnou elektrárnu a vyrobí elektřinu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Větrné Elektrárny, Větrná Energie, Energie, Prou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173" y="2182900"/>
            <a:ext cx="5760000" cy="43200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8177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84733" y="271298"/>
            <a:ext cx="9784080" cy="1508760"/>
          </a:xfrm>
        </p:spPr>
        <p:txBody>
          <a:bodyPr/>
          <a:lstStyle/>
          <a:p>
            <a:r>
              <a:rPr lang="cs-CZ" dirty="0" smtClean="0"/>
              <a:t>Roztočí lopatky větrného mlýna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 descr="Větrný Mlýn, Nostalgie, Müller, Mouka, Obiloviny, Zrn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502" y="2229655"/>
            <a:ext cx="6490141" cy="43200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615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84733" y="271298"/>
            <a:ext cx="9784080" cy="1508760"/>
          </a:xfrm>
        </p:spPr>
        <p:txBody>
          <a:bodyPr/>
          <a:lstStyle/>
          <a:p>
            <a:r>
              <a:rPr lang="cs-CZ" dirty="0" smtClean="0"/>
              <a:t>Láme stromy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6" name="Picture 2" descr="http://upload.wikimedia.org/wikipedia/commons/thumb/5/5d/Orkan_Emma_Erndtebr%C3%BCck_Schameder.jpg/1024px-Orkan_Emma_Erndtebr%C3%BCck_Schamed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170" y="2102854"/>
            <a:ext cx="6392601" cy="43200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27594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84733" y="271298"/>
            <a:ext cx="9784080" cy="1508760"/>
          </a:xfrm>
        </p:spPr>
        <p:txBody>
          <a:bodyPr/>
          <a:lstStyle/>
          <a:p>
            <a:r>
              <a:rPr lang="cs-CZ" smtClean="0"/>
              <a:t>Odnáší střechy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050" name="Picture 2" descr="Tornado Ničení, Dům, Počasí, Katastrofa, Ztráta, Vít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6049" y="2374728"/>
            <a:ext cx="6505412" cy="43200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42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Roztočí větrník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074" name="Picture 2" descr="Větrník, Číselník, Festival, Spravedliv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379" y="1344769"/>
            <a:ext cx="1595952" cy="349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Větrník, Číselník, Festival, Spravedliv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711" y="1344767"/>
            <a:ext cx="1595952" cy="349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Větrník, Číselník, Festival, Spravedliv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983" y="1344767"/>
            <a:ext cx="1595952" cy="349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Větrník, Číselník, Festival, Spravedliv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255" y="1344767"/>
            <a:ext cx="1595952" cy="349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Vyrobím si větrník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236" y="2486223"/>
            <a:ext cx="2706667" cy="2520000"/>
          </a:xfrm>
          <a:prstGeom prst="rect">
            <a:avLst/>
          </a:prstGeom>
        </p:spPr>
      </p:pic>
      <p:grpSp>
        <p:nvGrpSpPr>
          <p:cNvPr id="2" name="Skupina 1"/>
          <p:cNvGrpSpPr/>
          <p:nvPr/>
        </p:nvGrpSpPr>
        <p:grpSpPr>
          <a:xfrm>
            <a:off x="4671390" y="2357216"/>
            <a:ext cx="2967424" cy="2778014"/>
            <a:chOff x="4125334" y="1623726"/>
            <a:chExt cx="2967424" cy="2778014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125334" y="1623726"/>
              <a:ext cx="2967424" cy="2778014"/>
            </a:xfrm>
            <a:prstGeom prst="rect">
              <a:avLst/>
            </a:prstGeom>
          </p:spPr>
        </p:pic>
        <p:cxnSp>
          <p:nvCxnSpPr>
            <p:cNvPr id="8" name="Přímá spojnice 7"/>
            <p:cNvCxnSpPr/>
            <p:nvPr/>
          </p:nvCxnSpPr>
          <p:spPr>
            <a:xfrm>
              <a:off x="4971245" y="3377697"/>
              <a:ext cx="180304" cy="17687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5922136" y="2438600"/>
              <a:ext cx="180304" cy="17687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5903082" y="3377697"/>
              <a:ext cx="155149" cy="18556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V="1">
              <a:off x="5073974" y="2511740"/>
              <a:ext cx="155149" cy="18556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6" name="Picture 2" descr="Nůžky, Izolovaný, Bílá, Pozadí, Zelená, Střih, Zaříze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1906" flipH="1">
            <a:off x="6664571" y="4400517"/>
            <a:ext cx="1382497" cy="9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Nůžky, Izolovaný, Bílá, Pozadí, Zelená, Střih, Zaříze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44890" flipH="1">
            <a:off x="6553624" y="2098249"/>
            <a:ext cx="1382497" cy="9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Nůžky, Izolovaný, Bílá, Pozadí, Zelená, Střih, Zaříze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58094">
            <a:off x="4310171" y="2039410"/>
            <a:ext cx="1382497" cy="9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Nůžky, Izolovaný, Bílá, Pozadí, Zelená, Střih, Zaříze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58094">
            <a:off x="4238729" y="4282837"/>
            <a:ext cx="1382497" cy="9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8409274" y="2357216"/>
            <a:ext cx="2967424" cy="2778014"/>
            <a:chOff x="8409274" y="2357216"/>
            <a:chExt cx="2967424" cy="2778014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409274" y="2357216"/>
              <a:ext cx="2967424" cy="2778014"/>
            </a:xfrm>
            <a:prstGeom prst="rect">
              <a:avLst/>
            </a:prstGeom>
          </p:spPr>
        </p:pic>
        <p:cxnSp>
          <p:nvCxnSpPr>
            <p:cNvPr id="12" name="Zakřivená spojnice 11"/>
            <p:cNvCxnSpPr/>
            <p:nvPr/>
          </p:nvCxnSpPr>
          <p:spPr>
            <a:xfrm rot="5400000">
              <a:off x="9860103" y="2619327"/>
              <a:ext cx="1159780" cy="1094013"/>
            </a:xfrm>
            <a:prstGeom prst="curvedConnector3">
              <a:avLst/>
            </a:prstGeom>
            <a:ln w="38100">
              <a:solidFill>
                <a:schemeClr val="accent6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1165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Už to skoro bude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184" y="1792936"/>
            <a:ext cx="5071529" cy="3803647"/>
          </a:xfrm>
          <a:prstGeom prst="rect">
            <a:avLst/>
          </a:prstGeom>
        </p:spPr>
      </p:pic>
      <p:sp>
        <p:nvSpPr>
          <p:cNvPr id="13" name="Bublinový popisek ve tvaru obláčku 12"/>
          <p:cNvSpPr/>
          <p:nvPr/>
        </p:nvSpPr>
        <p:spPr>
          <a:xfrm>
            <a:off x="6515533" y="2340441"/>
            <a:ext cx="2782956" cy="3256142"/>
          </a:xfrm>
          <a:prstGeom prst="cloudCallout">
            <a:avLst>
              <a:gd name="adj1" fmla="val -134166"/>
              <a:gd name="adj2" fmla="val -77098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Paní učitelka nám připevní větrník na dřevěnou tyčku.</a:t>
            </a:r>
            <a:endParaRPr lang="cs-CZ" sz="2400" b="1" dirty="0"/>
          </a:p>
        </p:txBody>
      </p:sp>
      <p:pic>
        <p:nvPicPr>
          <p:cNvPr id="21" name="Picture 2" descr="Větrník, Číselník, Festival, Spravedlivé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9239" y="1945771"/>
            <a:ext cx="1595952" cy="349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099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84771" y="0"/>
            <a:ext cx="9784080" cy="1508760"/>
          </a:xfrm>
        </p:spPr>
        <p:txBody>
          <a:bodyPr/>
          <a:lstStyle/>
          <a:p>
            <a:r>
              <a:rPr lang="cs-CZ" dirty="0" smtClean="0"/>
              <a:t>Větrník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7277" y="1183972"/>
            <a:ext cx="11734366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b="1" dirty="0">
                <a:solidFill>
                  <a:schemeClr val="bg1"/>
                </a:solidFill>
                <a:cs typeface="Arial" panose="020B0604020202020204" pitchFamily="34" charset="0"/>
              </a:rPr>
              <a:t>Co budeme na větrník potřebovat?</a:t>
            </a:r>
          </a:p>
          <a:p>
            <a:pPr lvl="0"/>
            <a:r>
              <a:rPr lang="cs-CZ" altLang="cs-CZ" dirty="0">
                <a:solidFill>
                  <a:schemeClr val="bg1"/>
                </a:solidFill>
              </a:rPr>
              <a:t/>
            </a:r>
            <a:br>
              <a:rPr lang="cs-CZ" altLang="cs-CZ" dirty="0">
                <a:solidFill>
                  <a:schemeClr val="bg1"/>
                </a:solidFill>
              </a:rPr>
            </a:br>
            <a:r>
              <a:rPr lang="cs-CZ" altLang="cs-CZ" dirty="0">
                <a:solidFill>
                  <a:schemeClr val="bg1"/>
                </a:solidFill>
                <a:cs typeface="Arial" panose="020B0604020202020204" pitchFamily="34" charset="0"/>
              </a:rPr>
              <a:t>- barevný </a:t>
            </a:r>
            <a:r>
              <a:rPr lang="cs-CZ" altLang="cs-CZ" dirty="0" smtClean="0">
                <a:solidFill>
                  <a:schemeClr val="bg1"/>
                </a:solidFill>
                <a:cs typeface="Arial" panose="020B0604020202020204" pitchFamily="34" charset="0"/>
              </a:rPr>
              <a:t>papír, nůžky, pravítko, barevné napínáčky, tužka, tyčka</a:t>
            </a:r>
            <a:r>
              <a:rPr lang="cs-CZ" altLang="cs-CZ" dirty="0">
                <a:solidFill>
                  <a:schemeClr val="bg1"/>
                </a:solidFill>
                <a:cs typeface="Arial" panose="020B0604020202020204" pitchFamily="34" charset="0"/>
              </a:rPr>
              <a:t/>
            </a:r>
            <a:br>
              <a:rPr lang="cs-CZ" altLang="cs-CZ" dirty="0">
                <a:solidFill>
                  <a:schemeClr val="bg1"/>
                </a:solidFill>
                <a:cs typeface="Arial" panose="020B0604020202020204" pitchFamily="34" charset="0"/>
              </a:rPr>
            </a:br>
            <a:endParaRPr lang="cs-CZ" altLang="cs-CZ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Pracovní </a:t>
            </a:r>
            <a: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postup:</a:t>
            </a:r>
            <a:b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s-CZ" altLang="cs-CZ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chemeClr val="bg1"/>
                </a:solidFill>
              </a:rPr>
              <a:t>1) Z  </a:t>
            </a:r>
            <a:r>
              <a:rPr lang="cs-CZ" altLang="cs-CZ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barevného papíru vystřihneme </a:t>
            </a:r>
            <a:r>
              <a:rPr lang="cs-CZ" altLang="cs-CZ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čtverec. Přehneme a vyznačíme úhlopříčky 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střed.</a:t>
            </a:r>
            <a:r>
              <a:rPr lang="cs-CZ" altLang="cs-CZ" dirty="0">
                <a:solidFill>
                  <a:schemeClr val="bg1"/>
                </a:solidFill>
              </a:rPr>
              <a:t/>
            </a:r>
            <a:br>
              <a:rPr lang="cs-CZ" altLang="cs-CZ" dirty="0">
                <a:solidFill>
                  <a:schemeClr val="bg1"/>
                </a:solidFill>
              </a:rPr>
            </a:br>
            <a: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Všechny čtyři strany podle úhlopříček </a:t>
            </a:r>
            <a:r>
              <a:rPr lang="cs-CZ" altLang="cs-CZ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nastřihneme 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až 3 cm </a:t>
            </a:r>
            <a:r>
              <a:rPr lang="cs-CZ" altLang="cs-CZ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 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středu.</a:t>
            </a:r>
            <a:r>
              <a:rPr lang="cs-CZ" altLang="cs-CZ" dirty="0">
                <a:solidFill>
                  <a:schemeClr val="bg1"/>
                </a:solidFill>
              </a:rPr>
              <a:t/>
            </a:r>
            <a:br>
              <a:rPr lang="cs-CZ" altLang="cs-CZ" dirty="0">
                <a:solidFill>
                  <a:schemeClr val="bg1"/>
                </a:solidFill>
              </a:rPr>
            </a:b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</a:rPr>
              <a:t/>
            </a:r>
            <a:b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Každý cíp přehneme a propíchneme barevným napínáčkem.</a:t>
            </a:r>
            <a:r>
              <a:rPr lang="cs-CZ" altLang="cs-CZ" dirty="0">
                <a:solidFill>
                  <a:schemeClr val="bg1"/>
                </a:solidFill>
              </a:rPr>
              <a:t/>
            </a:r>
            <a:br>
              <a:rPr lang="cs-CZ" altLang="cs-CZ" dirty="0">
                <a:solidFill>
                  <a:schemeClr val="bg1"/>
                </a:solidFill>
              </a:rPr>
            </a:b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</a:rPr>
              <a:t/>
            </a:r>
            <a:b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4) 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Propíchneme střed papíru a přidáme do středu všechny čtyři cípy a opatrně napínáček zatlučeme do tyčky.</a:t>
            </a:r>
            <a:r>
              <a:rPr lang="cs-CZ" altLang="cs-CZ" dirty="0">
                <a:solidFill>
                  <a:schemeClr val="bg1"/>
                </a:solidFill>
              </a:rPr>
              <a:t/>
            </a:r>
            <a:br>
              <a:rPr lang="cs-CZ" altLang="cs-CZ" dirty="0">
                <a:solidFill>
                  <a:schemeClr val="bg1"/>
                </a:solidFill>
              </a:rPr>
            </a:br>
            <a: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altLang="cs-CZ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5)</a:t>
            </a:r>
            <a:r>
              <a:rPr lang="cs-CZ" altLang="cs-CZ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Aby se větrník lépe točil, můžeme navléknout na napínáček drobný </a:t>
            </a:r>
            <a:r>
              <a:rPr lang="cs-CZ" altLang="cs-CZ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korálek.</a:t>
            </a:r>
            <a:r>
              <a:rPr lang="cs-CZ" altLang="cs-CZ" dirty="0" smtClean="0">
                <a:solidFill>
                  <a:schemeClr val="bg1"/>
                </a:solidFill>
              </a:rPr>
              <a:t> </a:t>
            </a:r>
            <a:endParaRPr lang="cs-CZ" altLang="cs-CZ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99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2043614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POZNÁVACÍ SCHOPNOSTI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Řešení problémů - učení</a:t>
            </a:r>
          </a:p>
          <a:p>
            <a:pPr marL="45720" indent="0"/>
            <a:r>
              <a:rPr lang="cs-CZ" dirty="0" smtClean="0"/>
              <a:t>  Integrovaný blok: Příroda kolem nás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Téma: Co umí vítr</a:t>
            </a:r>
          </a:p>
          <a:p>
            <a:pPr marL="45720" indent="0"/>
            <a:r>
              <a:rPr lang="cs-CZ" dirty="0" smtClean="0"/>
              <a:t>  Konkretizované výstupy: Seznámit děti s přírodními jevy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výroba papírového větrníku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462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50" dirty="0" smtClean="0"/>
              <a:t>Volné zdroje</a:t>
            </a:r>
          </a:p>
          <a:p>
            <a:r>
              <a:rPr lang="cs-CZ" sz="1050" dirty="0">
                <a:hlinkClick r:id="rId2"/>
              </a:rPr>
              <a:t>http://pixabay.com/cs/v%C4%9Btrn%C3%A9-elektr%C3%A1rny-v%C4%9Btrn%C3%A1-energie-10632</a:t>
            </a:r>
            <a:r>
              <a:rPr lang="cs-CZ" sz="1050" dirty="0" smtClean="0">
                <a:hlinkClick r:id="rId2"/>
              </a:rPr>
              <a:t>/</a:t>
            </a:r>
            <a:endParaRPr lang="cs-CZ" sz="1050" dirty="0" smtClean="0"/>
          </a:p>
          <a:p>
            <a:r>
              <a:rPr lang="cs-CZ" sz="1050" dirty="0">
                <a:hlinkClick r:id="rId3"/>
              </a:rPr>
              <a:t>http://pixabay.com/cs/v%C4%9Btrn%C3%BD-ml%C3%BDn-nostalgie-m%C3%BCller-mouka-621507</a:t>
            </a:r>
            <a:r>
              <a:rPr lang="cs-CZ" sz="1050" dirty="0" smtClean="0">
                <a:hlinkClick r:id="rId3"/>
              </a:rPr>
              <a:t>/</a:t>
            </a:r>
            <a:endParaRPr lang="cs-CZ" sz="1050" dirty="0" smtClean="0"/>
          </a:p>
          <a:p>
            <a:r>
              <a:rPr lang="cs-CZ" sz="1050" dirty="0">
                <a:hlinkClick r:id="rId4"/>
              </a:rPr>
              <a:t>http://pixabay.com/cs/v%C4%9Btrn%C3%ADk-%C4%8D%C3%ADseln%C3%ADk-festival-628939</a:t>
            </a:r>
            <a:r>
              <a:rPr lang="cs-CZ" sz="1050" dirty="0" smtClean="0">
                <a:hlinkClick r:id="rId4"/>
              </a:rPr>
              <a:t>/</a:t>
            </a:r>
            <a:endParaRPr lang="cs-CZ" sz="1050" dirty="0" smtClean="0"/>
          </a:p>
          <a:p>
            <a:r>
              <a:rPr lang="cs-CZ" sz="1050" dirty="0">
                <a:hlinkClick r:id="rId5"/>
              </a:rPr>
              <a:t>http://pixabay.com/cs/n%C5%AF%C5%BEky-izolovan%C3%BD-b%C3%ADl%C3%A1-pozad%C3%AD-zelen%C3%A1-213700</a:t>
            </a:r>
            <a:r>
              <a:rPr lang="cs-CZ" sz="1050" dirty="0" smtClean="0">
                <a:hlinkClick r:id="rId5"/>
              </a:rPr>
              <a:t>/</a:t>
            </a:r>
            <a:endParaRPr lang="cs-CZ" sz="1050" dirty="0" smtClean="0"/>
          </a:p>
          <a:p>
            <a:r>
              <a:rPr lang="cs-CZ" sz="1050" dirty="0">
                <a:hlinkClick r:id="rId6"/>
              </a:rPr>
              <a:t>http://pixabay.com/cs/tornado-ni%C4%8Den%C3%AD-d%C5%AFm-po%C4%8Das%C3%AD-618718</a:t>
            </a:r>
            <a:r>
              <a:rPr lang="cs-CZ" sz="1050" dirty="0" smtClean="0">
                <a:hlinkClick r:id="rId6"/>
              </a:rPr>
              <a:t>/</a:t>
            </a:r>
            <a:endParaRPr lang="cs-CZ" sz="1050" dirty="0" smtClean="0"/>
          </a:p>
          <a:p>
            <a:endParaRPr lang="cs-CZ" sz="1050" dirty="0" smtClean="0"/>
          </a:p>
          <a:p>
            <a:r>
              <a:rPr lang="cs-CZ" sz="1050" dirty="0"/>
              <a:t>SCHNEIDER, Peter. 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 [online]. [cit. 17.4.2015]. Dostupný na WWW: http://commons.wikimedia.org/wiki/File:Orkan_Emma_Erndtebr%C3%BCck_Schameder.j</a:t>
            </a:r>
            <a:endParaRPr lang="cs-CZ" sz="1050" dirty="0"/>
          </a:p>
          <a:p>
            <a:r>
              <a:rPr lang="cs-CZ" sz="1050" dirty="0" smtClean="0"/>
              <a:t>Vlastní fotografie</a:t>
            </a:r>
          </a:p>
          <a:p>
            <a:endParaRPr lang="cs-CZ" sz="105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25293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</a:t>
            </a:r>
            <a:r>
              <a:rPr lang="cs-CZ" dirty="0" smtClean="0"/>
              <a:t>– KUMUČ – papíry, nůžky, tužky</a:t>
            </a:r>
          </a:p>
          <a:p>
            <a:r>
              <a:rPr lang="cs-CZ" dirty="0" smtClean="0"/>
              <a:t>Materiál na větrník, viz postup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43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/>
          </a:bodyPr>
          <a:lstStyle/>
          <a:p>
            <a:r>
              <a:rPr lang="cs-CZ" dirty="0" smtClean="0"/>
              <a:t>Nejdříve děti seznámíme s tím, co vítr umí – klady i zápory.</a:t>
            </a:r>
          </a:p>
          <a:p>
            <a:r>
              <a:rPr lang="cs-CZ" dirty="0" smtClean="0"/>
              <a:t>Následuje výroba vlastního větrníčku – za pomocí paní učitelky.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82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086481" cy="368561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521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uhy">
  <a:themeElements>
    <a:clrScheme name="Pruhy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Pruhy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ruhy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ruhy">
    <a:dk1>
      <a:srgbClr val="2C2C2C"/>
    </a:dk1>
    <a:lt1>
      <a:srgbClr val="FFFFFF"/>
    </a:lt1>
    <a:dk2>
      <a:srgbClr val="099BDD"/>
    </a:dk2>
    <a:lt2>
      <a:srgbClr val="F2F2F2"/>
    </a:lt2>
    <a:accent1>
      <a:srgbClr val="FFC000"/>
    </a:accent1>
    <a:accent2>
      <a:srgbClr val="A5D028"/>
    </a:accent2>
    <a:accent3>
      <a:srgbClr val="08CC78"/>
    </a:accent3>
    <a:accent4>
      <a:srgbClr val="F24099"/>
    </a:accent4>
    <a:accent5>
      <a:srgbClr val="828288"/>
    </a:accent5>
    <a:accent6>
      <a:srgbClr val="F56617"/>
    </a:accent6>
    <a:hlink>
      <a:srgbClr val="005DBA"/>
    </a:hlink>
    <a:folHlink>
      <a:srgbClr val="6C606A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268</Words>
  <Application>Microsoft Office PowerPoint</Application>
  <PresentationFormat>Širokoúhlá obrazovka</PresentationFormat>
  <Paragraphs>65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Century Gothic</vt:lpstr>
      <vt:lpstr>Corbel</vt:lpstr>
      <vt:lpstr>Wingdings</vt:lpstr>
      <vt:lpstr>Pruhy</vt:lpstr>
      <vt:lpstr>Co umí vítr?</vt:lpstr>
      <vt:lpstr>Roztočí větrnou elektrárnu a vyrobí elektřinu</vt:lpstr>
      <vt:lpstr>Roztočí lopatky větrného mlýna</vt:lpstr>
      <vt:lpstr>Láme stromy</vt:lpstr>
      <vt:lpstr>Odnáší střechy</vt:lpstr>
      <vt:lpstr>Roztočí větrník</vt:lpstr>
      <vt:lpstr>Vyrobím si větrník</vt:lpstr>
      <vt:lpstr>Už to skoro bude </vt:lpstr>
      <vt:lpstr>Větrník</vt:lpstr>
      <vt:lpstr>Prvky polytechnické výchovy</vt:lpstr>
      <vt:lpstr>Použité zdroje</vt:lpstr>
      <vt:lpstr>Materiály, pomůcky </vt:lpstr>
      <vt:lpstr> Práce s interaktivním výukovým materiálem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2015-04-17T07:19:51Z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