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comments/comment13.xml" ContentType="application/vnd.openxmlformats-officedocument.presentationml.comment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11.xml" ContentType="application/vnd.openxmlformats-officedocument.presentationml.comments+xml"/>
  <Override PartName="/ppt/comments/comment12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10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14.xml" ContentType="application/vnd.openxmlformats-officedocument.presentationml.comment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5"/>
  </p:notesMasterIdLst>
  <p:handoutMasterIdLst>
    <p:handoutMasterId r:id="rId26"/>
  </p:handoutMasterIdLst>
  <p:sldIdLst>
    <p:sldId id="272" r:id="rId3"/>
    <p:sldId id="282" r:id="rId4"/>
    <p:sldId id="285" r:id="rId5"/>
    <p:sldId id="283" r:id="rId6"/>
    <p:sldId id="284" r:id="rId7"/>
    <p:sldId id="286" r:id="rId8"/>
    <p:sldId id="288" r:id="rId9"/>
    <p:sldId id="289" r:id="rId10"/>
    <p:sldId id="290" r:id="rId11"/>
    <p:sldId id="294" r:id="rId12"/>
    <p:sldId id="295" r:id="rId13"/>
    <p:sldId id="296" r:id="rId14"/>
    <p:sldId id="297" r:id="rId15"/>
    <p:sldId id="298" r:id="rId16"/>
    <p:sldId id="299" r:id="rId17"/>
    <p:sldId id="275" r:id="rId18"/>
    <p:sldId id="276" r:id="rId19"/>
    <p:sldId id="277" r:id="rId20"/>
    <p:sldId id="278" r:id="rId21"/>
    <p:sldId id="279" r:id="rId22"/>
    <p:sldId id="280" r:id="rId23"/>
    <p:sldId id="28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568368EA-F126-46B0-B5B2-499A0341A7B9}">
          <p14:sldIdLst>
            <p14:sldId id="272"/>
            <p14:sldId id="282"/>
            <p14:sldId id="285"/>
            <p14:sldId id="283"/>
            <p14:sldId id="284"/>
            <p14:sldId id="286"/>
            <p14:sldId id="288"/>
            <p14:sldId id="289"/>
          </p14:sldIdLst>
        </p14:section>
        <p14:section name="Test" id="{90891066-6582-45C4-A237-BC2D1670CC1E}">
          <p14:sldIdLst>
            <p14:sldId id="290"/>
            <p14:sldId id="294"/>
            <p14:sldId id="295"/>
            <p14:sldId id="296"/>
            <p14:sldId id="297"/>
            <p14:sldId id="298"/>
            <p14:sldId id="299"/>
            <p14:sldId id="275"/>
            <p14:sldId id="276"/>
            <p14:sldId id="277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DF8"/>
    <a:srgbClr val="FEF8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015" autoAdjust="0"/>
    <p:restoredTop sz="94918" autoAdjust="0"/>
  </p:normalViewPr>
  <p:slideViewPr>
    <p:cSldViewPr snapToGrid="0">
      <p:cViewPr varScale="1">
        <p:scale>
          <a:sx n="85" d="100"/>
          <a:sy n="85" d="100"/>
        </p:scale>
        <p:origin x="-108" y="-52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17.4.2015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17.4.2015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3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comments" Target="../comments/comment4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5.xml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microsoft.com/office/2007/relationships/hdphoto" Target="../media/hdphoto6.wdp"/><Relationship Id="rId5" Type="http://schemas.openxmlformats.org/officeDocument/2006/relationships/image" Target="../media/image18.png"/><Relationship Id="rId4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comments" Target="../comments/comment6.xm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microsoft.com/office/2007/relationships/hdphoto" Target="../media/hdphoto7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microsoft.com/office/2007/relationships/hdphoto" Target="../media/hdphoto8.wdp"/><Relationship Id="rId7" Type="http://schemas.openxmlformats.org/officeDocument/2006/relationships/image" Target="NUL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5" Type="http://schemas.microsoft.com/office/2007/relationships/hdphoto" Target="../media/hdphoto9.wdp"/><Relationship Id="rId4" Type="http://schemas.openxmlformats.org/officeDocument/2006/relationships/image" Target="../media/image25.png"/><Relationship Id="rId9" Type="http://schemas.openxmlformats.org/officeDocument/2006/relationships/comments" Target="../comments/commen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4.wdp"/><Relationship Id="rId7" Type="http://schemas.openxmlformats.org/officeDocument/2006/relationships/image" Target="../media/image5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10.png"/><Relationship Id="rId10" Type="http://schemas.openxmlformats.org/officeDocument/2006/relationships/comments" Target="../comments/comment8.xml"/><Relationship Id="rId4" Type="http://schemas.openxmlformats.org/officeDocument/2006/relationships/image" Target="../media/image12.png"/><Relationship Id="rId9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4.wdp"/><Relationship Id="rId7" Type="http://schemas.openxmlformats.org/officeDocument/2006/relationships/image" Target="../media/image2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6" Type="http://schemas.microsoft.com/office/2007/relationships/hdphoto" Target="../media/hdphoto8.wdp"/><Relationship Id="rId11" Type="http://schemas.openxmlformats.org/officeDocument/2006/relationships/comments" Target="../comments/comment9.xml"/><Relationship Id="rId5" Type="http://schemas.openxmlformats.org/officeDocument/2006/relationships/image" Target="NULL"/><Relationship Id="rId10" Type="http://schemas.openxmlformats.org/officeDocument/2006/relationships/image" Target="../media/image15.png"/><Relationship Id="rId4" Type="http://schemas.openxmlformats.org/officeDocument/2006/relationships/image" Target="../media/image26.png"/><Relationship Id="rId9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hdphoto" Target="../media/hdphoto4.wdp"/><Relationship Id="rId7" Type="http://schemas.openxmlformats.org/officeDocument/2006/relationships/image" Target="../media/image6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10.png"/><Relationship Id="rId10" Type="http://schemas.openxmlformats.org/officeDocument/2006/relationships/comments" Target="../comments/comment10.xml"/><Relationship Id="rId4" Type="http://schemas.openxmlformats.org/officeDocument/2006/relationships/image" Target="../media/image30.png"/><Relationship Id="rId9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5.wdp"/><Relationship Id="rId7" Type="http://schemas.openxmlformats.org/officeDocument/2006/relationships/image" Target="../media/image5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10.png"/><Relationship Id="rId10" Type="http://schemas.openxmlformats.org/officeDocument/2006/relationships/comments" Target="../comments/comment11.xml"/><Relationship Id="rId4" Type="http://schemas.openxmlformats.org/officeDocument/2006/relationships/image" Target="../media/image32.png"/><Relationship Id="rId9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4.wdp"/><Relationship Id="rId7" Type="http://schemas.openxmlformats.org/officeDocument/2006/relationships/image" Target="../media/image2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png"/><Relationship Id="rId11" Type="http://schemas.openxmlformats.org/officeDocument/2006/relationships/comments" Target="../comments/comment12.xml"/><Relationship Id="rId5" Type="http://schemas.microsoft.com/office/2007/relationships/hdphoto" Target="../media/hdphoto2.wdp"/><Relationship Id="rId10" Type="http://schemas.openxmlformats.org/officeDocument/2006/relationships/image" Target="../media/image11.png"/><Relationship Id="rId4" Type="http://schemas.openxmlformats.org/officeDocument/2006/relationships/image" Target="../media/image33.png"/><Relationship Id="rId9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microsoft.com/office/2007/relationships/hdphoto" Target="../media/hdphoto4.wdp"/><Relationship Id="rId7" Type="http://schemas.microsoft.com/office/2007/relationships/hdphoto" Target="../media/hdphoto6.wdp"/><Relationship Id="rId12" Type="http://schemas.openxmlformats.org/officeDocument/2006/relationships/comments" Target="../comments/comment13.xm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png"/><Relationship Id="rId11" Type="http://schemas.openxmlformats.org/officeDocument/2006/relationships/image" Target="../media/image15.png"/><Relationship Id="rId5" Type="http://schemas.microsoft.com/office/2007/relationships/hdphoto" Target="../media/hdphoto5.wdp"/><Relationship Id="rId10" Type="http://schemas.openxmlformats.org/officeDocument/2006/relationships/image" Target="../media/image6.png"/><Relationship Id="rId4" Type="http://schemas.openxmlformats.org/officeDocument/2006/relationships/image" Target="../media/image35.png"/><Relationship Id="rId9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hdphoto" Target="../media/hdphoto4.wdp"/><Relationship Id="rId7" Type="http://schemas.openxmlformats.org/officeDocument/2006/relationships/image" Target="../media/image2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9.png"/><Relationship Id="rId11" Type="http://schemas.openxmlformats.org/officeDocument/2006/relationships/comments" Target="../comments/comment14.xml"/><Relationship Id="rId5" Type="http://schemas.microsoft.com/office/2007/relationships/hdphoto" Target="../media/hdphoto7.wdp"/><Relationship Id="rId10" Type="http://schemas.openxmlformats.org/officeDocument/2006/relationships/image" Target="../media/image15.png"/><Relationship Id="rId4" Type="http://schemas.openxmlformats.org/officeDocument/2006/relationships/image" Target="../media/image38.png"/><Relationship Id="rId9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Přiřaď plody lesních stromů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727" b="95477" l="1454" r="97274">
                        <a14:foregroundMark x1="38280" y1="46042" x2="85282" y2="54362"/>
                        <a14:foregroundMark x1="85463" y1="82391" x2="77953" y2="57351"/>
                        <a14:foregroundMark x1="86008" y1="24071" x2="86008" y2="24071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-857250" y="649042"/>
            <a:ext cx="6858000" cy="5143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90197" y="432298"/>
            <a:ext cx="3520775" cy="310656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0971" y="1001229"/>
            <a:ext cx="1142857" cy="84761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229913">
            <a:off x="7790284" y="3400024"/>
            <a:ext cx="2646186" cy="1962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855" b="95396" l="1999" r="94004">
                        <a14:foregroundMark x1="55784" y1="81906" x2="69473" y2="7584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617113" y="998918"/>
            <a:ext cx="6858000" cy="51435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855" b="95396" l="1999" r="94004">
                        <a14:foregroundMark x1="55784" y1="81906" x2="69473" y2="7584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709" t="66841" r="24320" b="5866"/>
          <a:stretch/>
        </p:blipFill>
        <p:spPr>
          <a:xfrm rot="5400000">
            <a:off x="6754159" y="203146"/>
            <a:ext cx="2652410" cy="24710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74539" y="3570668"/>
            <a:ext cx="2236304" cy="167722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1888" y="735887"/>
            <a:ext cx="1092230" cy="81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1354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2" b="96578" l="477" r="976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-1184153" y="1101847"/>
            <a:ext cx="6858000" cy="465430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33342" y="4460940"/>
            <a:ext cx="2018097" cy="148834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44847" y="1714018"/>
            <a:ext cx="2018097" cy="148834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27520" y="683166"/>
            <a:ext cx="2399240" cy="2639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9273" y="261024"/>
            <a:ext cx="4787990" cy="636802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98241" l="9914" r="81264">
                        <a14:foregroundMark x1="56935" y1="3214" x2="73033" y2="455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06" r="16816"/>
          <a:stretch/>
        </p:blipFill>
        <p:spPr>
          <a:xfrm>
            <a:off x="9244010" y="3507475"/>
            <a:ext cx="2767038" cy="278644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98241" l="9914" r="81264">
                        <a14:foregroundMark x1="56935" y1="3214" x2="73033" y2="455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06" r="16816"/>
          <a:stretch/>
        </p:blipFill>
        <p:spPr>
          <a:xfrm>
            <a:off x="3922257" y="2704055"/>
            <a:ext cx="1389152" cy="139889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39434" y="261023"/>
            <a:ext cx="2454572" cy="3771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53696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8186" y="327104"/>
            <a:ext cx="5044095" cy="671873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039" b="95073" l="0" r="96548">
                        <a14:foregroundMark x1="55239" y1="76656" x2="55239" y2="76656"/>
                        <a14:foregroundMark x1="71714" y1="78352" x2="71714" y2="78352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145" t="62784" r="24883" b="6418"/>
          <a:stretch/>
        </p:blipFill>
        <p:spPr>
          <a:xfrm rot="7238664">
            <a:off x="7626226" y="431215"/>
            <a:ext cx="2956863" cy="310849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855" b="92326" l="2726" r="973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800000" flipV="1">
            <a:off x="8165632" y="4523382"/>
            <a:ext cx="3112824" cy="23346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855" b="92326" l="2726" r="973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800000" flipV="1">
            <a:off x="3655820" y="1479037"/>
            <a:ext cx="1493056" cy="111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21364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9032" y="-35325"/>
            <a:ext cx="4956073" cy="6601491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8158" b="98465" l="9994" r="898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759636" y="3294534"/>
            <a:ext cx="3364528" cy="25233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8158" b="98465" l="9994" r="898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484646" y="2055105"/>
            <a:ext cx="1467134" cy="110035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67394" y="659007"/>
            <a:ext cx="2576999" cy="2425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384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1470" b="89984" l="1999" r="93277">
                        <a14:foregroundMark x1="26651" y1="53393" x2="29679" y2="30048"/>
                        <a14:foregroundMark x1="41793" y1="63166" x2="41793" y2="63166"/>
                        <a14:foregroundMark x1="37795" y1="34006" x2="37795" y2="34006"/>
                        <a14:foregroundMark x1="87765" y1="58158" x2="87765" y2="58158"/>
                        <a14:foregroundMark x1="82980" y1="57351" x2="82980" y2="57351"/>
                        <a14:foregroundMark x1="87765" y1="53877" x2="87765" y2="53877"/>
                        <a14:foregroundMark x1="44761" y1="50162" x2="81224" y2="53635"/>
                        <a14:foregroundMark x1="16535" y1="56543" x2="16535" y2="56543"/>
                        <a14:foregroundMark x1="17929" y1="35057" x2="23259" y2="42246"/>
                        <a14:foregroundMark x1="14113" y1="45961" x2="25257" y2="48061"/>
                        <a14:foregroundMark x1="17505" y1="56300" x2="23259" y2="54120"/>
                        <a14:foregroundMark x1="89582" y1="70598" x2="89582" y2="70598"/>
                        <a14:foregroundMark x1="91157" y1="38207" x2="91157" y2="71405"/>
                        <a14:foregroundMark x1="51545" y1="78595" x2="67838" y2="73263"/>
                        <a14:foregroundMark x1="65051" y1="83118" x2="56693" y2="78837"/>
                        <a14:foregroundMark x1="60872" y1="86268" x2="60872" y2="86268"/>
                        <a14:foregroundMark x1="54755" y1="82553" x2="51969" y2="77787"/>
                        <a14:backgroundMark x1="19079" y1="66074" x2="21502" y2="57593"/>
                        <a14:backgroundMark x1="32829" y1="52585" x2="32829" y2="52585"/>
                        <a14:backgroundMark x1="32647" y1="46204" x2="32647" y2="46204"/>
                        <a14:backgroundMark x1="55906" y1="79645" x2="55906" y2="79645"/>
                        <a14:backgroundMark x1="56935" y1="75687" x2="56935" y2="75687"/>
                        <a14:backgroundMark x1="59721" y1="74879" x2="59721" y2="74879"/>
                        <a14:backgroundMark x1="62689" y1="79887" x2="58510" y2="78271"/>
                        <a14:backgroundMark x1="57904" y1="76979" x2="57904" y2="76979"/>
                        <a14:backgroundMark x1="56511" y1="77544" x2="60327" y2="74313"/>
                        <a14:backgroundMark x1="14718" y1="52262" x2="23259" y2="49111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325" t="64459" r="29386" b="11129"/>
          <a:stretch/>
        </p:blipFill>
        <p:spPr>
          <a:xfrm rot="5400000">
            <a:off x="7072076" y="35180"/>
            <a:ext cx="3384006" cy="277971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885" b="89994" l="4093" r="978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019765" y="2111318"/>
            <a:ext cx="1558722" cy="116904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54546" y="69999"/>
            <a:ext cx="5112912" cy="681040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1470" b="89984" l="1999" r="93277">
                        <a14:foregroundMark x1="26651" y1="53393" x2="29679" y2="30048"/>
                        <a14:foregroundMark x1="41793" y1="63166" x2="41793" y2="63166"/>
                        <a14:foregroundMark x1="37795" y1="34006" x2="37795" y2="34006"/>
                        <a14:foregroundMark x1="87765" y1="58158" x2="87765" y2="58158"/>
                        <a14:foregroundMark x1="82980" y1="57351" x2="82980" y2="57351"/>
                        <a14:foregroundMark x1="87765" y1="53877" x2="87765" y2="53877"/>
                        <a14:foregroundMark x1="44761" y1="50162" x2="81224" y2="53635"/>
                        <a14:foregroundMark x1="16535" y1="56543" x2="16535" y2="56543"/>
                        <a14:foregroundMark x1="17929" y1="35057" x2="23259" y2="42246"/>
                        <a14:foregroundMark x1="14113" y1="45961" x2="25257" y2="48061"/>
                        <a14:foregroundMark x1="17505" y1="56300" x2="23259" y2="54120"/>
                        <a14:foregroundMark x1="89582" y1="70598" x2="89582" y2="70598"/>
                        <a14:foregroundMark x1="91157" y1="38207" x2="91157" y2="71405"/>
                        <a14:foregroundMark x1="51545" y1="78595" x2="67838" y2="73263"/>
                        <a14:foregroundMark x1="65051" y1="83118" x2="56693" y2="78837"/>
                        <a14:foregroundMark x1="60872" y1="86268" x2="60872" y2="86268"/>
                        <a14:foregroundMark x1="54755" y1="82553" x2="51969" y2="77787"/>
                        <a14:foregroundMark x1="55664" y1="74769" x2="60916" y2="66753"/>
                        <a14:foregroundMark x1="57964" y1="78183" x2="61003" y2="77054"/>
                        <a14:backgroundMark x1="19079" y1="66074" x2="21502" y2="57593"/>
                        <a14:backgroundMark x1="32829" y1="52585" x2="32829" y2="52585"/>
                        <a14:backgroundMark x1="32647" y1="46204" x2="32647" y2="46204"/>
                        <a14:backgroundMark x1="55906" y1="79645" x2="55906" y2="79645"/>
                        <a14:backgroundMark x1="56935" y1="75687" x2="56935" y2="75687"/>
                        <a14:backgroundMark x1="59721" y1="74879" x2="59721" y2="74879"/>
                        <a14:backgroundMark x1="62689" y1="79887" x2="58510" y2="78271"/>
                        <a14:backgroundMark x1="57904" y1="76979" x2="57904" y2="76979"/>
                        <a14:backgroundMark x1="56511" y1="77544" x2="60327" y2="74313"/>
                        <a14:backgroundMark x1="14718" y1="52262" x2="23259" y2="49111"/>
                        <a14:backgroundMark x1="55663" y1="76575" x2="55663" y2="76575"/>
                        <a14:backgroundMark x1="55664" y1="76591" x2="56424" y2="76128"/>
                        <a14:backgroundMark x1="58811" y1="76707" x2="58811" y2="76707"/>
                        <a14:backgroundMark x1="59983" y1="76244" x2="59983" y2="7624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325" t="64459" r="29386" b="11129"/>
          <a:stretch/>
        </p:blipFill>
        <p:spPr>
          <a:xfrm rot="5400000">
            <a:off x="153165" y="3251835"/>
            <a:ext cx="1509669" cy="124008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93382" y="3117042"/>
            <a:ext cx="2242430" cy="2953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95890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8235" l="1603" r="97407">
                        <a14:foregroundMark x1="64773" y1="3212" x2="86364" y2="455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586434" y="4859315"/>
            <a:ext cx="1424614" cy="143460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9273" y="261024"/>
            <a:ext cx="4787990" cy="636802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22816" y="4107858"/>
            <a:ext cx="2018097" cy="148834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48823" y="3189078"/>
            <a:ext cx="2576999" cy="242541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73633" y="432299"/>
            <a:ext cx="1837339" cy="16211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229913">
            <a:off x="5790967" y="667641"/>
            <a:ext cx="2646186" cy="196258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40212" y="1624251"/>
            <a:ext cx="1242608" cy="1909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44617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8235" l="1603" r="97407">
                        <a14:foregroundMark x1="64773" y1="3212" x2="86364" y2="455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586434" y="4859315"/>
            <a:ext cx="1424614" cy="143460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4699" y="75198"/>
            <a:ext cx="5112912" cy="681040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1470" b="89984" l="1999" r="93277">
                        <a14:foregroundMark x1="26651" y1="53393" x2="29679" y2="30048"/>
                        <a14:foregroundMark x1="41793" y1="63166" x2="41793" y2="63166"/>
                        <a14:foregroundMark x1="37795" y1="34006" x2="37795" y2="34006"/>
                        <a14:foregroundMark x1="87765" y1="58158" x2="87765" y2="58158"/>
                        <a14:foregroundMark x1="82980" y1="57351" x2="82980" y2="57351"/>
                        <a14:foregroundMark x1="87765" y1="53877" x2="87765" y2="53877"/>
                        <a14:foregroundMark x1="44761" y1="50162" x2="81224" y2="53635"/>
                        <a14:foregroundMark x1="16535" y1="56543" x2="16535" y2="56543"/>
                        <a14:foregroundMark x1="17929" y1="35057" x2="23259" y2="42246"/>
                        <a14:foregroundMark x1="14113" y1="45961" x2="25257" y2="48061"/>
                        <a14:foregroundMark x1="17505" y1="56300" x2="23259" y2="54120"/>
                        <a14:foregroundMark x1="89582" y1="70598" x2="89582" y2="70598"/>
                        <a14:foregroundMark x1="91157" y1="38207" x2="91157" y2="71405"/>
                        <a14:foregroundMark x1="51545" y1="78595" x2="67838" y2="73263"/>
                        <a14:foregroundMark x1="65051" y1="83118" x2="56693" y2="78837"/>
                        <a14:foregroundMark x1="60872" y1="86268" x2="60872" y2="86268"/>
                        <a14:foregroundMark x1="54755" y1="82553" x2="51969" y2="77787"/>
                        <a14:foregroundMark x1="55664" y1="74769" x2="60916" y2="66753"/>
                        <a14:foregroundMark x1="57964" y1="78183" x2="61003" y2="77054"/>
                        <a14:backgroundMark x1="19079" y1="66074" x2="21502" y2="57593"/>
                        <a14:backgroundMark x1="32829" y1="52585" x2="32829" y2="52585"/>
                        <a14:backgroundMark x1="32647" y1="46204" x2="32647" y2="46204"/>
                        <a14:backgroundMark x1="55906" y1="79645" x2="55906" y2="79645"/>
                        <a14:backgroundMark x1="56935" y1="75687" x2="56935" y2="75687"/>
                        <a14:backgroundMark x1="59721" y1="74879" x2="59721" y2="74879"/>
                        <a14:backgroundMark x1="62689" y1="79887" x2="58510" y2="78271"/>
                        <a14:backgroundMark x1="57904" y1="76979" x2="57904" y2="76979"/>
                        <a14:backgroundMark x1="56511" y1="77544" x2="60327" y2="74313"/>
                        <a14:backgroundMark x1="14718" y1="52262" x2="23259" y2="49111"/>
                        <a14:backgroundMark x1="55663" y1="76575" x2="55663" y2="76575"/>
                        <a14:backgroundMark x1="55664" y1="76591" x2="56424" y2="76128"/>
                        <a14:backgroundMark x1="58811" y1="76707" x2="58811" y2="76707"/>
                        <a14:backgroundMark x1="59983" y1="76244" x2="59983" y2="7624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325" t="64459" r="29386" b="11129"/>
          <a:stretch/>
        </p:blipFill>
        <p:spPr>
          <a:xfrm rot="5400000">
            <a:off x="8917150" y="526543"/>
            <a:ext cx="1509669" cy="124008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57155" y="2547786"/>
            <a:ext cx="2576999" cy="242541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229913">
            <a:off x="6658353" y="992939"/>
            <a:ext cx="1699766" cy="126066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89417" y="4500103"/>
            <a:ext cx="1489473" cy="196174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40212" y="1624251"/>
            <a:ext cx="1242608" cy="1909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4632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8235" l="1603" r="97407">
                        <a14:foregroundMark x1="64773" y1="3212" x2="86364" y2="455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935936" y="4043909"/>
            <a:ext cx="1966241" cy="198003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1521" y="90829"/>
            <a:ext cx="4763479" cy="634495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02103" y="4874315"/>
            <a:ext cx="1448397" cy="106819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51894" y="2441462"/>
            <a:ext cx="2576999" cy="242541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229913">
            <a:off x="6372188" y="805735"/>
            <a:ext cx="1796686" cy="133254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40212" y="1624251"/>
            <a:ext cx="1242608" cy="190937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418433">
            <a:off x="8333801" y="192275"/>
            <a:ext cx="2399240" cy="2639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37466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0" r="100000">
                        <a14:foregroundMark x1="9486" y1="45019" x2="9486" y2="45019"/>
                        <a14:foregroundMark x1="84585" y1="50564" x2="84585" y2="5056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7238664">
            <a:off x="10324714" y="3880544"/>
            <a:ext cx="1672934" cy="175872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1095" y="-104480"/>
            <a:ext cx="5248099" cy="696248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46415" y="4969574"/>
            <a:ext cx="2018097" cy="148834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46369" y="2913412"/>
            <a:ext cx="2576999" cy="242541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73633" y="432299"/>
            <a:ext cx="1837339" cy="16211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229913">
            <a:off x="9681014" y="2067092"/>
            <a:ext cx="1339851" cy="993723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90131" y="813441"/>
            <a:ext cx="1489473" cy="1961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6451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8235" l="1603" r="97407">
                        <a14:foregroundMark x1="64773" y1="3212" x2="86364" y2="455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586434" y="4859315"/>
            <a:ext cx="1424614" cy="143460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>
                        <a14:foregroundMark x1="9486" y1="55249" x2="71739" y2="3298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614974" y="529362"/>
            <a:ext cx="1219407" cy="113602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0497" y="396309"/>
            <a:ext cx="4731644" cy="627731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52353" y="2588225"/>
            <a:ext cx="2576999" cy="24254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229913">
            <a:off x="6882080" y="600098"/>
            <a:ext cx="1636651" cy="12138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49437" y="4679292"/>
            <a:ext cx="2236304" cy="167722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90130" y="1963615"/>
            <a:ext cx="2399240" cy="2639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10335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8235" l="1603" r="97407">
                        <a14:foregroundMark x1="64773" y1="3212" x2="86364" y2="455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586434" y="4859315"/>
            <a:ext cx="1424614" cy="143460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>
                        <a14:foregroundMark x1="9486" y1="45019" x2="9486" y2="45019"/>
                        <a14:foregroundMark x1="84585" y1="50564" x2="84585" y2="5056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7238664">
            <a:off x="6777660" y="3178271"/>
            <a:ext cx="1373697" cy="144414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855" b="92326" l="2726" r="973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10800000" flipV="1">
            <a:off x="8165632" y="5173994"/>
            <a:ext cx="2245340" cy="168400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8997" y="324438"/>
            <a:ext cx="4924794" cy="653356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73633" y="432299"/>
            <a:ext cx="1837339" cy="16211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229913">
            <a:off x="6289260" y="868852"/>
            <a:ext cx="2646186" cy="19625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40212" y="1624251"/>
            <a:ext cx="1242608" cy="1909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11514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8235" l="1603" r="97407">
                        <a14:foregroundMark x1="64773" y1="3212" x2="86364" y2="455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474748" y="4416107"/>
            <a:ext cx="1424614" cy="143460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158" b="98465" l="9994" r="898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t="3241" r="7880"/>
          <a:stretch/>
        </p:blipFill>
        <p:spPr>
          <a:xfrm rot="14987378">
            <a:off x="9985938" y="4636320"/>
            <a:ext cx="2545451" cy="200522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4699" y="-19652"/>
            <a:ext cx="5099820" cy="676576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67394" y="659007"/>
            <a:ext cx="2576999" cy="24254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73633" y="432299"/>
            <a:ext cx="1837339" cy="16211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82946" y="2954639"/>
            <a:ext cx="1489473" cy="196174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40212" y="1624251"/>
            <a:ext cx="1242608" cy="1909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97023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jednotlivé druhy stromů rozpoznávat podle typických znaků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Rozpozná základní druhy stromů a jejich plody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2 – 8. je výkladový – seznamujeme děti s jednotlivými stromy, jejich typickými znaky, plody, listy, korunou a podobně. Prakticky také máme k dispozici kůru jednotlivých stromů a snažíme se zapojovat všechny smysly.</a:t>
            </a:r>
          </a:p>
          <a:p>
            <a:r>
              <a:rPr lang="cs-CZ" dirty="0" smtClean="0"/>
              <a:t>Snímek 9 – 15. je pro děti k procvičení získaných znalostí. Z nabízených obrázků vybírají správný list a plod.</a:t>
            </a:r>
          </a:p>
          <a:p>
            <a:r>
              <a:rPr lang="cs-CZ" dirty="0" smtClean="0"/>
              <a:t>Za pomoci animačních efektů se dětem znázorňuje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možnost vyzkoušet práci s </a:t>
            </a:r>
            <a:r>
              <a:rPr lang="cs-CZ" dirty="0" err="1" smtClean="0"/>
              <a:t>popisovatelnou</a:t>
            </a:r>
            <a:r>
              <a:rPr lang="cs-CZ" dirty="0" smtClean="0"/>
              <a:t> tabulkou. Obkreslují listy, které máme jako doplňující materiál.</a:t>
            </a:r>
          </a:p>
          <a:p>
            <a:r>
              <a:rPr lang="cs-CZ" dirty="0" smtClean="0"/>
              <a:t>Další možností je </a:t>
            </a:r>
            <a:r>
              <a:rPr lang="cs-CZ" dirty="0" err="1" smtClean="0"/>
              <a:t>zalaminování</a:t>
            </a:r>
            <a:r>
              <a:rPr lang="cs-CZ" dirty="0" smtClean="0"/>
              <a:t> obrázků použitých v prezentace a plnění stejného úkolu za pomoci magnetů a tabulky</a:t>
            </a:r>
          </a:p>
          <a:p>
            <a:r>
              <a:rPr lang="cs-CZ" dirty="0" smtClean="0"/>
              <a:t>Možností je i vyžití papíru a lepidla, kdy děti obkreslují předkreslené obrysy koruny stromu a poté s k němu dokreslují kmen a dolepují správný lístek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Ovládat koordinaci ruky a oka, zvládnout jemnou motoriku</a:t>
            </a:r>
          </a:p>
          <a:p>
            <a:r>
              <a:rPr lang="cs-CZ" dirty="0"/>
              <a:t> Zvládat výtvarné činnosti, provádět jednoduché úkony s výtvarnými            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/>
              <a:t> </a:t>
            </a:r>
            <a:r>
              <a:rPr lang="cs-CZ" dirty="0"/>
              <a:t>a technickými </a:t>
            </a:r>
            <a:r>
              <a:rPr lang="cs-CZ" dirty="0" smtClean="0"/>
              <a:t>pomůckami</a:t>
            </a:r>
          </a:p>
          <a:p>
            <a:r>
              <a:rPr lang="cs-CZ" dirty="0"/>
              <a:t>Kreslit, malovat, modelovat, vytrhávat, stříhat, lepit, vytvářet objekty z přírodních i umělých materiálů </a:t>
            </a:r>
          </a:p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Rozlišit hmatem vlastnosti předmětu (např. strukturu povrchu</a:t>
            </a:r>
            <a:r>
              <a:rPr lang="cs-CZ" dirty="0" smtClean="0"/>
              <a:t>)</a:t>
            </a:r>
          </a:p>
          <a:p>
            <a:r>
              <a:rPr lang="cs-CZ" dirty="0"/>
              <a:t>Vnímat, že je zajímavé dozvídat se nové věci, využívat</a:t>
            </a:r>
          </a:p>
          <a:p>
            <a:pPr>
              <a:buNone/>
            </a:pPr>
            <a:r>
              <a:rPr lang="cs-CZ" smtClean="0"/>
              <a:t>     zkušeností </a:t>
            </a:r>
            <a:r>
              <a:rPr lang="cs-CZ" dirty="0"/>
              <a:t>k učení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331</Words>
  <Application>Microsoft Office PowerPoint</Application>
  <PresentationFormat>Vlastní</PresentationFormat>
  <Paragraphs>58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Sheer Green 16x9</vt:lpstr>
      <vt:lpstr>Přiřaď plody lesních stromů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odkazy</vt:lpstr>
      <vt:lpstr>Metodický pokyn Integrovaný blok: příroda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2015-04-17T11:07:23Z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