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71" r:id="rId2"/>
  </p:sldMasterIdLst>
  <p:notesMasterIdLst>
    <p:notesMasterId r:id="rId20"/>
  </p:notesMasterIdLst>
  <p:handoutMasterIdLst>
    <p:handoutMasterId r:id="rId21"/>
  </p:handoutMasterIdLst>
  <p:sldIdLst>
    <p:sldId id="272" r:id="rId3"/>
    <p:sldId id="292" r:id="rId4"/>
    <p:sldId id="282" r:id="rId5"/>
    <p:sldId id="284" r:id="rId6"/>
    <p:sldId id="285" r:id="rId7"/>
    <p:sldId id="286" r:id="rId8"/>
    <p:sldId id="290" r:id="rId9"/>
    <p:sldId id="287" r:id="rId10"/>
    <p:sldId id="289" r:id="rId11"/>
    <p:sldId id="288" r:id="rId12"/>
    <p:sldId id="291" r:id="rId13"/>
    <p:sldId id="275" r:id="rId14"/>
    <p:sldId id="277" r:id="rId15"/>
    <p:sldId id="276" r:id="rId16"/>
    <p:sldId id="278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92"/>
            <p14:sldId id="282"/>
            <p14:sldId id="284"/>
            <p14:sldId id="285"/>
            <p14:sldId id="286"/>
            <p14:sldId id="290"/>
            <p14:sldId id="287"/>
            <p14:sldId id="289"/>
            <p14:sldId id="288"/>
            <p14:sldId id="291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 autoAdjust="0"/>
    <p:restoredTop sz="94660"/>
  </p:normalViewPr>
  <p:slideViewPr>
    <p:cSldViewPr snapToGrid="0">
      <p:cViewPr varScale="1">
        <p:scale>
          <a:sx n="60" d="100"/>
          <a:sy n="60" d="100"/>
        </p:scale>
        <p:origin x="72" y="32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17. 4. 2015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17. 4. 2015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052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34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022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8486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5367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8914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529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3436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720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007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49" r:id="rId10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0" pos="3840" userDrawn="1">
          <p15:clr>
            <a:srgbClr val="F26B43"/>
          </p15:clr>
        </p15:guide>
        <p15:guide id="1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Relationship Id="rId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Relationship Id="rId4" Type="http://schemas.microsoft.com/office/2007/relationships/hdphoto" Target="../media/hdphoto5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13" Type="http://schemas.microsoft.com/office/2007/relationships/hdphoto" Target="../media/hdphoto7.wdp"/><Relationship Id="rId3" Type="http://schemas.openxmlformats.org/officeDocument/2006/relationships/image" Target="../media/image22.png"/><Relationship Id="rId7" Type="http://schemas.openxmlformats.org/officeDocument/2006/relationships/image" Target="../media/image25.png"/><Relationship Id="rId12" Type="http://schemas.openxmlformats.org/officeDocument/2006/relationships/image" Target="../media/image28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11" Type="http://schemas.openxmlformats.org/officeDocument/2006/relationships/image" Target="../media/image27.png"/><Relationship Id="rId5" Type="http://schemas.openxmlformats.org/officeDocument/2006/relationships/image" Target="../media/image24.png"/><Relationship Id="rId10" Type="http://schemas.openxmlformats.org/officeDocument/2006/relationships/image" Target="../media/image21.png"/><Relationship Id="rId4" Type="http://schemas.openxmlformats.org/officeDocument/2006/relationships/image" Target="../media/image23.png"/><Relationship Id="rId9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15.png"/><Relationship Id="rId7" Type="http://schemas.openxmlformats.org/officeDocument/2006/relationships/image" Target="../media/image32.png"/><Relationship Id="rId12" Type="http://schemas.openxmlformats.org/officeDocument/2006/relationships/image" Target="../media/image35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png"/><Relationship Id="rId11" Type="http://schemas.openxmlformats.org/officeDocument/2006/relationships/image" Target="../media/image27.png"/><Relationship Id="rId5" Type="http://schemas.openxmlformats.org/officeDocument/2006/relationships/image" Target="../media/image30.png"/><Relationship Id="rId10" Type="http://schemas.openxmlformats.org/officeDocument/2006/relationships/image" Target="../media/image21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POHÁDKA O ČERVENÉ KARKULCE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b="1" dirty="0" smtClean="0"/>
              <a:t>DÁRKY PRO BABIČKU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333" b="98904" l="22855" r="88066">
                        <a14:foregroundMark x1="68955" y1="26096" x2="74337" y2="94737"/>
                        <a14:foregroundMark x1="76287" y1="61842" x2="84867" y2="76096"/>
                        <a14:foregroundMark x1="69345" y1="58004" x2="58190" y2="77632"/>
                        <a14:foregroundMark x1="66069" y1="51535" x2="75741" y2="505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899" t="6793" r="11384"/>
          <a:stretch/>
        </p:blipFill>
        <p:spPr>
          <a:xfrm>
            <a:off x="1235243" y="726607"/>
            <a:ext cx="5370513" cy="5504628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7789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0175" b="99781" l="0" r="65601">
                        <a14:foregroundMark x1="48050" y1="50987" x2="44852" y2="94737"/>
                        <a14:foregroundMark x1="32683" y1="95066" x2="30655" y2="79605"/>
                        <a14:foregroundMark x1="33853" y1="76535" x2="46256" y2="61623"/>
                        <a14:foregroundMark x1="50624" y1="59978" x2="60374" y2="76206"/>
                        <a14:foregroundMark x1="8736" y1="62719" x2="14119" y2="99561"/>
                        <a14:foregroundMark x1="5538" y1="64693" x2="3354" y2="83004"/>
                        <a14:foregroundMark x1="24103" y1="70943" x2="12871" y2="72259"/>
                        <a14:foregroundMark x1="5304" y1="62719" x2="8346" y2="68421"/>
                        <a14:foregroundMark x1="23713" y1="73465" x2="21295" y2="83004"/>
                        <a14:foregroundMark x1="21451" y1="83224" x2="13495" y2="84649"/>
                        <a14:foregroundMark x1="14119" y1="85526" x2="15289" y2="96930"/>
                        <a14:foregroundMark x1="7332" y1="85746" x2="5304" y2="92763"/>
                        <a14:foregroundMark x1="6708" y1="91338" x2="936" y2="92763"/>
                        <a14:foregroundMark x1="936" y1="93311" x2="546" y2="97807"/>
                        <a14:foregroundMark x1="936" y1="98684" x2="13729" y2="99232"/>
                        <a14:foregroundMark x1="29095" y1="77083" x2="35881" y2="90241"/>
                        <a14:foregroundMark x1="19501" y1="77083" x2="19501" y2="81579"/>
                        <a14:backgroundMark x1="29485" y1="84101" x2="29485" y2="8410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5871" t="57231" r="74534" b="-427"/>
          <a:stretch/>
        </p:blipFill>
        <p:spPr>
          <a:xfrm>
            <a:off x="-593655" y="3810000"/>
            <a:ext cx="3165405" cy="31051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0175" b="99781" l="0" r="65601">
                        <a14:foregroundMark x1="48050" y1="50987" x2="44852" y2="94737"/>
                        <a14:foregroundMark x1="32683" y1="95066" x2="30655" y2="79605"/>
                        <a14:foregroundMark x1="33853" y1="76535" x2="46256" y2="61623"/>
                        <a14:foregroundMark x1="50624" y1="59978" x2="60374" y2="76206"/>
                        <a14:foregroundMark x1="8736" y1="62719" x2="14119" y2="99561"/>
                        <a14:foregroundMark x1="5538" y1="64693" x2="3354" y2="83004"/>
                        <a14:foregroundMark x1="24103" y1="70943" x2="12871" y2="72259"/>
                        <a14:foregroundMark x1="5304" y1="62719" x2="8346" y2="68421"/>
                        <a14:foregroundMark x1="23713" y1="73465" x2="21295" y2="83004"/>
                        <a14:foregroundMark x1="21451" y1="83224" x2="13495" y2="84649"/>
                        <a14:foregroundMark x1="14119" y1="85526" x2="15289" y2="96930"/>
                        <a14:foregroundMark x1="7332" y1="85746" x2="5304" y2="92763"/>
                        <a14:foregroundMark x1="6708" y1="91338" x2="936" y2="92763"/>
                        <a14:foregroundMark x1="936" y1="93311" x2="546" y2="97807"/>
                        <a14:foregroundMark x1="936" y1="98684" x2="13729" y2="99232"/>
                        <a14:foregroundMark x1="29095" y1="77083" x2="35881" y2="90241"/>
                        <a14:foregroundMark x1="19501" y1="77083" x2="19501" y2="81579"/>
                        <a14:backgroundMark x1="29485" y1="84101" x2="29485" y2="8410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375" t="20431" r="35208"/>
          <a:stretch/>
        </p:blipFill>
        <p:spPr>
          <a:xfrm>
            <a:off x="3829050" y="460385"/>
            <a:ext cx="3981450" cy="5719836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646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9825" b="100000" l="1014" r="60998">
                        <a14:foregroundMark x1="46100" y1="69803" x2="45320" y2="85339"/>
                        <a14:foregroundMark x1="43370" y1="88403" x2="24103" y2="851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2727" r="38558"/>
          <a:stretch/>
        </p:blipFill>
        <p:spPr>
          <a:xfrm>
            <a:off x="1117974" y="2882566"/>
            <a:ext cx="5982998" cy="3975434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752475"/>
            <a:ext cx="6096000" cy="587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501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94306">
                        <a14:foregroundMark x1="30811" y1="55434" x2="59282" y2="62788"/>
                        <a14:foregroundMark x1="19189" y1="69045" x2="20671" y2="75631"/>
                        <a14:foregroundMark x1="936" y1="43688" x2="31201" y2="42591"/>
                        <a14:foregroundMark x1="31747" y1="1866" x2="31201" y2="43139"/>
                        <a14:backgroundMark x1="4524" y1="44896" x2="11310" y2="454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521" y="-13716"/>
            <a:ext cx="9733273" cy="6915746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9072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2339" r="95127">
                        <a14:foregroundMark x1="4483" y1="69505" x2="5458" y2="70330"/>
                        <a14:foregroundMark x1="6238" y1="40385" x2="6823" y2="45330"/>
                        <a14:foregroundMark x1="32943" y1="71154" x2="38012" y2="69231"/>
                        <a14:foregroundMark x1="47563" y1="54945" x2="43665" y2="47253"/>
                        <a14:foregroundMark x1="40936" y1="42857" x2="40351" y2="34890"/>
                        <a14:foregroundMark x1="41520" y1="62363" x2="47368" y2="57692"/>
                        <a14:foregroundMark x1="36647" y1="72253" x2="44055" y2="64560"/>
                        <a14:foregroundMark x1="54191" y1="59890" x2="60624" y2="68956"/>
                        <a14:foregroundMark x1="55750" y1="73352" x2="56335" y2="76374"/>
                        <a14:foregroundMark x1="41715" y1="95330" x2="43860" y2="94505"/>
                        <a14:foregroundMark x1="63938" y1="71978" x2="69201" y2="67308"/>
                        <a14:foregroundMark x1="69201" y1="64286" x2="73879" y2="48352"/>
                        <a14:foregroundMark x1="75828" y1="49725" x2="73099" y2="38736"/>
                        <a14:foregroundMark x1="78558" y1="46978" x2="69006" y2="34890"/>
                        <a14:foregroundMark x1="69201" y1="36264" x2="69981" y2="21978"/>
                        <a14:foregroundMark x1="70370" y1="22253" x2="79727" y2="10440"/>
                        <a14:foregroundMark x1="69981" y1="11813" x2="72710" y2="12363"/>
                        <a14:foregroundMark x1="77388" y1="19505" x2="85575" y2="19231"/>
                        <a14:foregroundMark x1="48343" y1="26648" x2="57505" y2="32418"/>
                        <a14:foregroundMark x1="85965" y1="45055" x2="86550" y2="54945"/>
                        <a14:foregroundMark x1="87719" y1="52198" x2="92203" y2="73077"/>
                        <a14:foregroundMark x1="87329" y1="70330" x2="76608" y2="71703"/>
                        <a14:foregroundMark x1="84405" y1="72527" x2="89474" y2="94505"/>
                        <a14:foregroundMark x1="88889" y1="94780" x2="69396" y2="93681"/>
                        <a14:foregroundMark x1="79922" y1="84341" x2="75828" y2="85989"/>
                        <a14:foregroundMark x1="44444" y1="95330" x2="54191" y2="93956"/>
                        <a14:foregroundMark x1="90448" y1="9066" x2="83431" y2="101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0340" y="0"/>
            <a:ext cx="9808189" cy="6959414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5137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4304" y="179832"/>
            <a:ext cx="4754880" cy="356616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420368" y="374599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A TEĎ PŘEMÝŠLEJ, CO KARKULKA NESLA BABIČCE K SVÁTKU.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770864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5423" y="4394579"/>
            <a:ext cx="1984355" cy="193784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7665" y="701378"/>
            <a:ext cx="2620370" cy="131018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4073" y="1091100"/>
            <a:ext cx="1146767" cy="155824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995296" y="309490"/>
            <a:ext cx="1243681" cy="17322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9182" y="4455086"/>
            <a:ext cx="2241695" cy="201052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03" b="11059"/>
          <a:stretch/>
        </p:blipFill>
        <p:spPr>
          <a:xfrm>
            <a:off x="6399442" y="2289341"/>
            <a:ext cx="3292635" cy="34163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381" y="267894"/>
            <a:ext cx="1720329" cy="2228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00" y="2649340"/>
            <a:ext cx="3757755" cy="3657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296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1.11111E-6 L -3.95833E-6 -1.11111E-6 C -0.00039 -0.01111 -0.00052 -0.02245 -0.00117 -0.03379 C -0.0013 -0.03657 -0.00169 -0.03912 -0.00234 -0.04167 C -0.00286 -0.04398 -0.00391 -0.0456 -0.00456 -0.04768 C -0.00534 -0.05023 -0.00586 -0.05324 -0.00677 -0.05555 C -0.00833 -0.06018 -0.01107 -0.06597 -0.01354 -0.06967 C -0.01458 -0.07106 -0.01589 -0.07199 -0.0168 -0.07361 C -0.01966 -0.07801 -0.02161 -0.08403 -0.02474 -0.0875 C -0.02773 -0.09074 -0.03112 -0.09305 -0.03359 -0.09745 C -0.03477 -0.09954 -0.03594 -0.10139 -0.03698 -0.10347 C -0.03789 -0.10532 -0.03815 -0.10787 -0.03919 -0.10949 C -0.04049 -0.11134 -0.04219 -0.11204 -0.04375 -0.11342 C -0.04479 -0.11528 -0.04609 -0.11713 -0.04714 -0.11944 C -0.04792 -0.12129 -0.04831 -0.12384 -0.04935 -0.12523 C -0.05026 -0.12662 -0.05156 -0.12639 -0.05273 -0.12731 C -0.06133 -0.13495 -0.05091 -0.12824 -0.05938 -0.13333 C -0.06445 -0.14004 -0.06198 -0.13935 -0.06615 -0.13935 L -0.31133 -0.3044 C -0.31445 -0.30393 -0.32096 -0.30393 -0.32474 -0.30046 C -0.32591 -0.29954 -0.32695 -0.29768 -0.32799 -0.29653 C -0.33151 -0.29305 -0.33294 -0.29305 -0.33594 -0.28866 C -0.34271 -0.27847 -0.33542 -0.28611 -0.34375 -0.2787 C -0.34661 -0.27338 -0.34974 -0.26713 -0.35378 -0.26458 C -0.35599 -0.26342 -0.35859 -0.26296 -0.36055 -0.26065 C -0.36393 -0.25671 -0.36432 -0.25579 -0.36836 -0.25278 C -0.3694 -0.25185 -0.3707 -0.25162 -0.37174 -0.25069 C -0.37292 -0.24977 -0.37396 -0.24792 -0.37513 -0.24676 C -0.37656 -0.24537 -0.37813 -0.24421 -0.37956 -0.24282 C -0.3819 -0.24051 -0.38542 -0.23542 -0.38737 -0.23287 L -0.39193 -0.22083 C -0.39258 -0.21898 -0.39362 -0.21713 -0.39414 -0.21481 C -0.3957 -0.20671 -0.39453 -0.21065 -0.39753 -0.20301 C -0.40052 -0.18657 -0.39531 -0.2125 -0.40313 -0.18495 C -0.40443 -0.18032 -0.40469 -0.16667 -0.40534 -0.16319 C -0.40599 -0.15949 -0.40755 -0.15648 -0.40859 -0.15324 C -0.40911 -0.14977 -0.41003 -0.14282 -0.41094 -0.13935 C -0.41224 -0.13379 -0.41393 -0.1287 -0.41536 -0.12338 C -0.41615 -0.1206 -0.41706 -0.11805 -0.41758 -0.11528 C -0.41836 -0.11204 -0.41914 -0.10879 -0.41979 -0.10532 C -0.42031 -0.10347 -0.42044 -0.10139 -0.42096 -0.09954 C -0.42266 -0.09398 -0.42552 -0.08958 -0.42656 -0.08356 C -0.42917 -0.06944 -0.42578 -0.0868 -0.42995 -0.06967 C -0.43034 -0.06759 -0.43021 -0.06504 -0.43099 -0.06366 C -0.43294 -0.06018 -0.43581 -0.05903 -0.43776 -0.05555 C -0.43893 -0.0537 -0.43997 -0.05162 -0.44115 -0.04977 C -0.44258 -0.04745 -0.4444 -0.04629 -0.44557 -0.04375 C -0.4474 -0.04004 -0.44857 -0.03565 -0.45013 -0.03171 C -0.45078 -0.02986 -0.45169 -0.02801 -0.45234 -0.02569 C -0.45313 -0.02315 -0.45365 -0.02037 -0.45456 -0.01782 C -0.4556 -0.01504 -0.45677 -0.0125 -0.45794 -0.00995 C -0.45872 -0.00787 -0.45938 -0.00602 -0.46016 -0.00393 C -0.46445 0.00833 -0.46146 0.00371 -0.46693 0.00996 C -0.46914 0.02662 -0.46641 0.01019 -0.47018 0.02408 C -0.4707 0.02593 -0.47083 0.02801 -0.47135 0.02986 C -0.47201 0.03218 -0.47305 0.0338 -0.47357 0.03588 C -0.47826 0.05232 -0.47057 0.03079 -0.47695 0.04792 C -0.47734 0.05116 -0.47773 0.0544 -0.47813 0.05787 C -0.47852 0.06181 -0.47865 0.06574 -0.47917 0.06968 C -0.47969 0.07315 -0.48073 0.07639 -0.48138 0.07963 C -0.48307 0.10671 -0.48086 0.08935 -0.48477 0.10556 C -0.48672 0.11343 -0.48451 0.11019 -0.48815 0.11366 L -0.48919 0.11366 " pathEditMode="relative" ptsTypes="AAAAAAAAAAAAAAAAAAAAAAAAAAAAAAAAAAAAAAAAAAAAAAAAAAAAAAAAAAAAAAA"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7772" y="3619106"/>
            <a:ext cx="1249125" cy="140994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156929">
            <a:off x="165763" y="717380"/>
            <a:ext cx="1811880" cy="90594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7534" y="967104"/>
            <a:ext cx="2753458" cy="138103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0622" y="5200343"/>
            <a:ext cx="2620370" cy="131018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38" b="98476" l="44141" r="938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483"/>
          <a:stretch/>
        </p:blipFill>
        <p:spPr>
          <a:xfrm>
            <a:off x="8918382" y="1"/>
            <a:ext cx="2090508" cy="23407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5086" y="4211451"/>
            <a:ext cx="1651378" cy="158945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909" y="2770716"/>
            <a:ext cx="3757755" cy="365794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03" b="11059"/>
          <a:stretch/>
        </p:blipFill>
        <p:spPr>
          <a:xfrm>
            <a:off x="1433273" y="2503301"/>
            <a:ext cx="3292635" cy="34163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3594" r="96719">
                        <a14:backgroundMark x1="22813" y1="96800" x2="28750" y2="99400"/>
                        <a14:backgroundMark x1="28750" y1="98600" x2="30469" y2="996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9659" y="316200"/>
            <a:ext cx="2575760" cy="2012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816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7.40741E-7 L -3.54167E-6 -7.40741E-7 C 0.00964 -0.00069 0.0194 -0.00185 0.02917 -0.00185 C 0.12852 -0.00185 0.13386 -0.00138 0.20599 0.00209 C 0.21237 0.00278 0.21875 0.00255 0.225 0.00394 C 0.22774 0.00463 0.23021 0.00741 0.23281 0.00788 C 0.2388 0.00926 0.24479 0.00926 0.25078 0.00996 C 0.25182 0.01065 0.253 0.01158 0.25417 0.01204 C 0.27044 0.01783 0.26511 0.01482 0.28216 0.01783 C 0.28477 0.01829 0.28737 0.01922 0.28998 0.01991 C 0.30261 0.02755 0.29206 0.02223 0.31237 0.02593 C 0.31458 0.02639 0.3168 0.02732 0.31901 0.02778 C 0.32279 0.02871 0.32656 0.02917 0.33021 0.02987 C 0.3444 0.03612 0.33399 0.03195 0.34596 0.03588 C 0.34779 0.03635 0.34961 0.0375 0.35156 0.03774 C 0.35638 0.03889 0.3612 0.03913 0.36602 0.03982 C 0.36901 0.04121 0.37201 0.04306 0.375 0.04375 C 0.378 0.04468 0.4 0.04746 0.40195 0.04769 C 0.40521 0.04908 0.4086 0.05047 0.41198 0.05186 C 0.41589 0.05325 0.42279 0.05487 0.42656 0.05579 C 0.43529 0.06366 0.4263 0.05649 0.4388 0.06181 C 0.44115 0.06274 0.44557 0.06575 0.44557 0.06575 C 0.44636 0.0676 0.44779 0.06922 0.44779 0.07176 C 0.44805 0.08149 0.44844 0.09954 0.44557 0.11158 C 0.44492 0.11413 0.44414 0.1169 0.44336 0.11945 C 0.44193 0.12362 0.44011 0.12709 0.4388 0.13149 C 0.43815 0.13403 0.43724 0.13658 0.43659 0.13936 C 0.4362 0.14121 0.4362 0.14352 0.43555 0.14538 C 0.43464 0.14769 0.4332 0.14908 0.43216 0.15116 C 0.43125 0.15301 0.4306 0.15533 0.42995 0.15718 C 0.42956 0.15926 0.4293 0.16135 0.42878 0.1632 C 0.42748 0.16737 0.42435 0.17524 0.42435 0.17524 C 0.42253 0.1845 0.42083 0.19514 0.41758 0.20301 C 0.41641 0.20556 0.41537 0.20834 0.41419 0.21088 C 0.41263 0.21505 0.41042 0.22176 0.4086 0.225 C 0.40768 0.22663 0.40638 0.22755 0.40521 0.22894 C 0.39675 0.24908 0.40755 0.22431 0.3974 0.24491 C 0.39492 0.25 0.39388 0.25463 0.39076 0.2588 C 0.38932 0.26042 0.38776 0.26158 0.3862 0.26274 C 0.38177 0.26621 0.37735 0.26991 0.37279 0.27269 C 0.37162 0.27338 0.37057 0.27431 0.3694 0.27477 C 0.35964 0.27801 0.3332 0.28033 0.33138 0.28056 C 0.3056 0.27987 0.27982 0.28033 0.25417 0.27871 C 0.25104 0.27848 0.24818 0.27547 0.24518 0.27477 C 0.23998 0.27338 0.23477 0.27338 0.22956 0.27269 C 0.225 0.2713 0.22031 0.2713 0.21602 0.26875 C 0.21498 0.26806 0.21393 0.2669 0.21276 0.26667 C 0.2082 0.26575 0.20378 0.26551 0.19922 0.26482 C 0.19662 0.26413 0.19401 0.26343 0.19141 0.26274 C 0.18919 0.26135 0.18698 0.25973 0.18477 0.2588 C 0.18112 0.25741 0.16589 0.2551 0.16341 0.25487 L 0.15221 0.2507 C 0.15078 0.25024 0.14922 0.24931 0.14779 0.24885 C 0.14167 0.24653 0.1418 0.24769 0.13659 0.24491 C 0.13438 0.24352 0.13203 0.24237 0.12982 0.24075 C 0.128 0.23959 0.12617 0.23774 0.12422 0.23681 C 0.12136 0.23565 0.11823 0.23542 0.11537 0.23496 C 0.11237 0.23288 0.10938 0.23056 0.10638 0.22894 C 0.10482 0.22825 0.10326 0.22778 0.10182 0.22686 C 0.10026 0.22593 0.09896 0.22385 0.0974 0.22292 C 0.09414 0.22107 0.09063 0.22061 0.08737 0.21899 C 0.08542 0.21806 0.0836 0.21598 0.08177 0.21505 C 0.07682 0.21204 0.0724 0.21204 0.06719 0.21088 C 0.06159 0.2044 0.06615 0.2088 0.05938 0.2051 C 0.04141 0.19514 0.05169 0.19862 0.03802 0.19514 C 0.03698 0.19445 0.03581 0.19375 0.03464 0.19306 C 0.03281 0.1919 0.03099 0.19005 0.02917 0.18913 C 0.02695 0.18797 0.02461 0.18774 0.0224 0.18704 C 0.02057 0.18658 0.01862 0.18588 0.0168 0.18519 C 0.01524 0.1838 0.01393 0.18218 0.01237 0.18102 C 0.00833 0.17848 0.00261 0.17825 -0.00117 0.17709 C -0.00299 0.17663 -0.00482 0.17593 -0.00677 0.17524 C -0.01432 0.16621 -0.00482 0.17616 -0.01797 0.16922 C -0.01927 0.16852 -0.02005 0.16621 -0.02122 0.16528 C -0.02239 0.16436 -0.02344 0.16366 -0.02461 0.1632 C -0.03398 0.15903 -0.02708 0.16389 -0.03919 0.15718 C -0.05169 0.15047 -0.03685 0.15533 -0.0526 0.15116 L -0.05937 0.14723 C -0.06042 0.14653 -0.06159 0.14561 -0.06276 0.14538 C -0.06536 0.14468 -0.06797 0.14422 -0.07057 0.14329 C -0.072 0.14283 -0.07357 0.14213 -0.075 0.14144 C -0.07617 0.14075 -0.07721 0.13982 -0.07838 0.13936 C -0.08138 0.13843 -0.08437 0.1382 -0.08737 0.13727 C -0.0918 0.13612 -0.09622 0.1345 -0.10078 0.13334 C -0.10377 0.13264 -0.10677 0.13218 -0.10976 0.13149 C -0.11159 0.13079 -0.11341 0.12987 -0.11536 0.1294 C -0.12018 0.12801 -0.125 0.12686 -0.12982 0.12547 C -0.13737 0.12315 -0.13463 0.12292 -0.14336 0.12153 C -0.15221 0.11991 -0.1612 0.11875 -0.17018 0.11737 L -0.22956 0.11945 C -0.23216 0.11968 -0.23476 0.12014 -0.23737 0.12153 C -0.23893 0.12223 -0.24023 0.12431 -0.2418 0.12547 C -0.24297 0.12616 -0.24401 0.12686 -0.24518 0.12732 C -0.24792 0.12871 -0.25443 0.13102 -0.25638 0.13334 C -0.25885 0.13635 -0.26497 0.14306 -0.26758 0.14723 C -0.26914 0.14977 -0.27044 0.15278 -0.272 0.15533 C -0.27305 0.15672 -0.27435 0.15764 -0.27539 0.15926 C -0.27773 0.16297 -0.27995 0.16713 -0.28216 0.17107 L -0.28659 0.17917 C -0.28945 0.19422 -0.28568 0.1757 -0.28997 0.19098 C -0.29049 0.19306 -0.29075 0.19514 -0.29101 0.197 C -0.29036 0.20973 -0.28971 0.22223 -0.2888 0.23496 C -0.28867 0.2375 -0.28841 0.24028 -0.28776 0.24283 C -0.28685 0.24584 -0.28542 0.24815 -0.28437 0.2507 C -0.27838 0.26551 -0.28724 0.24561 -0.2776 0.26667 C -0.27409 0.28588 -0.27982 0.25602 -0.27435 0.28056 C -0.27344 0.2845 -0.27279 0.28866 -0.272 0.2926 L -0.26979 0.3044 C -0.26823 0.31297 -0.26758 0.3176 -0.26419 0.32639 C -0.26341 0.32848 -0.26276 0.33033 -0.26198 0.33241 C -0.25976 0.33774 -0.2569 0.34237 -0.25521 0.34838 C -0.24961 0.36852 -0.2526 0.35926 -0.24635 0.37616 L -0.24401 0.38218 C -0.24154 0.39584 -0.24505 0.37917 -0.23958 0.39607 C -0.23594 0.40741 -0.24154 0.39676 -0.2362 0.40811 C -0.23515 0.41019 -0.23372 0.41158 -0.23281 0.41389 C -0.22773 0.42686 -0.23385 0.41806 -0.22721 0.42593 C -0.22487 0.43866 -0.22799 0.42477 -0.22279 0.43797 C -0.22187 0.44028 -0.22135 0.44329 -0.22057 0.44584 C -0.21627 0.45834 -0.21875 0.45764 -0.21497 0.45764 L -0.2138 0.45764 " pathEditMode="relative" ptsTypes="AAAAAAAAAAAAAAAAAAAAAAAAAAAAAAAAAAAAAAAAAAAAAAAAAAAAAAAAAAAAAAAAAAAAAAAAAAAAAAAAAAAAAAAAAAAAAAAAAAAAAAAAAAAAAAAAAAAAAAAAA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9956" y="2715142"/>
            <a:ext cx="2620370" cy="131018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785" y="354052"/>
            <a:ext cx="2121950" cy="194291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0599" y="3745686"/>
            <a:ext cx="1719618" cy="128971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6472" y="628248"/>
            <a:ext cx="2028967" cy="163902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9028" y="3701978"/>
            <a:ext cx="1404275" cy="28085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1947" y="4621895"/>
            <a:ext cx="2033516" cy="1614103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61"/>
          <a:stretch/>
        </p:blipFill>
        <p:spPr>
          <a:xfrm>
            <a:off x="9232782" y="293870"/>
            <a:ext cx="1210266" cy="329615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87" y="2852588"/>
            <a:ext cx="3757755" cy="365794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03" b="11059"/>
          <a:stretch/>
        </p:blipFill>
        <p:spPr>
          <a:xfrm>
            <a:off x="1433273" y="2503301"/>
            <a:ext cx="3292635" cy="3416300"/>
          </a:xfrm>
          <a:prstGeom prst="rect">
            <a:avLst/>
          </a:prstGeom>
        </p:spPr>
      </p:pic>
      <p:pic>
        <p:nvPicPr>
          <p:cNvPr id="1026" name="Picture 2" descr="Bábovka, Dort, Rakouský Gugelhupf, Mramor Gugelhupf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22" t="41839" r="9408" b="17685"/>
          <a:stretch/>
        </p:blipFill>
        <p:spPr bwMode="auto">
          <a:xfrm>
            <a:off x="462294" y="3638232"/>
            <a:ext cx="2001168" cy="1146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4950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1.48148E-6 L -0.40598 -0.33218 L -0.69882 0.22407 " pathEditMode="relative" ptsTypes="AAA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4304" y="179832"/>
            <a:ext cx="4754880" cy="356616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023872" y="3868494"/>
            <a:ext cx="8473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A CO BYS DAL/A BABIČCE K SVÁTKU TY?</a:t>
            </a:r>
          </a:p>
          <a:p>
            <a:r>
              <a:rPr lang="cs-CZ" sz="2400" b="1" i="1" dirty="0" smtClean="0"/>
              <a:t>PŘEMÝŠLEJ, NAJDI VE ŠKOLCE A VYSVĚTLI, PROČ PRÁVĚ TENTO DÁREK.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3587973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r>
              <a:rPr lang="cs-CZ" dirty="0" smtClean="0"/>
              <a:t>Vlastní tvorba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Hračky a předměty, které jsou k dětem k dispozici v prostorách herny a třídy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45720" indent="0">
              <a:buNone/>
            </a:pPr>
            <a:r>
              <a:rPr lang="cs-CZ" dirty="0" smtClean="0"/>
              <a:t>Integrovaný blok: POVÍDÁM, POVÍDÁM POHÁDKU </a:t>
            </a:r>
          </a:p>
          <a:p>
            <a:r>
              <a:rPr lang="cs-CZ" dirty="0" smtClean="0"/>
              <a:t>Prezentace v PowerPointu obsahuje osm snímků. Na prvních čtyřech děti s vizuální podporou těchto snímků vypráví pohádku O červené Karkulce. Další tři snímky obsahují jednoduchý interaktivní úkol, kdy děti na jednotlivých snímcích budou určovat, které věci nesla Karkulka nemocné babičce v košíku.</a:t>
            </a:r>
          </a:p>
          <a:p>
            <a:r>
              <a:rPr lang="cs-CZ" dirty="0" smtClean="0"/>
              <a:t>Navazuje aktivita, kdy děti hledají věci které by babičce k svátku donesly a vysvětlují proč.</a:t>
            </a:r>
          </a:p>
          <a:p>
            <a:pPr marL="45720" indent="0">
              <a:buNone/>
            </a:pPr>
            <a:r>
              <a:rPr lang="cs-CZ" b="1" dirty="0"/>
              <a:t>Očekávání a cíle</a:t>
            </a:r>
          </a:p>
          <a:p>
            <a:r>
              <a:rPr lang="cs-CZ" dirty="0" smtClean="0"/>
              <a:t>Dítě vede k souvislému vyprávění pohádky s vizuální podporou</a:t>
            </a:r>
          </a:p>
          <a:p>
            <a:r>
              <a:rPr lang="cs-CZ" dirty="0" smtClean="0"/>
              <a:t>Dítě vede k samostatnému a smysluplnému vyjadřování svých myšlenek, nápadů a pocitů</a:t>
            </a:r>
          </a:p>
          <a:p>
            <a:r>
              <a:rPr lang="cs-CZ" dirty="0" smtClean="0"/>
              <a:t>Děti vede k improvizaci, k hledání náhradního řešení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 pomoci prvních čtyř obrázků děti vypráví pohádku </a:t>
            </a:r>
            <a:r>
              <a:rPr lang="cs-CZ" dirty="0"/>
              <a:t>O</a:t>
            </a:r>
            <a:r>
              <a:rPr lang="cs-CZ" dirty="0" smtClean="0"/>
              <a:t> červené Karkulce. Na dalších třech snímcích jsou obrázky potravin a květiny. Děti mají za úkol vybrat a označit pouze potraviny a květinu (To, co nesla v košíku nemocné babičce). Když označí chybnou odpověď, obrázek zmizí. Označením správné odpovědi obrázek skončí v košíčku.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Vzdělávací oblast </a:t>
            </a:r>
            <a:r>
              <a:rPr lang="cs-CZ" b="1" dirty="0"/>
              <a:t> </a:t>
            </a:r>
            <a:r>
              <a:rPr lang="cs-CZ" b="1" dirty="0" smtClean="0"/>
              <a:t>DÍTĚ A JEHO PSYCHIKA (PSYCHOLOGICKÁ)</a:t>
            </a:r>
          </a:p>
          <a:p>
            <a:r>
              <a:rPr lang="cs-CZ" dirty="0" smtClean="0"/>
              <a:t>Podoblast</a:t>
            </a:r>
            <a:r>
              <a:rPr lang="cs-CZ" b="1" dirty="0"/>
              <a:t> </a:t>
            </a:r>
            <a:r>
              <a:rPr lang="cs-CZ" b="1" dirty="0" smtClean="0"/>
              <a:t>TVOŘIVOST, VYNALÉZAVOST A FANTAZIE</a:t>
            </a:r>
          </a:p>
          <a:p>
            <a:r>
              <a:rPr lang="cs-CZ" dirty="0" smtClean="0"/>
              <a:t>Dosažené</a:t>
            </a:r>
            <a:r>
              <a:rPr lang="cs-CZ" b="1" dirty="0" smtClean="0"/>
              <a:t> KONKRETIZOVANÉ VÝSTUPY </a:t>
            </a:r>
            <a:r>
              <a:rPr lang="cs-CZ" dirty="0" smtClean="0"/>
              <a:t>Samostatně vyřešit jednoduchý problém; Samostatně se rozhodnout; Plnit činnost podle instrukce; Sledovat a zachytit hlavní myšlenku příběhu, samostatné převyprávění; Dodržovat pravidla konverzace a společenského kontaktu; Navrhnout další varianty řešení; Improvizovat a hledat náhradní řešení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sablona</Template>
  <TotalTime>0</TotalTime>
  <Words>362</Words>
  <Application>Microsoft Office PowerPoint</Application>
  <PresentationFormat>Širokoúhlá obrazovka</PresentationFormat>
  <Paragraphs>53</Paragraphs>
  <Slides>17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Arial</vt:lpstr>
      <vt:lpstr>Century Gothic</vt:lpstr>
      <vt:lpstr>Sheer Green 16x9</vt:lpstr>
      <vt:lpstr>POHÁDKA O ČERVENÉ KARKULCE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2015-04-17T11:58:40Z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