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6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8" r:id="rId4"/>
    <p:sldId id="273" r:id="rId5"/>
    <p:sldId id="283" r:id="rId6"/>
    <p:sldId id="284" r:id="rId7"/>
    <p:sldId id="285" r:id="rId8"/>
    <p:sldId id="287" r:id="rId9"/>
    <p:sldId id="286" r:id="rId10"/>
    <p:sldId id="280" r:id="rId11"/>
    <p:sldId id="275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54" y="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4/18/2015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0917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4702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83091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75892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60090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244855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47689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11938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4143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91046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4460658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60083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0999836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0533345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4750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373326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5048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40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7" r:id="rId1"/>
    <p:sldLayoutId id="2147483988" r:id="rId2"/>
    <p:sldLayoutId id="2147483989" r:id="rId3"/>
    <p:sldLayoutId id="2147483990" r:id="rId4"/>
    <p:sldLayoutId id="2147483991" r:id="rId5"/>
    <p:sldLayoutId id="2147483992" r:id="rId6"/>
    <p:sldLayoutId id="2147483993" r:id="rId7"/>
    <p:sldLayoutId id="2147483994" r:id="rId8"/>
    <p:sldLayoutId id="2147483995" r:id="rId9"/>
    <p:sldLayoutId id="2147483996" r:id="rId10"/>
    <p:sldLayoutId id="2147483997" r:id="rId11"/>
    <p:sldLayoutId id="2147483998" r:id="rId12"/>
    <p:sldLayoutId id="2147483999" r:id="rId13"/>
    <p:sldLayoutId id="2147484000" r:id="rId14"/>
    <p:sldLayoutId id="2147484001" r:id="rId15"/>
    <p:sldLayoutId id="2147484002" r:id="rId16"/>
    <p:sldLayoutId id="2147484003" r:id="rId17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8.jpeg"/><Relationship Id="rId7" Type="http://schemas.openxmlformats.org/officeDocument/2006/relationships/image" Target="../media/image1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8.jpeg"/><Relationship Id="rId7" Type="http://schemas.openxmlformats.org/officeDocument/2006/relationships/image" Target="../media/image1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2.jpeg"/><Relationship Id="rId7" Type="http://schemas.openxmlformats.org/officeDocument/2006/relationships/image" Target="../media/image17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23.png"/><Relationship Id="rId9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.jpeg"/><Relationship Id="rId7" Type="http://schemas.openxmlformats.org/officeDocument/2006/relationships/image" Target="../media/image1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13.jpeg"/><Relationship Id="rId7" Type="http://schemas.openxmlformats.org/officeDocument/2006/relationships/image" Target="../media/image2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17.jpeg"/><Relationship Id="rId9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pixabay.com/cs/%C4%8Dern%C3%A1-%C5%A1ed%C3%A1-auto-%C5%A1koda-muzeum-186543/" TargetMode="External"/><Relationship Id="rId13" Type="http://schemas.openxmlformats.org/officeDocument/2006/relationships/hyperlink" Target="http://pixabay.com/cs/traktory-%C4%8Deln%C3%AD-naklada%C4%8D-seno-361498/" TargetMode="External"/><Relationship Id="rId3" Type="http://schemas.openxmlformats.org/officeDocument/2006/relationships/hyperlink" Target="http://pixabay.com/cs/telefon-komunikace-vol%C3%A1n%C3%AD-vyto%C4%8Dit-450639/" TargetMode="External"/><Relationship Id="rId7" Type="http://schemas.openxmlformats.org/officeDocument/2006/relationships/hyperlink" Target="http://pixabay.com/cs/auto-audi-automobilov%C3%BD-pr%C5%AFmysl-604019/" TargetMode="External"/><Relationship Id="rId12" Type="http://schemas.openxmlformats.org/officeDocument/2006/relationships/hyperlink" Target="http://pixabay.com/cs/nizozemsko-traktor-star%C3%A9-antick%C3%BD-82632/" TargetMode="External"/><Relationship Id="rId2" Type="http://schemas.openxmlformats.org/officeDocument/2006/relationships/hyperlink" Target="http://pixabay.com/cs/telefon-komunikace-mobiln%C3%AD-telefon-158086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cs/d%C4%9Bv%C4%8De-%C3%BAsm%C4%9Bv-obli%C4%8Dej-s-%C3%BAsm%C4%9Bvem-568205/" TargetMode="External"/><Relationship Id="rId11" Type="http://schemas.openxmlformats.org/officeDocument/2006/relationships/hyperlink" Target="http://pixabay.com/cs/laptop-z%C3%A1pisn%C3%ADk-po%C4%8D%C3%ADta%C4%8De-%C4%8Dern%C3%A1-158648/" TargetMode="External"/><Relationship Id="rId5" Type="http://schemas.openxmlformats.org/officeDocument/2006/relationships/hyperlink" Target="http://pixabay.com/cs/babi%C4%8Dka-prarodi%C4%8De-d%C3%A1ma-obli%C4%8Dej-109095/" TargetMode="External"/><Relationship Id="rId10" Type="http://schemas.openxmlformats.org/officeDocument/2006/relationships/hyperlink" Target="http://pixabay.com/cs/j%C3%ADzdn%C3%AD-kolo-kola-doprava-cyklus-38028/" TargetMode="External"/><Relationship Id="rId4" Type="http://schemas.openxmlformats.org/officeDocument/2006/relationships/hyperlink" Target="http://pixabay.com/cs/d%C3%ADt%C4%9B-chlapec-kavkazsk%C3%A1-rodina-164897/" TargetMode="External"/><Relationship Id="rId9" Type="http://schemas.openxmlformats.org/officeDocument/2006/relationships/hyperlink" Target="http://pixabay.com/cs/j%C3%ADzdn%C3%AD-kolo-star%C3%A9-%C4%8Derven%C3%A1-ro%C4%8Dn%C3%ADk-58679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lumMod val="8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Dnes nebo dříve?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Kdy se co vyrobilo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91192" y="1875918"/>
            <a:ext cx="10187784" cy="291340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vhodný pro předškoláky.</a:t>
            </a:r>
          </a:p>
          <a:p>
            <a:r>
              <a:rPr lang="cs-CZ" dirty="0" smtClean="0"/>
              <a:t>Děti si mají uvědomit časovou posloupnost. </a:t>
            </a:r>
          </a:p>
          <a:p>
            <a:r>
              <a:rPr lang="cs-CZ" dirty="0" smtClean="0"/>
              <a:t>Na snímku č. 3 dětem objasníme 3 osoby, podle kterých budeme určovat stáří věcí:</a:t>
            </a:r>
            <a:br>
              <a:rPr lang="cs-CZ" dirty="0" smtClean="0"/>
            </a:br>
            <a:r>
              <a:rPr lang="cs-CZ" dirty="0" smtClean="0"/>
              <a:t>- prababička, když byla malé </a:t>
            </a:r>
            <a:r>
              <a:rPr lang="cs-CZ" dirty="0" smtClean="0"/>
              <a:t>dítě – hodně dávno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maminka, když byla malé </a:t>
            </a:r>
            <a:r>
              <a:rPr lang="cs-CZ" dirty="0" smtClean="0"/>
              <a:t>dítě - nedávno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dirty="0" smtClean="0"/>
              <a:t>malé dítě – já - nyní</a:t>
            </a:r>
            <a:endParaRPr lang="cs-CZ" dirty="0" smtClean="0"/>
          </a:p>
          <a:p>
            <a:r>
              <a:rPr lang="cs-CZ" dirty="0" smtClean="0"/>
              <a:t>Používáme tedy věty typu – telefon vyrobili, když byla prababička malé </a:t>
            </a:r>
            <a:r>
              <a:rPr lang="cs-CZ" dirty="0" smtClean="0"/>
              <a:t>dítě – tedy hodně dávno.</a:t>
            </a:r>
            <a:endParaRPr lang="cs-CZ" dirty="0" smtClean="0"/>
          </a:p>
          <a:p>
            <a:r>
              <a:rPr lang="cs-CZ" dirty="0" smtClean="0"/>
              <a:t>Na snímku č. 3 odpovídá doba výroby uvedeným </a:t>
            </a:r>
            <a:r>
              <a:rPr lang="cs-CZ" dirty="0" smtClean="0"/>
              <a:t>osobám</a:t>
            </a:r>
            <a:r>
              <a:rPr lang="cs-CZ" dirty="0"/>
              <a:t> </a:t>
            </a:r>
            <a:r>
              <a:rPr lang="cs-CZ" dirty="0" smtClean="0"/>
              <a:t>– snímek slouží k objasnění.</a:t>
            </a:r>
            <a:endParaRPr lang="cs-CZ" dirty="0" smtClean="0"/>
          </a:p>
          <a:p>
            <a:r>
              <a:rPr lang="cs-CZ" dirty="0" smtClean="0"/>
              <a:t>Pracujeme s dalšími snímky. Děti slovně nebo tužkou přiřazují osoby k věcem. Kontrola proběhne po kliknutí na věc – správná osoba se přesune. </a:t>
            </a:r>
            <a:endParaRPr lang="cs-CZ" dirty="0" smtClean="0"/>
          </a:p>
          <a:p>
            <a:r>
              <a:rPr lang="cs-CZ" dirty="0" smtClean="0"/>
              <a:t>Může navazovat další aktivita – dětem ukazujeme různé obrázky a ony určují, kdy bylo vyrobeno.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telefony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78882" y="1635435"/>
            <a:ext cx="1489500" cy="2880000"/>
          </a:xfrm>
          <a:prstGeom prst="rect">
            <a:avLst/>
          </a:prstGeom>
        </p:spPr>
      </p:pic>
      <p:pic>
        <p:nvPicPr>
          <p:cNvPr id="1026" name="Picture 2" descr="Telefon, Komunikace, Volání, Vytočit, Kontak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960"/>
          <a:stretch/>
        </p:blipFill>
        <p:spPr bwMode="auto">
          <a:xfrm>
            <a:off x="787436" y="1635435"/>
            <a:ext cx="3866452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Telefon, Komunikace, Připojení, Starý, Vybrat, Číselní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0991" y="1635435"/>
            <a:ext cx="384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6221319" y="4986760"/>
            <a:ext cx="1189503" cy="1225298"/>
            <a:chOff x="1924050" y="1152904"/>
            <a:chExt cx="3622566" cy="3848023"/>
          </a:xfrm>
        </p:grpSpPr>
        <p:pic>
          <p:nvPicPr>
            <p:cNvPr id="10" name="Picture 2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79" r="53646" b="55164"/>
            <a:stretch/>
          </p:blipFill>
          <p:spPr bwMode="auto">
            <a:xfrm>
              <a:off x="1924050" y="1152904"/>
              <a:ext cx="3622566" cy="3391717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73" t="18779" r="26458" b="43896"/>
            <a:stretch/>
          </p:blipFill>
          <p:spPr bwMode="auto">
            <a:xfrm>
              <a:off x="4506103" y="4088313"/>
              <a:ext cx="935573" cy="91261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2198259" y="4986760"/>
            <a:ext cx="1044805" cy="1080000"/>
            <a:chOff x="714120" y="2412014"/>
            <a:chExt cx="1044805" cy="1080000"/>
          </a:xfrm>
        </p:grpSpPr>
        <p:pic>
          <p:nvPicPr>
            <p:cNvPr id="15" name="Picture 6" descr="Babička, Prarodiče, Dáma, Obličej, Staré, Grand, Matka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14" r="19282" b="30130"/>
            <a:stretch/>
          </p:blipFill>
          <p:spPr bwMode="auto">
            <a:xfrm>
              <a:off x="815366" y="2412014"/>
              <a:ext cx="943559" cy="103994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8" descr="Miminko, Křtiny, Děti, Černobílá"/>
            <p:cNvPicPr>
              <a:picLocks noChangeAspect="1" noChangeArrowheads="1"/>
            </p:cNvPicPr>
            <p:nvPr/>
          </p:nvPicPr>
          <p:blipFill rotWithShape="1">
            <a:blip r:embed="rId8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10" t="4225" r="27083" b="31456"/>
            <a:stretch/>
          </p:blipFill>
          <p:spPr bwMode="auto">
            <a:xfrm>
              <a:off x="714120" y="3131395"/>
              <a:ext cx="306659" cy="36061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8" name="Picture 10" descr="Děvče, Úsměv, Obličej, S Úsměvem, Veselé, Na Výšku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6267"/>
          <a:stretch/>
        </p:blipFill>
        <p:spPr bwMode="auto">
          <a:xfrm>
            <a:off x="10101265" y="4966730"/>
            <a:ext cx="847725" cy="10800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smtClean="0"/>
              <a:t>automobily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grpSp>
        <p:nvGrpSpPr>
          <p:cNvPr id="9" name="Skupina 8"/>
          <p:cNvGrpSpPr>
            <a:grpSpLocks noChangeAspect="1"/>
          </p:cNvGrpSpPr>
          <p:nvPr/>
        </p:nvGrpSpPr>
        <p:grpSpPr>
          <a:xfrm>
            <a:off x="5592176" y="4475576"/>
            <a:ext cx="1747416" cy="2019766"/>
            <a:chOff x="1924050" y="1152904"/>
            <a:chExt cx="3622566" cy="3848023"/>
          </a:xfrm>
        </p:grpSpPr>
        <p:pic>
          <p:nvPicPr>
            <p:cNvPr id="10" name="Picture 2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79" r="53646" b="55164"/>
            <a:stretch/>
          </p:blipFill>
          <p:spPr bwMode="auto">
            <a:xfrm>
              <a:off x="1924050" y="1152904"/>
              <a:ext cx="3622566" cy="3391717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73" t="18779" r="26458" b="43896"/>
            <a:stretch/>
          </p:blipFill>
          <p:spPr bwMode="auto">
            <a:xfrm>
              <a:off x="4506103" y="4088313"/>
              <a:ext cx="935573" cy="91261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>
            <a:grpSpLocks noChangeAspect="1"/>
          </p:cNvGrpSpPr>
          <p:nvPr/>
        </p:nvGrpSpPr>
        <p:grpSpPr>
          <a:xfrm>
            <a:off x="2101765" y="4475576"/>
            <a:ext cx="1741342" cy="1800000"/>
            <a:chOff x="714120" y="2412014"/>
            <a:chExt cx="1044805" cy="1080000"/>
          </a:xfrm>
        </p:grpSpPr>
        <p:pic>
          <p:nvPicPr>
            <p:cNvPr id="15" name="Picture 6" descr="Babička, Prarodiče, Dáma, Obličej, Staré, Grand, Matka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14" r="19282" b="30130"/>
            <a:stretch/>
          </p:blipFill>
          <p:spPr bwMode="auto">
            <a:xfrm>
              <a:off x="815366" y="2412014"/>
              <a:ext cx="943559" cy="103994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8" descr="Miminko, Křtiny, Děti, Černobílá"/>
            <p:cNvPicPr>
              <a:picLocks noChangeAspect="1" noChangeArrowheads="1"/>
            </p:cNvPicPr>
            <p:nvPr/>
          </p:nvPicPr>
          <p:blipFill rotWithShape="1">
            <a:blip r:embed="rId5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10" t="4225" r="27083" b="31456"/>
            <a:stretch/>
          </p:blipFill>
          <p:spPr bwMode="auto">
            <a:xfrm>
              <a:off x="714120" y="3131395"/>
              <a:ext cx="306659" cy="36061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74" name="Picture 2" descr="Auto, Audi, Automobilový Průmysl, Dealer, Moto, Vozidlo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4" y="1485474"/>
            <a:ext cx="3794824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9/9b/Veteran_Tatra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7" r="4044"/>
          <a:stretch/>
        </p:blipFill>
        <p:spPr bwMode="auto">
          <a:xfrm>
            <a:off x="5023450" y="1485474"/>
            <a:ext cx="2884868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Skoda 120 L red front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817"/>
          <a:stretch/>
        </p:blipFill>
        <p:spPr bwMode="auto">
          <a:xfrm>
            <a:off x="8227067" y="1485474"/>
            <a:ext cx="394444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0" descr="Děvče, Úsměv, Obličej, S Úsměvem, Veselé, Na Výšku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6267"/>
          <a:stretch/>
        </p:blipFill>
        <p:spPr bwMode="auto">
          <a:xfrm>
            <a:off x="9492853" y="4407796"/>
            <a:ext cx="1412875" cy="18000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758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3.7037E-6 L 0.28659 0.0159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85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2.59259E-6 L -0.59284 0.0099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56" y="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1.48148E-6 L 0.30625 -0.0259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35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kočárky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grpSp>
        <p:nvGrpSpPr>
          <p:cNvPr id="9" name="Skupina 8"/>
          <p:cNvGrpSpPr>
            <a:grpSpLocks noChangeAspect="1"/>
          </p:cNvGrpSpPr>
          <p:nvPr/>
        </p:nvGrpSpPr>
        <p:grpSpPr>
          <a:xfrm>
            <a:off x="5783053" y="4496559"/>
            <a:ext cx="1747416" cy="2019766"/>
            <a:chOff x="1924050" y="1152904"/>
            <a:chExt cx="3622566" cy="3848023"/>
          </a:xfrm>
        </p:grpSpPr>
        <p:pic>
          <p:nvPicPr>
            <p:cNvPr id="10" name="Picture 2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79" r="53646" b="55164"/>
            <a:stretch/>
          </p:blipFill>
          <p:spPr bwMode="auto">
            <a:xfrm>
              <a:off x="1924050" y="1152904"/>
              <a:ext cx="3622566" cy="3391717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1" name="Picture 4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73" t="18779" r="26458" b="43896"/>
            <a:stretch/>
          </p:blipFill>
          <p:spPr bwMode="auto">
            <a:xfrm>
              <a:off x="4506103" y="4088313"/>
              <a:ext cx="935573" cy="91261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>
            <a:grpSpLocks noChangeAspect="1"/>
          </p:cNvGrpSpPr>
          <p:nvPr/>
        </p:nvGrpSpPr>
        <p:grpSpPr>
          <a:xfrm>
            <a:off x="1886528" y="4457276"/>
            <a:ext cx="1741342" cy="1800000"/>
            <a:chOff x="714120" y="2412014"/>
            <a:chExt cx="1044805" cy="1080000"/>
          </a:xfrm>
        </p:grpSpPr>
        <p:pic>
          <p:nvPicPr>
            <p:cNvPr id="15" name="Picture 6" descr="Babička, Prarodiče, Dáma, Obličej, Staré, Grand, Matka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14" r="19282" b="30130"/>
            <a:stretch/>
          </p:blipFill>
          <p:spPr bwMode="auto">
            <a:xfrm>
              <a:off x="815366" y="2412014"/>
              <a:ext cx="943559" cy="103994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8" descr="Miminko, Křtiny, Děti, Černobílá"/>
            <p:cNvPicPr>
              <a:picLocks noChangeAspect="1" noChangeArrowheads="1"/>
            </p:cNvPicPr>
            <p:nvPr/>
          </p:nvPicPr>
          <p:blipFill rotWithShape="1">
            <a:blip r:embed="rId5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10" t="4225" r="27083" b="31456"/>
            <a:stretch/>
          </p:blipFill>
          <p:spPr bwMode="auto">
            <a:xfrm>
              <a:off x="714120" y="3131395"/>
              <a:ext cx="306659" cy="36061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7" name="Picture 10" descr="Děvče, Úsměv, Obličej, S Úsměvem, Veselé, Na Výšku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6267"/>
          <a:stretch/>
        </p:blipFill>
        <p:spPr bwMode="auto">
          <a:xfrm>
            <a:off x="9582834" y="4530104"/>
            <a:ext cx="1412875" cy="18000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hytramama.com/Fotografie/Zbozi/Original/nano05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0913" y="1280693"/>
            <a:ext cx="2096719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Poppenwagen uit de 196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680" y="1280693"/>
            <a:ext cx="336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s://encrypted-tbn2.gstatic.com/images?q=tbn:ANd9GcQ4xiRk89E1bxrurHQ5fqN_zAqibvPdh4cAd7Q4wI65LsqTHFdA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62" b="6791"/>
          <a:stretch/>
        </p:blipFill>
        <p:spPr bwMode="auto">
          <a:xfrm>
            <a:off x="822093" y="1280693"/>
            <a:ext cx="3603579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08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2.22222E-6 L -0.31041 -0.0101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21" y="-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 L 0.31992 0.021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60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kola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74" name="Picture 2" descr="Jízdní Kolo, Kola, Doprava, Cyklus, Sport, Životní Sty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410" y="1721730"/>
            <a:ext cx="3686401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Jízdní Kolo, Staré, Červená, Ročník, Kola, Sed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884" y="1760156"/>
            <a:ext cx="1944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Jízdní Kolo, Historické, Velké, Kolo, Star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892" y="1721731"/>
            <a:ext cx="2558168" cy="219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>
            <a:grpSpLocks noChangeAspect="1"/>
          </p:cNvGrpSpPr>
          <p:nvPr/>
        </p:nvGrpSpPr>
        <p:grpSpPr>
          <a:xfrm>
            <a:off x="1886528" y="4457276"/>
            <a:ext cx="1741342" cy="1800000"/>
            <a:chOff x="714120" y="2412014"/>
            <a:chExt cx="1044805" cy="1080000"/>
          </a:xfrm>
        </p:grpSpPr>
        <p:pic>
          <p:nvPicPr>
            <p:cNvPr id="20" name="Picture 6" descr="Babička, Prarodiče, Dáma, Obličej, Staré, Grand, Matka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14" r="19282" b="30130"/>
            <a:stretch/>
          </p:blipFill>
          <p:spPr bwMode="auto">
            <a:xfrm>
              <a:off x="815366" y="2412014"/>
              <a:ext cx="943559" cy="103994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8" descr="Miminko, Křtiny, Děti, Černobílá"/>
            <p:cNvPicPr>
              <a:picLocks noChangeAspect="1" noChangeArrowheads="1"/>
            </p:cNvPicPr>
            <p:nvPr/>
          </p:nvPicPr>
          <p:blipFill rotWithShape="1">
            <a:blip r:embed="rId6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10" t="4225" r="27083" b="31456"/>
            <a:stretch/>
          </p:blipFill>
          <p:spPr bwMode="auto">
            <a:xfrm>
              <a:off x="714120" y="3131395"/>
              <a:ext cx="306659" cy="36061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2" name="Picture 10" descr="Děvče, Úsměv, Obličej, S Úsměvem, Veselé, Na Výšku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6267"/>
          <a:stretch/>
        </p:blipFill>
        <p:spPr bwMode="auto">
          <a:xfrm>
            <a:off x="8648288" y="4457276"/>
            <a:ext cx="1412875" cy="18000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>
            <a:grpSpLocks noChangeAspect="1"/>
          </p:cNvGrpSpPr>
          <p:nvPr/>
        </p:nvGrpSpPr>
        <p:grpSpPr>
          <a:xfrm>
            <a:off x="5670628" y="4457276"/>
            <a:ext cx="1747416" cy="2019766"/>
            <a:chOff x="1924050" y="1152904"/>
            <a:chExt cx="3622566" cy="3848023"/>
          </a:xfrm>
        </p:grpSpPr>
        <p:pic>
          <p:nvPicPr>
            <p:cNvPr id="24" name="Picture 2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79" r="53646" b="55164"/>
            <a:stretch/>
          </p:blipFill>
          <p:spPr bwMode="auto">
            <a:xfrm>
              <a:off x="1924050" y="1152904"/>
              <a:ext cx="3622566" cy="3391717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4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73" t="18779" r="26458" b="43896"/>
            <a:stretch/>
          </p:blipFill>
          <p:spPr bwMode="auto">
            <a:xfrm>
              <a:off x="4506103" y="4088313"/>
              <a:ext cx="935573" cy="91261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2827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 L 0.54297 0.015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48" y="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0 L -0.54128 -4.44444E-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93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počítače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22" name="Picture 10" descr="Děvče, Úsměv, Obličej, S Úsměvem, Veselé, Na Výšku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6267"/>
          <a:stretch/>
        </p:blipFill>
        <p:spPr bwMode="auto">
          <a:xfrm>
            <a:off x="8648288" y="4457276"/>
            <a:ext cx="1412875" cy="18000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>
            <a:grpSpLocks noChangeAspect="1"/>
          </p:cNvGrpSpPr>
          <p:nvPr/>
        </p:nvGrpSpPr>
        <p:grpSpPr>
          <a:xfrm>
            <a:off x="5670628" y="4457276"/>
            <a:ext cx="1747416" cy="2019766"/>
            <a:chOff x="1924050" y="1152904"/>
            <a:chExt cx="3622566" cy="3848023"/>
          </a:xfrm>
        </p:grpSpPr>
        <p:pic>
          <p:nvPicPr>
            <p:cNvPr id="24" name="Picture 2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79" r="53646" b="55164"/>
            <a:stretch/>
          </p:blipFill>
          <p:spPr bwMode="auto">
            <a:xfrm>
              <a:off x="1924050" y="1152904"/>
              <a:ext cx="3622566" cy="3391717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4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73" t="18779" r="26458" b="43896"/>
            <a:stretch/>
          </p:blipFill>
          <p:spPr bwMode="auto">
            <a:xfrm>
              <a:off x="4506103" y="4088313"/>
              <a:ext cx="935573" cy="91261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6" name="Picture 2" descr="Laptop, Zápisník, Počítače, Černá, Elektronik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974" y="1958620"/>
            <a:ext cx="3244993" cy="221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tary_pocitac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092" y="1707962"/>
            <a:ext cx="300895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709896" y="2002046"/>
            <a:ext cx="1593203" cy="206767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>
            <a:grpSpLocks noChangeAspect="1"/>
          </p:cNvGrpSpPr>
          <p:nvPr/>
        </p:nvGrpSpPr>
        <p:grpSpPr>
          <a:xfrm>
            <a:off x="1970898" y="4457276"/>
            <a:ext cx="1741342" cy="1800000"/>
            <a:chOff x="714120" y="2412014"/>
            <a:chExt cx="1044805" cy="1080000"/>
          </a:xfrm>
        </p:grpSpPr>
        <p:pic>
          <p:nvPicPr>
            <p:cNvPr id="15" name="Picture 6" descr="Babička, Prarodiče, Dáma, Obličej, Staré, Grand, Matka"/>
            <p:cNvPicPr>
              <a:picLocks noChangeAspect="1" noChangeArrowheads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14" r="19282" b="30130"/>
            <a:stretch/>
          </p:blipFill>
          <p:spPr bwMode="auto">
            <a:xfrm>
              <a:off x="815366" y="2412014"/>
              <a:ext cx="943559" cy="103994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8" descr="Miminko, Křtiny, Děti, Černobílá"/>
            <p:cNvPicPr>
              <a:picLocks noChangeAspect="1" noChangeArrowheads="1"/>
            </p:cNvPicPr>
            <p:nvPr/>
          </p:nvPicPr>
          <p:blipFill rotWithShape="1">
            <a:blip r:embed="rId8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10" t="4225" r="27083" b="31456"/>
            <a:stretch/>
          </p:blipFill>
          <p:spPr bwMode="auto">
            <a:xfrm>
              <a:off x="714120" y="3131395"/>
              <a:ext cx="306659" cy="36061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63987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0 L 0.54297 0.0150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48" y="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2.22222E-6 L -0.30365 -0.015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44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0 L -0.2306 0.0159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32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cs-CZ" dirty="0" smtClean="0"/>
              <a:t>traktory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grpSp>
        <p:nvGrpSpPr>
          <p:cNvPr id="18" name="Skupina 17"/>
          <p:cNvGrpSpPr>
            <a:grpSpLocks noChangeAspect="1"/>
          </p:cNvGrpSpPr>
          <p:nvPr/>
        </p:nvGrpSpPr>
        <p:grpSpPr>
          <a:xfrm>
            <a:off x="1886528" y="4457276"/>
            <a:ext cx="1741342" cy="1800000"/>
            <a:chOff x="714120" y="2412014"/>
            <a:chExt cx="1044805" cy="1080000"/>
          </a:xfrm>
        </p:grpSpPr>
        <p:pic>
          <p:nvPicPr>
            <p:cNvPr id="20" name="Picture 6" descr="Babička, Prarodiče, Dáma, Obličej, Staré, Grand, Matka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514" r="19282" b="30130"/>
            <a:stretch/>
          </p:blipFill>
          <p:spPr bwMode="auto">
            <a:xfrm>
              <a:off x="815366" y="2412014"/>
              <a:ext cx="943559" cy="1039941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8" descr="Miminko, Křtiny, Děti, Černobílá"/>
            <p:cNvPicPr>
              <a:picLocks noChangeAspect="1" noChangeArrowheads="1"/>
            </p:cNvPicPr>
            <p:nvPr/>
          </p:nvPicPr>
          <p:blipFill rotWithShape="1">
            <a:blip r:embed="rId3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510" t="4225" r="27083" b="31456"/>
            <a:stretch/>
          </p:blipFill>
          <p:spPr bwMode="auto">
            <a:xfrm>
              <a:off x="714120" y="3131395"/>
              <a:ext cx="306659" cy="360619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2" name="Picture 10" descr="Děvče, Úsměv, Obličej, S Úsměvem, Veselé, Na Výšku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1" r="16267"/>
          <a:stretch/>
        </p:blipFill>
        <p:spPr bwMode="auto">
          <a:xfrm>
            <a:off x="8648288" y="4457276"/>
            <a:ext cx="1412875" cy="1800000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3" name="Skupina 22"/>
          <p:cNvGrpSpPr>
            <a:grpSpLocks noChangeAspect="1"/>
          </p:cNvGrpSpPr>
          <p:nvPr/>
        </p:nvGrpSpPr>
        <p:grpSpPr>
          <a:xfrm>
            <a:off x="5670628" y="4457276"/>
            <a:ext cx="1747416" cy="2019766"/>
            <a:chOff x="1924050" y="1152904"/>
            <a:chExt cx="3622566" cy="3848023"/>
          </a:xfrm>
        </p:grpSpPr>
        <p:pic>
          <p:nvPicPr>
            <p:cNvPr id="24" name="Picture 2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479" r="53646" b="55164"/>
            <a:stretch/>
          </p:blipFill>
          <p:spPr bwMode="auto">
            <a:xfrm>
              <a:off x="1924050" y="1152904"/>
              <a:ext cx="3622566" cy="3391717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4" descr="Dítě, Chlapec, Kavkazská, Rodina, Štěstí, Šťastný, Máma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8073" t="18779" r="26458" b="43896"/>
            <a:stretch/>
          </p:blipFill>
          <p:spPr bwMode="auto">
            <a:xfrm>
              <a:off x="4506103" y="4088313"/>
              <a:ext cx="935573" cy="912614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4" name="Picture 6" descr="Nizozemsko, Traktor, Staré, Antický, Krajina, Zahrad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4611" y="1618221"/>
            <a:ext cx="336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Traktory, Čelní Nakladač, Seno, Sbírat Balíky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68" y="1618221"/>
            <a:ext cx="378591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upload.wikimedia.org/wikipedia/commons/a/af/Zetor5245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597" y="1618221"/>
            <a:ext cx="3360000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7380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0 L -0.54128 -4.44444E-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93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 L 0.54297 0.01505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148" y="7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Dítě a jeho psychika, poznávací schopnosti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Podoblast</a:t>
            </a:r>
            <a:r>
              <a:rPr lang="cs-CZ" dirty="0" smtClean="0"/>
              <a:t>: Časoprostorová orientace</a:t>
            </a:r>
            <a:endParaRPr lang="cs-CZ" dirty="0" smtClean="0"/>
          </a:p>
          <a:p>
            <a:pPr marL="45720" indent="0"/>
            <a:r>
              <a:rPr lang="cs-CZ" dirty="0" smtClean="0"/>
              <a:t>  Integrovaný blok</a:t>
            </a:r>
            <a:r>
              <a:rPr lang="cs-CZ" dirty="0" smtClean="0"/>
              <a:t>: Já, ty, my a vnímání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Téma</a:t>
            </a:r>
            <a:r>
              <a:rPr lang="cs-CZ" dirty="0" smtClean="0"/>
              <a:t>: Dnes nebo dříve – kdy se co vyrobilo</a:t>
            </a:r>
            <a:endParaRPr lang="cs-CZ" dirty="0" smtClean="0"/>
          </a:p>
          <a:p>
            <a:pPr marL="45720" indent="0"/>
            <a:r>
              <a:rPr lang="cs-CZ" dirty="0" smtClean="0"/>
              <a:t>  Konkretizované výstupy</a:t>
            </a:r>
            <a:r>
              <a:rPr lang="cs-CZ" dirty="0" smtClean="0"/>
              <a:t>: Rozlišovat základní časové údaje, uvědomit si plynutí v čase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</a:t>
            </a:r>
            <a:r>
              <a:rPr lang="cs-CZ" dirty="0" smtClean="0"/>
              <a:t>: Děti určují, kdy bylo co vyrobeno.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89212" y="1264555"/>
            <a:ext cx="8915400" cy="3777622"/>
          </a:xfrm>
        </p:spPr>
        <p:txBody>
          <a:bodyPr>
            <a:normAutofit fontScale="77500" lnSpcReduction="20000"/>
          </a:bodyPr>
          <a:lstStyle/>
          <a:p>
            <a:r>
              <a:rPr lang="cs-CZ" sz="900" dirty="0" smtClean="0">
                <a:hlinkClick r:id="rId2"/>
              </a:rPr>
              <a:t>Volné zdroje:</a:t>
            </a:r>
            <a:br>
              <a:rPr lang="cs-CZ" sz="900" dirty="0" smtClean="0">
                <a:hlinkClick r:id="rId2"/>
              </a:rPr>
            </a:br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://pixabay.com/cs/telefon-komunikace-mobiln%C3%AD-telefon-158086</a:t>
            </a:r>
            <a:r>
              <a:rPr lang="cs-CZ" sz="900" dirty="0" smtClean="0">
                <a:hlinkClick r:id="rId2"/>
              </a:rPr>
              <a:t>/</a:t>
            </a:r>
            <a:endParaRPr lang="cs-CZ" sz="900" dirty="0" smtClean="0"/>
          </a:p>
          <a:p>
            <a:r>
              <a:rPr lang="cs-CZ" sz="900" dirty="0"/>
              <a:t>http://pixabay.com/cs/miminko-k%C5%99tiny-d%C4%9Bti-%C4%8Dernob%C3%ADl%C3%A1-517552/</a:t>
            </a:r>
            <a:endParaRPr lang="cs-CZ" sz="900" dirty="0" smtClean="0"/>
          </a:p>
          <a:p>
            <a:r>
              <a:rPr lang="cs-CZ" sz="900" dirty="0">
                <a:hlinkClick r:id="rId3"/>
              </a:rPr>
              <a:t>http://pixabay.com/cs/telefon-komunikace-vol%C3%A1n%C3%AD-vyto%C4%8Dit-450639</a:t>
            </a:r>
            <a:r>
              <a:rPr lang="cs-CZ" sz="900" dirty="0" smtClean="0">
                <a:hlinkClick r:id="rId3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4"/>
              </a:rPr>
              <a:t>http://pixabay.com/cs/d%C3%ADt%C4%9B-chlapec-kavkazsk%C3%A1-rodina-164897</a:t>
            </a:r>
            <a:r>
              <a:rPr lang="cs-CZ" sz="900" dirty="0" smtClean="0">
                <a:hlinkClick r:id="rId4"/>
              </a:rPr>
              <a:t>/</a:t>
            </a:r>
            <a:endParaRPr lang="cs-CZ" sz="900" dirty="0" smtClean="0"/>
          </a:p>
          <a:p>
            <a:r>
              <a:rPr lang="cs-CZ" sz="900" dirty="0" smtClean="0">
                <a:hlinkClick r:id="rId5"/>
              </a:rPr>
              <a:t>http</a:t>
            </a:r>
            <a:r>
              <a:rPr lang="cs-CZ" sz="900" dirty="0">
                <a:hlinkClick r:id="rId5"/>
              </a:rPr>
              <a:t>://pixabay.com/cs/babi%C4%8Dka-prarodi%C4%8De-d%C3%A1ma-obli%C4%8Dej-109095</a:t>
            </a:r>
            <a:r>
              <a:rPr lang="cs-CZ" sz="900" dirty="0" smtClean="0">
                <a:hlinkClick r:id="rId5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6"/>
              </a:rPr>
              <a:t>http://pixabay.com/cs/d%C4%9Bv%C4%8De-%C3%BAsm%C4%9Bv-obli%C4%8Dej-s-%C3%BAsm%C4%9Bvem-568205</a:t>
            </a:r>
            <a:r>
              <a:rPr lang="cs-CZ" sz="900" dirty="0" smtClean="0">
                <a:hlinkClick r:id="rId6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7"/>
              </a:rPr>
              <a:t>http://pixabay.com/cs/auto-audi-automobilov%C3%BD-pr%C5%AFmysl-604019</a:t>
            </a:r>
            <a:r>
              <a:rPr lang="cs-CZ" sz="900" dirty="0" smtClean="0">
                <a:hlinkClick r:id="rId7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8"/>
              </a:rPr>
              <a:t>http://pixabay.com/cs/%C4%8Dern%C3%A1-%C5%A1ed%C3%A1-auto-%C5%A1koda-muzeum-186543</a:t>
            </a:r>
            <a:r>
              <a:rPr lang="cs-CZ" sz="900" dirty="0" smtClean="0">
                <a:hlinkClick r:id="rId8"/>
              </a:rPr>
              <a:t>/</a:t>
            </a:r>
            <a:endParaRPr lang="cs-CZ" sz="900" dirty="0" smtClean="0"/>
          </a:p>
          <a:p>
            <a:r>
              <a:rPr lang="cs-CZ" sz="900" dirty="0" smtClean="0">
                <a:hlinkClick r:id="rId9"/>
              </a:rPr>
              <a:t>http</a:t>
            </a:r>
            <a:r>
              <a:rPr lang="cs-CZ" sz="900" dirty="0">
                <a:hlinkClick r:id="rId9"/>
              </a:rPr>
              <a:t>://pixabay.com/cs/j%C3%ADzdn%C3%AD-kolo-star%C3%A9-%C4%8Derven%C3%A1-ro%C4%8Dn%C3%ADk-586790</a:t>
            </a:r>
            <a:r>
              <a:rPr lang="cs-CZ" sz="900" dirty="0" smtClean="0">
                <a:hlinkClick r:id="rId9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10"/>
              </a:rPr>
              <a:t>http://pixabay.com/cs/j%C3%ADzdn%C3%AD-kolo-kola-doprava-cyklus-38028</a:t>
            </a:r>
            <a:r>
              <a:rPr lang="cs-CZ" sz="900" dirty="0" smtClean="0">
                <a:hlinkClick r:id="rId10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11"/>
              </a:rPr>
              <a:t>http://pixabay.com/cs/laptop-z%C3%A1pisn%C3%ADk-po%C4%8D%C3%ADta%C4%8De-%C4%8Dern%C3%A1-158648</a:t>
            </a:r>
            <a:r>
              <a:rPr lang="cs-CZ" sz="900" dirty="0" smtClean="0">
                <a:hlinkClick r:id="rId11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12"/>
              </a:rPr>
              <a:t>http://pixabay.com/cs/nizozemsko-traktor-star%C3%A9-antick%C3%BD-82632</a:t>
            </a:r>
            <a:r>
              <a:rPr lang="cs-CZ" sz="900" dirty="0" smtClean="0">
                <a:hlinkClick r:id="rId12"/>
              </a:rPr>
              <a:t>/</a:t>
            </a:r>
            <a:endParaRPr lang="cs-CZ" sz="900" dirty="0" smtClean="0"/>
          </a:p>
          <a:p>
            <a:r>
              <a:rPr lang="cs-CZ" sz="900" dirty="0">
                <a:hlinkClick r:id="rId13"/>
              </a:rPr>
              <a:t>http://pixabay.com/cs/traktory-%C4%8Deln%C3%AD-naklada%C4%8D-seno-361498</a:t>
            </a:r>
            <a:r>
              <a:rPr lang="cs-CZ" sz="900" dirty="0" smtClean="0">
                <a:hlinkClick r:id="rId13"/>
              </a:rPr>
              <a:t>/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r>
              <a:rPr lang="cs-CZ" sz="900" dirty="0"/>
              <a:t>LUDEK. </a:t>
            </a:r>
            <a:r>
              <a:rPr lang="cs-CZ" sz="900" i="1" dirty="0" err="1"/>
              <a:t>Wikipedia</a:t>
            </a:r>
            <a:r>
              <a:rPr lang="cs-CZ" sz="900" dirty="0"/>
              <a:t> [online]. [cit. 7.4.2015]. Dostupný na WWW: </a:t>
            </a:r>
            <a:r>
              <a:rPr lang="cs-CZ" sz="900" dirty="0" smtClean="0"/>
              <a:t>clker.com</a:t>
            </a:r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 smtClean="0"/>
              <a:t>Další obrázky – např. z internetu, z knih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Stébla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231</Words>
  <Application>Microsoft Office PowerPoint</Application>
  <PresentationFormat>Širokoúhlá obrazovka</PresentationFormat>
  <Paragraphs>68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Stébla</vt:lpstr>
      <vt:lpstr>Dnes nebo dříve?</vt:lpstr>
      <vt:lpstr> Práce s interaktivním výukovým materiálem </vt:lpstr>
      <vt:lpstr>telefony</vt:lpstr>
      <vt:lpstr>automobily</vt:lpstr>
      <vt:lpstr>kočárky</vt:lpstr>
      <vt:lpstr>kola</vt:lpstr>
      <vt:lpstr>počítače</vt:lpstr>
      <vt:lpstr>traktory</vt:lpstr>
      <vt:lpstr>Prvky polytechnické výchovy</vt:lpstr>
      <vt:lpstr>Použité zdroje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2015-04-18T13:17:22Z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