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929" r:id="rId2"/>
  </p:sldMasterIdLst>
  <p:notesMasterIdLst>
    <p:notesMasterId r:id="rId16"/>
  </p:notesMasterIdLst>
  <p:handoutMasterIdLst>
    <p:handoutMasterId r:id="rId17"/>
  </p:handoutMasterIdLst>
  <p:sldIdLst>
    <p:sldId id="272" r:id="rId3"/>
    <p:sldId id="300" r:id="rId4"/>
    <p:sldId id="297" r:id="rId5"/>
    <p:sldId id="298" r:id="rId6"/>
    <p:sldId id="302" r:id="rId7"/>
    <p:sldId id="303" r:id="rId8"/>
    <p:sldId id="304" r:id="rId9"/>
    <p:sldId id="280" r:id="rId10"/>
    <p:sldId id="286" r:id="rId11"/>
    <p:sldId id="277" r:id="rId12"/>
    <p:sldId id="294" r:id="rId13"/>
    <p:sldId id="301" r:id="rId14"/>
    <p:sldId id="28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90" y="96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18. 4. 2015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18. 4. 2015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4/18/2015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611719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1896650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62244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8276132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296525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1639876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7969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204789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39597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1274441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87444163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78461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693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  <p:sldLayoutId id="2147483941" r:id="rId12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11" Type="http://schemas.openxmlformats.org/officeDocument/2006/relationships/image" Target="../media/image16.png"/><Relationship Id="rId5" Type="http://schemas.openxmlformats.org/officeDocument/2006/relationships/image" Target="../media/image10.jpeg"/><Relationship Id="rId10" Type="http://schemas.openxmlformats.org/officeDocument/2006/relationships/image" Target="../media/image15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pixabay.com/cs/kr%C3%A1vy-skot-ml%C3%A9k%C3%A1rna-holstein-farma-526771/" TargetMode="External"/><Relationship Id="rId3" Type="http://schemas.openxmlformats.org/officeDocument/2006/relationships/hyperlink" Target="http://pixabay.com/cs/turecko-slepice-dr%C5%AFbe%C5%BEe-farma-%C5%A1ed%C3%A1-180593/" TargetMode="External"/><Relationship Id="rId7" Type="http://schemas.openxmlformats.org/officeDocument/2006/relationships/hyperlink" Target="http://pixabay.com/cs/ko%C4%8Dka-kot%C4%9B-krmen%C3%AD-roztomil%C3%BD-214701/" TargetMode="External"/><Relationship Id="rId2" Type="http://schemas.openxmlformats.org/officeDocument/2006/relationships/hyperlink" Target="http://pixabay.com/cs/jehn%C4%9B%C4%8D%C3%AD-ovce-zv%C3%AD%C5%99e-pastviny-502556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pixabay.com/cs/sez%C3%B3n-%C4%8Dty%C5%99i-ro%C4%8Dn%C3%AD-obdob%C3%AD-strom-158601/" TargetMode="External"/><Relationship Id="rId5" Type="http://schemas.openxmlformats.org/officeDocument/2006/relationships/hyperlink" Target="http://pixabay.com/cs/tele-kr%C3%A1va-pastva-pastvina-tr%C3%A1va-433000/" TargetMode="External"/><Relationship Id="rId4" Type="http://schemas.openxmlformats.org/officeDocument/2006/relationships/hyperlink" Target="http://pixabay.com/cs/h%C5%99%C3%ADb%C4%9B-kon%C4%9B-zv%C3%AD%C5%99e-pastvina-savec-467398/" TargetMode="External"/><Relationship Id="rId9" Type="http://schemas.openxmlformats.org/officeDocument/2006/relationships/hyperlink" Target="http://pixabay.com/cs/hn%C5%AFj-kompost-shroma%C5%BE%C4%8Fovac%C3%AD-m%C3%ADsto-406217/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tatek_%C4%8D.p.16_Kon%C4%9Btopy_u_Loun.JPG" TargetMode="External"/><Relationship Id="rId2" Type="http://schemas.openxmlformats.org/officeDocument/2006/relationships/hyperlink" Target="http://commons.wikimedia.org/wiki/File:K%C5%AFzle,_%C4%8Cesk%C3%BD_%C5%A0umbu" TargetMode="External"/><Relationship Id="rId1" Type="http://schemas.openxmlformats.org/officeDocument/2006/relationships/slideLayout" Target="../slideLayouts/slideLayout6.xml"/><Relationship Id="rId4" Type="http://schemas.openxmlformats.org/officeDocument/2006/relationships/hyperlink" Target="http://pixabay.com/cs/traktor-vozidla-farma-stroje-387275/" TargetMode="Externa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6000" b="0" i="0" dirty="0" smtClean="0">
                <a:solidFill>
                  <a:srgbClr val="624D38">
                    <a:lumMod val="75000"/>
                  </a:srgbClr>
                </a:solidFill>
                <a:latin typeface="Century Gothic"/>
                <a:ea typeface="+mj-ea"/>
                <a:cs typeface="+mj-cs"/>
              </a:rPr>
              <a:t>Jaro na </a:t>
            </a:r>
            <a:r>
              <a:rPr lang="cs-CZ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statku</a:t>
            </a:r>
            <a:endParaRPr lang="cs-CZ" sz="60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Farmář </a:t>
            </a:r>
            <a:r>
              <a:rPr lang="cs-CZ" sz="2400" b="0" i="0" baseline="0" dirty="0" smtClean="0"/>
              <a:t>a jeho práce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Čtyři roční období</a:t>
            </a:r>
            <a:endParaRPr lang="cs-CZ" dirty="0"/>
          </a:p>
        </p:txBody>
      </p:sp>
      <p:pic>
        <p:nvPicPr>
          <p:cNvPr id="3080" name="Picture 8" descr="Sezón, Čtyři Roční Období, Strom, Příroda, Na Podzim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70236" y="1011981"/>
            <a:ext cx="10312488" cy="388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83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Jaro na statku</a:t>
            </a:r>
            <a:endParaRPr lang="cs-CZ" dirty="0"/>
          </a:p>
        </p:txBody>
      </p:sp>
      <p:pic>
        <p:nvPicPr>
          <p:cNvPr id="2050" name="Picture 2" descr="http://upload.wikimedia.org/wikipedia/commons/thumb/e/ed/Statek_%C4%8D.p.16_Kon%C4%9Btopy_u_Loun.JPG/1024px-Statek_%C4%8D.p.16_Kon%C4%9Btopy_u_Lou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3276" y="1497012"/>
            <a:ext cx="5381605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Sezón, Čtyři Roční Období, Strom, Příroda, Na Podzi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120494" y="2070720"/>
            <a:ext cx="2032286" cy="3201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2373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Znáš je?</a:t>
            </a:r>
            <a:endParaRPr lang="cs-CZ" dirty="0"/>
          </a:p>
        </p:txBody>
      </p:sp>
      <p:pic>
        <p:nvPicPr>
          <p:cNvPr id="1026" name="Picture 2" descr="Prasata, Prasnice, Selata, Děti, Vepřové Maso, Farm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9461" y="4381905"/>
            <a:ext cx="2729858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urecko, Slepice, Drůbeže, Farma, Šedá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6121" y="2220332"/>
            <a:ext cx="232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Jehněčí, Ovce, Zvíře, Pastviny, Přírod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4272" y="2220332"/>
            <a:ext cx="2420168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ile:Kůzle, Český Šumburk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115896" y="4381905"/>
            <a:ext cx="1800225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říbě, Koně, Zvíře, Pastvina, Savec, Mladých Zvířat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668" y="2225090"/>
            <a:ext cx="2704225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Tele, Kráva, Pastva, Pastvina, Tráva, Hnědá, Hnědé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6668" y="4384489"/>
            <a:ext cx="1692556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Kuřat, Husa, Zvířata, Housata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591" y="2220332"/>
            <a:ext cx="24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Kuřat, Jaro, Kuře, Peří, Žlutá, Zemědělství, Pták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5159556" y="4381905"/>
            <a:ext cx="2335078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Malba, Pes, Zlatý Retriver, Tvář, Důvěřovat, Štěňata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4356" y="4381905"/>
            <a:ext cx="2181818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Sezón, Čtyři Roční Období, Strom, Příroda, Na Podzim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596121" y="286603"/>
            <a:ext cx="1535918" cy="1619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0620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6099" y="3782393"/>
            <a:ext cx="3906141" cy="2880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657" y="411819"/>
            <a:ext cx="3874440" cy="2880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6099" y="480813"/>
            <a:ext cx="3840000" cy="2880000"/>
          </a:xfrm>
          <a:prstGeom prst="rect">
            <a:avLst/>
          </a:prstGeom>
        </p:spPr>
      </p:pic>
      <p:pic>
        <p:nvPicPr>
          <p:cNvPr id="2050" name="Picture 2" descr="Kočka Děti, Kočka, Kočky Štěňata, Rush, Zdarma Gea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657" y="3782393"/>
            <a:ext cx="387444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www.clipartsalbum.com/cliparts/boerderijen/1763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6689" y="2342393"/>
            <a:ext cx="2562818" cy="2880000"/>
          </a:xfrm>
          <a:prstGeom prst="rect">
            <a:avLst/>
          </a:prstGeom>
          <a:ln w="190500" cap="sq">
            <a:solidFill>
              <a:schemeClr val="accent5">
                <a:lumMod val="75000"/>
              </a:schemeClr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16375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očka, Kotě, Krmení, Roztomilý, Lahodný, Jazyk, Tři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9046471" y="4831626"/>
            <a:ext cx="2593147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Krávy, Skot, Mlékárna, Holstein, Farma, Krmivo, Zvíř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028" y="4831626"/>
            <a:ext cx="2648275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nůj, Kompost, Shromažďovací Místo, Blbost, Odpa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5651" y="4813048"/>
            <a:ext cx="2704225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Postupujete správně při zimním řezu ovocných stromů?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031923" y="570961"/>
            <a:ext cx="2505677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www.ireceptar.cz/res/data/092/01127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9383" y="570961"/>
            <a:ext cx="2658381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Traktor, Vozidla, Farma, Stroje, Zařízení, Oráč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033390" y="570961"/>
            <a:ext cx="2704225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File:Praha, Řepy, Sázení stromů III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75" y="4819674"/>
            <a:ext cx="24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armer Clip Ar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068" y="2494956"/>
            <a:ext cx="577158" cy="104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2" descr="Farmer Clip Ar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9274" y="2546124"/>
            <a:ext cx="577158" cy="104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Farmer Clip Ar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6923" y="2555716"/>
            <a:ext cx="577158" cy="104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Farmer Clip Ar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6596" y="3589010"/>
            <a:ext cx="577158" cy="104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Farmer Clip Ar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457" y="3679586"/>
            <a:ext cx="577158" cy="104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2" descr="Farmer Clip Ar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9184" y="3679586"/>
            <a:ext cx="577158" cy="104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2" descr="Farmer Clip Art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7087" y="3601596"/>
            <a:ext cx="577158" cy="1045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607059" y="139824"/>
            <a:ext cx="6321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Víš, co dělá farmář na jaře? Klikni na postavičku a popiš jeho práci.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67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Budeme si hrát na farmáře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2050" name="Picture 2" descr="http://img.oiko.cz/commodityCatalogFuture/images/s93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2282" y="1931850"/>
            <a:ext cx="2986133" cy="2986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Farmer Clip Ar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4634" y="1931851"/>
            <a:ext cx="1647867" cy="2986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636283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57095"/>
            <a:ext cx="10515600" cy="1033593"/>
          </a:xfrm>
        </p:spPr>
        <p:txBody>
          <a:bodyPr>
            <a:normAutofit/>
          </a:bodyPr>
          <a:lstStyle/>
          <a:p>
            <a:r>
              <a:rPr lang="cs-CZ" b="1" dirty="0"/>
              <a:t>Prvky </a:t>
            </a:r>
            <a:r>
              <a:rPr lang="cs-CZ" b="1" dirty="0" smtClean="0"/>
              <a:t>polytechnické </a:t>
            </a:r>
            <a:r>
              <a:rPr lang="cs-CZ" b="1" dirty="0"/>
              <a:t>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3362195"/>
          </a:xfrm>
        </p:spPr>
        <p:txBody>
          <a:bodyPr>
            <a:normAutofit/>
          </a:bodyPr>
          <a:lstStyle/>
          <a:p>
            <a:pPr marL="45720" indent="0"/>
            <a:r>
              <a:rPr lang="cs-CZ" dirty="0" smtClean="0"/>
              <a:t>  Vzdělávací oblast: Dítě a </a:t>
            </a:r>
            <a:r>
              <a:rPr lang="cs-CZ" dirty="0" smtClean="0"/>
              <a:t>svět</a:t>
            </a:r>
            <a:endParaRPr lang="cs-CZ" dirty="0" smtClean="0"/>
          </a:p>
          <a:p>
            <a:pPr marL="45720" indent="0"/>
            <a:r>
              <a:rPr lang="cs-CZ" dirty="0"/>
              <a:t> </a:t>
            </a:r>
            <a:r>
              <a:rPr lang="cs-CZ" dirty="0" smtClean="0"/>
              <a:t> Podoblast: </a:t>
            </a:r>
            <a:r>
              <a:rPr lang="cs-CZ" dirty="0" smtClean="0"/>
              <a:t>Poznatky, sociální informovanost</a:t>
            </a:r>
            <a:endParaRPr lang="cs-CZ" dirty="0" smtClean="0"/>
          </a:p>
          <a:p>
            <a:pPr marL="45720" indent="0"/>
            <a:r>
              <a:rPr lang="cs-CZ" dirty="0"/>
              <a:t> </a:t>
            </a:r>
            <a:r>
              <a:rPr lang="cs-CZ" dirty="0" smtClean="0"/>
              <a:t> Integrovaný blok: </a:t>
            </a:r>
            <a:r>
              <a:rPr lang="cs-CZ" dirty="0" smtClean="0"/>
              <a:t>Roční období</a:t>
            </a:r>
            <a:endParaRPr lang="cs-CZ" dirty="0" smtClean="0"/>
          </a:p>
          <a:p>
            <a:pPr marL="45720" indent="0"/>
            <a:r>
              <a:rPr lang="cs-CZ" dirty="0"/>
              <a:t> </a:t>
            </a:r>
            <a:r>
              <a:rPr lang="cs-CZ" dirty="0" smtClean="0"/>
              <a:t> Téma: Jaro na statku</a:t>
            </a:r>
          </a:p>
          <a:p>
            <a:pPr marL="45720" indent="0"/>
            <a:r>
              <a:rPr lang="cs-CZ" dirty="0" smtClean="0"/>
              <a:t>  Konkretizované výstupy:  </a:t>
            </a:r>
            <a:r>
              <a:rPr lang="cs-CZ" dirty="0" smtClean="0"/>
              <a:t>Dítě projevuje zájem o nové věci, seznamuje se s povoláními</a:t>
            </a:r>
            <a:endParaRPr lang="cs-CZ" dirty="0"/>
          </a:p>
          <a:p>
            <a:r>
              <a:rPr lang="cs-CZ" dirty="0" smtClean="0"/>
              <a:t>  Cíl:  </a:t>
            </a:r>
            <a:r>
              <a:rPr lang="cs-CZ" dirty="0" smtClean="0"/>
              <a:t>seznámit dítě s povoláním farmáře, jeho prací, se zvířátky na farmě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295401" y="6433234"/>
            <a:ext cx="7305900" cy="279400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METODICKÝ POSTUP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15128" y="1737360"/>
            <a:ext cx="9182461" cy="4023360"/>
          </a:xfrm>
        </p:spPr>
        <p:txBody>
          <a:bodyPr/>
          <a:lstStyle/>
          <a:p>
            <a:r>
              <a:rPr lang="cs-CZ" dirty="0" smtClean="0"/>
              <a:t>1. Nejdříve si s dětmi zopakujeme jednotlivá roční období. </a:t>
            </a:r>
          </a:p>
          <a:p>
            <a:r>
              <a:rPr lang="cs-CZ" dirty="0" smtClean="0"/>
              <a:t>2. Následují aktivity na téma Jaro na farmě – děti poznávají zvířátka, jejich mláďátka, pojmenovávají je.  </a:t>
            </a:r>
            <a:endParaRPr lang="cs-CZ" dirty="0" smtClean="0"/>
          </a:p>
          <a:p>
            <a:r>
              <a:rPr lang="cs-CZ" dirty="0" smtClean="0"/>
              <a:t>3. Snímek č. 6 slouží k popisu práce farmáře. Děti kliknou na postavičku a objeví se obrázek s činností farmáře na jaře. </a:t>
            </a:r>
          </a:p>
          <a:p>
            <a:r>
              <a:rPr lang="cs-CZ" dirty="0" smtClean="0"/>
              <a:t>4. Na práci s prezentací může navázat praktická činnost – setí obilí do květináče. 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2532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Materiály, pomůcky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</a:t>
            </a:r>
            <a:r>
              <a:rPr lang="cs-CZ" dirty="0" smtClean="0"/>
              <a:t>PC</a:t>
            </a:r>
          </a:p>
          <a:p>
            <a:pPr lvl="0"/>
            <a:r>
              <a:rPr lang="cs-CZ" dirty="0" smtClean="0"/>
              <a:t>Pomůcky pro sázení obilí do květináče – hlína, květináč, semena obilí, podložka</a:t>
            </a:r>
            <a:endParaRPr lang="cs-CZ" dirty="0" smtClean="0"/>
          </a:p>
          <a:p>
            <a:pPr lvl="0"/>
            <a:endParaRPr lang="cs-CZ" b="1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89" y="365760"/>
            <a:ext cx="10058400" cy="822960"/>
          </a:xfrm>
        </p:spPr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96389" y="1888820"/>
            <a:ext cx="1068512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1400" dirty="0" smtClean="0"/>
              <a:t>Volné zdroje:</a:t>
            </a:r>
            <a:br>
              <a:rPr lang="cs-CZ" sz="1400" dirty="0" smtClean="0"/>
            </a:br>
            <a:r>
              <a:rPr lang="cs-CZ" sz="1400" dirty="0" smtClean="0">
                <a:hlinkClick r:id="rId2"/>
              </a:rPr>
              <a:t>http</a:t>
            </a:r>
            <a:r>
              <a:rPr lang="cs-CZ" sz="1400" dirty="0">
                <a:hlinkClick r:id="rId2"/>
              </a:rPr>
              <a:t>://pixabay.com/cs/jehn%C4%9B%C4%8D%C3%AD-ovce-zv%C3%AD%C5%99e-pastviny-502556</a:t>
            </a:r>
            <a:r>
              <a:rPr lang="cs-CZ" sz="1400" dirty="0" smtClean="0">
                <a:hlinkClick r:id="rId2"/>
              </a:rPr>
              <a:t>/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>
                <a:hlinkClick r:id="rId3"/>
              </a:rPr>
              <a:t>http://pixabay.com/cs/turecko-slepice-dr%C5%AFbe%C5%BEe-farma-%</a:t>
            </a:r>
            <a:r>
              <a:rPr lang="cs-CZ" sz="1400" dirty="0" smtClean="0">
                <a:hlinkClick r:id="rId3"/>
              </a:rPr>
              <a:t>C5%A1ed%C3%A1-180593/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>
                <a:hlinkClick r:id="rId4"/>
              </a:rPr>
              <a:t>http://pixabay.com/cs/h%C5%99%C3%ADb%C4%9B-kon%C4%9B-zv%C3%AD%C5%99e-pastvina-savec-467398</a:t>
            </a:r>
            <a:r>
              <a:rPr lang="cs-CZ" sz="1400" dirty="0" smtClean="0">
                <a:hlinkClick r:id="rId4"/>
              </a:rPr>
              <a:t>/</a:t>
            </a: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>
                <a:hlinkClick r:id="rId5"/>
              </a:rPr>
              <a:t>http://pixabay.com/cs/tele-kr%C3%A1va-pastva-pastvina-tr%C3%A1va-433000</a:t>
            </a:r>
            <a:r>
              <a:rPr lang="cs-CZ" sz="1400" dirty="0" smtClean="0">
                <a:hlinkClick r:id="rId5"/>
              </a:rPr>
              <a:t>/</a:t>
            </a: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/>
              <a:t>http://pixabay.com/cs/ku%C5%99at-husa-zv%C3%AD%C5%99ata-housata-336953/</a:t>
            </a:r>
            <a:br>
              <a:rPr lang="cs-CZ" sz="1400" dirty="0"/>
            </a:br>
            <a:r>
              <a:rPr lang="cs-CZ" sz="1400" dirty="0"/>
              <a:t>http://pixabay.com/cs/ku%C5%99at-jaro-ku%C5%99e-pe%C5%99%C3%AD-%C5%BElut%C3%A1-349035/http://pixabay.com/cs/prasata-prasnice-selata-d%C4%9Bti-520896/</a:t>
            </a:r>
            <a:br>
              <a:rPr lang="cs-CZ" sz="1400" dirty="0"/>
            </a:br>
            <a:r>
              <a:rPr lang="cs-CZ" sz="1400" dirty="0"/>
              <a:t>http://pixabay.com/cs/malba-pes-zlat%C3%BD-retriver-tv%C3%A1%C5%99-287403/</a:t>
            </a:r>
            <a:br>
              <a:rPr lang="cs-CZ" sz="1400" dirty="0"/>
            </a:br>
            <a:r>
              <a:rPr lang="cs-CZ" sz="1400" dirty="0">
                <a:hlinkClick r:id="rId6"/>
              </a:rPr>
              <a:t>http://pixabay.com/cs/sez%C3%B3n-%C4%8Dty%C5%99i-ro%C4%8Dn%C3%AD-obdob%C3%AD-strom-158601</a:t>
            </a:r>
            <a:r>
              <a:rPr lang="cs-CZ" sz="1400" dirty="0" smtClean="0">
                <a:hlinkClick r:id="rId6"/>
              </a:rPr>
              <a:t>/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>
                <a:hlinkClick r:id="rId7"/>
              </a:rPr>
              <a:t>http://pixabay.com/cs/ko%C4%8Dka-kot%C4%9B-krmen%C3%AD-roztomil%C3%BD-214701</a:t>
            </a:r>
            <a:r>
              <a:rPr lang="cs-CZ" sz="1400" dirty="0" smtClean="0">
                <a:hlinkClick r:id="rId7"/>
              </a:rPr>
              <a:t>/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>
                <a:hlinkClick r:id="rId8"/>
              </a:rPr>
              <a:t>http://pixabay.com/cs/kr%C3%A1vy-skot-ml%C3%A9k%C3%A1rna-holstein-farma-526771</a:t>
            </a:r>
            <a:r>
              <a:rPr lang="cs-CZ" sz="1400" dirty="0" smtClean="0">
                <a:hlinkClick r:id="rId8"/>
              </a:rPr>
              <a:t>/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>
                <a:hlinkClick r:id="rId9"/>
              </a:rPr>
              <a:t>http://pixabay.com/cs/hn%C5%AFj-kompost-shroma%C5%BE%C4%8Fovac%C3%AD-m%C3%ADsto-406217</a:t>
            </a:r>
            <a:r>
              <a:rPr lang="cs-CZ" sz="1400" dirty="0" smtClean="0">
                <a:hlinkClick r:id="rId9"/>
              </a:rPr>
              <a:t>/</a:t>
            </a:r>
            <a:endParaRPr lang="cs-CZ" sz="1400" dirty="0" smtClean="0"/>
          </a:p>
          <a:p>
            <a:pPr>
              <a:buFont typeface="Arial" pitchFamily="34" charset="0"/>
              <a:buChar char="•"/>
            </a:pPr>
            <a:r>
              <a:rPr lang="cs-CZ" sz="1400" dirty="0"/>
              <a:t>http://www.clker.com/clipart-farmer-2.html</a:t>
            </a:r>
            <a:endParaRPr lang="cs-CZ" sz="1400" dirty="0" smtClean="0"/>
          </a:p>
          <a:p>
            <a:endParaRPr lang="cs-CZ" sz="1400" dirty="0" smtClean="0"/>
          </a:p>
          <a:p>
            <a:pPr>
              <a:buFont typeface="Arial" pitchFamily="34" charset="0"/>
              <a:buChar char="•"/>
            </a:pP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416660606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8979" y="2109933"/>
            <a:ext cx="1068512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i="1" dirty="0" smtClean="0"/>
              <a:t>Wikipedie</a:t>
            </a:r>
            <a:r>
              <a:rPr lang="cs-CZ" dirty="0"/>
              <a:t> [online]. [cit. 13.3.2015]. Dostupný na WWW: </a:t>
            </a:r>
            <a:r>
              <a:rPr lang="cs-CZ" dirty="0">
                <a:hlinkClick r:id="rId2"/>
              </a:rPr>
              <a:t>http://commons.wikimedia.org/wiki/File:K%C5%AFzle,_%C4%8Cesk%C3%BD_%</a:t>
            </a:r>
            <a:r>
              <a:rPr lang="cs-CZ" dirty="0" smtClean="0">
                <a:hlinkClick r:id="rId2"/>
              </a:rPr>
              <a:t>C5%A0umbu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/>
              <a:t>LOUNY, M. </a:t>
            </a:r>
            <a:r>
              <a:rPr lang="cs-CZ" i="1" dirty="0" err="1"/>
              <a:t>Wikimedia</a:t>
            </a:r>
            <a:r>
              <a:rPr lang="cs-CZ" i="1" dirty="0"/>
              <a:t> </a:t>
            </a:r>
            <a:r>
              <a:rPr lang="cs-CZ" i="1" dirty="0" err="1"/>
              <a:t>Commons</a:t>
            </a:r>
            <a:r>
              <a:rPr lang="cs-CZ" dirty="0"/>
              <a:t> [online]. [cit. 13.3.2015]. Dostupný na WWW: </a:t>
            </a:r>
            <a:r>
              <a:rPr lang="cs-CZ" dirty="0">
                <a:hlinkClick r:id="rId3"/>
              </a:rPr>
              <a:t>http://commons.wikimedia.org/wiki/File:Statek_%</a:t>
            </a:r>
            <a:r>
              <a:rPr lang="cs-CZ" dirty="0" smtClean="0">
                <a:hlinkClick r:id="rId3"/>
              </a:rPr>
              <a:t>C4%8D.p.16_Kon%C4%9Btopy_u_Loun.JPG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>
                <a:hlinkClick r:id="rId4"/>
              </a:rPr>
              <a:t>http://pixabay.com/cs/traktor-vozidla-farma-stroje-387275/</a:t>
            </a:r>
            <a:endParaRPr lang="cs-CZ" dirty="0"/>
          </a:p>
          <a:p>
            <a:pPr>
              <a:buFont typeface="Arial" pitchFamily="34" charset="0"/>
              <a:buChar char="•"/>
            </a:pPr>
            <a:r>
              <a:rPr lang="en-US" dirty="0"/>
              <a:t>AKTRON. </a:t>
            </a:r>
            <a:r>
              <a:rPr lang="en-US" i="1" dirty="0"/>
              <a:t>Wikimedia Commons</a:t>
            </a:r>
            <a:r>
              <a:rPr lang="en-US" dirty="0"/>
              <a:t> [online]. [cit. 18.4.2015]. </a:t>
            </a:r>
            <a:r>
              <a:rPr lang="en-US" dirty="0" err="1"/>
              <a:t>Dostupný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WWW: http://commons.wikimedia.org/wiki/File:Praha,_%C5%98epy,_S%C3%A1zen%C3%AD_strom</a:t>
            </a:r>
            <a:endParaRPr lang="cs-CZ" dirty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517453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12" name="Nadpis 1"/>
          <p:cNvSpPr txBox="1">
            <a:spLocks/>
          </p:cNvSpPr>
          <p:nvPr/>
        </p:nvSpPr>
        <p:spPr>
          <a:xfrm>
            <a:off x="701040" y="479861"/>
            <a:ext cx="9509760" cy="1088136"/>
          </a:xfrm>
          <a:prstGeom prst="rect">
            <a:avLst/>
          </a:prstGeom>
        </p:spPr>
        <p:txBody>
          <a:bodyPr>
            <a:normAutofit fontScale="4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67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Cíle polytechnické výchovy</a:t>
            </a:r>
            <a:br>
              <a:rPr lang="cs-CZ" sz="67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cs-CZ" sz="67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ktiva">
  <a:themeElements>
    <a:clrScheme name="Retrospektiva">
      <a:dk1>
        <a:sysClr val="windowText" lastClr="000000"/>
      </a:dk1>
      <a:lt1>
        <a:sysClr val="window" lastClr="FFFFFF"/>
      </a:lt1>
      <a:dk2>
        <a:srgbClr val="344068"/>
      </a:dk2>
      <a:lt2>
        <a:srgbClr val="D9E0E6"/>
      </a:lt2>
      <a:accent1>
        <a:srgbClr val="1CADE4"/>
      </a:accent1>
      <a:accent2>
        <a:srgbClr val="2683C6"/>
      </a:accent2>
      <a:accent3>
        <a:srgbClr val="28C4CC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Retrospektiva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k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326</Words>
  <Application>Microsoft Office PowerPoint</Application>
  <PresentationFormat>Širokoúhlá obrazovka</PresentationFormat>
  <Paragraphs>58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Century Gothic</vt:lpstr>
      <vt:lpstr>Retrospektiva</vt:lpstr>
      <vt:lpstr>Jaro na statku</vt:lpstr>
      <vt:lpstr>Čtyři roční období</vt:lpstr>
      <vt:lpstr>Jaro na statku</vt:lpstr>
      <vt:lpstr>Znáš je?</vt:lpstr>
      <vt:lpstr>Prezentace aplikace PowerPoint</vt:lpstr>
      <vt:lpstr>Prezentace aplikace PowerPoint</vt:lpstr>
      <vt:lpstr>Budeme si hrát na farmáře</vt:lpstr>
      <vt:lpstr>Prvky polytechnické výchovy</vt:lpstr>
      <vt:lpstr>METODICKÝ POSTUP</vt:lpstr>
      <vt:lpstr>Materiály, pomůcky </vt:lpstr>
      <vt:lpstr>Zdroje</vt:lpstr>
      <vt:lpstr>Zdroje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2015-04-18T15:13:07Z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