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81" r:id="rId2"/>
  </p:sldMasterIdLst>
  <p:notesMasterIdLst>
    <p:notesMasterId r:id="rId22"/>
  </p:notesMasterIdLst>
  <p:handoutMasterIdLst>
    <p:handoutMasterId r:id="rId23"/>
  </p:handoutMasterIdLst>
  <p:sldIdLst>
    <p:sldId id="272" r:id="rId3"/>
    <p:sldId id="294" r:id="rId4"/>
    <p:sldId id="291" r:id="rId5"/>
    <p:sldId id="292" r:id="rId6"/>
    <p:sldId id="293" r:id="rId7"/>
    <p:sldId id="287" r:id="rId8"/>
    <p:sldId id="296" r:id="rId9"/>
    <p:sldId id="297" r:id="rId10"/>
    <p:sldId id="288" r:id="rId11"/>
    <p:sldId id="295" r:id="rId12"/>
    <p:sldId id="299" r:id="rId13"/>
    <p:sldId id="298" r:id="rId14"/>
    <p:sldId id="303" r:id="rId15"/>
    <p:sldId id="304" r:id="rId16"/>
    <p:sldId id="282" r:id="rId17"/>
    <p:sldId id="283" r:id="rId18"/>
    <p:sldId id="284" r:id="rId19"/>
    <p:sldId id="285" r:id="rId20"/>
    <p:sldId id="28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5F78336-7180-4808-984E-0CFDF9F16556}">
          <p14:sldIdLst/>
        </p14:section>
        <p14:section name="Oddíl bez názvu" id="{C01378F3-33DF-466D-9270-234A5756BE4F}">
          <p14:sldIdLst>
            <p14:sldId id="272"/>
            <p14:sldId id="294"/>
            <p14:sldId id="291"/>
            <p14:sldId id="292"/>
            <p14:sldId id="293"/>
            <p14:sldId id="287"/>
            <p14:sldId id="296"/>
            <p14:sldId id="297"/>
            <p14:sldId id="288"/>
            <p14:sldId id="295"/>
            <p14:sldId id="299"/>
            <p14:sldId id="298"/>
            <p14:sldId id="303"/>
            <p14:sldId id="304"/>
            <p14:sldId id="282"/>
            <p14:sldId id="283"/>
            <p14:sldId id="284"/>
            <p14:sldId id="285"/>
            <p14:sldId id="286"/>
          </p14:sldIdLst>
        </p14:section>
      </p14:sectionLst>
    </p:ex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97" autoAdjust="0"/>
    <p:restoredTop sz="94711" autoAdjust="0"/>
  </p:normalViewPr>
  <p:slideViewPr>
    <p:cSldViewPr snapToGrid="0">
      <p:cViewPr varScale="1">
        <p:scale>
          <a:sx n="75" d="100"/>
          <a:sy n="75" d="100"/>
        </p:scale>
        <p:origin x="-360" y="-9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304800" y="228600"/>
            <a:ext cx="11594592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82220" y="5353963"/>
            <a:ext cx="11631168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600200"/>
            <a:ext cx="103632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556001"/>
            <a:ext cx="85344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4/18/2015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pic>
        <p:nvPicPr>
          <p:cNvPr id="17" name="Obrázek 1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228600"/>
            <a:ext cx="11594592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8063251" y="4203592"/>
            <a:ext cx="383523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3492427" y="4075290"/>
            <a:ext cx="7392687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3771637" y="4087562"/>
            <a:ext cx="729064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7479319" y="4074175"/>
            <a:ext cx="4410667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82220" y="4058555"/>
            <a:ext cx="11631168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0043" y="2463560"/>
            <a:ext cx="103632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23153" y="1437449"/>
            <a:ext cx="8556979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902207" y="2679192"/>
            <a:ext cx="5096256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2679192"/>
            <a:ext cx="5096256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2208" y="2678114"/>
            <a:ext cx="5096256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3110" y="3429001"/>
            <a:ext cx="5093407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7600" y="2678113"/>
            <a:ext cx="5096256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7" y="3429001"/>
            <a:ext cx="5096256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3581401"/>
            <a:ext cx="44704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1219200" y="2286000"/>
            <a:ext cx="44704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02616" y="1828800"/>
            <a:ext cx="5205435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228600"/>
            <a:ext cx="11594592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82220" y="5353963"/>
            <a:ext cx="11631168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874" y="338667"/>
            <a:ext cx="5083527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1112" y="2785533"/>
            <a:ext cx="5091289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17600" y="1371600"/>
            <a:ext cx="475488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1447801"/>
            <a:ext cx="27432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447800"/>
            <a:ext cx="80264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228600"/>
            <a:ext cx="11594592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82220" y="1679429"/>
            <a:ext cx="11631168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338328"/>
            <a:ext cx="109728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84896" y="6250165"/>
            <a:ext cx="50489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185" y="6250165"/>
            <a:ext cx="50489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21451" y="6250164"/>
            <a:ext cx="15491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62757" y="2675467"/>
            <a:ext cx="9877777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  <p:sldLayoutId id="214748364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9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10.png"/><Relationship Id="rId7" Type="http://schemas.microsoft.com/office/2007/relationships/hdphoto" Target="../media/hdphoto2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11.png"/><Relationship Id="rId4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5" Type="http://schemas.openxmlformats.org/officeDocument/2006/relationships/image" Target="../media/image13.png"/><Relationship Id="rId4" Type="http://schemas.microsoft.com/office/2007/relationships/hdphoto" Target="../media/hdphoto3.wdp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15.jpeg"/><Relationship Id="rId7" Type="http://schemas.openxmlformats.org/officeDocument/2006/relationships/image" Target="../media/image10.png"/><Relationship Id="rId12" Type="http://schemas.microsoft.com/office/2007/relationships/hdphoto" Target="../media/hdphoto5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16.png"/><Relationship Id="rId5" Type="http://schemas.openxmlformats.org/officeDocument/2006/relationships/image" Target="../media/image8.png"/><Relationship Id="rId10" Type="http://schemas.microsoft.com/office/2007/relationships/hdphoto" Target="../media/hdphoto4.wdp"/><Relationship Id="rId4" Type="http://schemas.openxmlformats.org/officeDocument/2006/relationships/image" Target="../media/image14.png"/><Relationship Id="rId9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20.png"/><Relationship Id="rId3" Type="http://schemas.openxmlformats.org/officeDocument/2006/relationships/image" Target="../media/image8.png"/><Relationship Id="rId7" Type="http://schemas.openxmlformats.org/officeDocument/2006/relationships/image" Target="../media/image10.png"/><Relationship Id="rId12" Type="http://schemas.microsoft.com/office/2007/relationships/hdphoto" Target="../media/hdphoto5.wdp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11" Type="http://schemas.openxmlformats.org/officeDocument/2006/relationships/image" Target="../media/image16.png"/><Relationship Id="rId5" Type="http://schemas.openxmlformats.org/officeDocument/2006/relationships/image" Target="../media/image13.png"/><Relationship Id="rId10" Type="http://schemas.openxmlformats.org/officeDocument/2006/relationships/image" Target="../media/image19.jpeg"/><Relationship Id="rId4" Type="http://schemas.microsoft.com/office/2007/relationships/hdphoto" Target="../media/hdphoto2.wdp"/><Relationship Id="rId9" Type="http://schemas.openxmlformats.org/officeDocument/2006/relationships/image" Target="../media/image18.png"/><Relationship Id="rId14" Type="http://schemas.microsoft.com/office/2007/relationships/hdphoto" Target="../media/hdphoto6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microsoft.com/office/2007/relationships/hdphoto" Target="../media/hdphoto3.wdp"/><Relationship Id="rId3" Type="http://schemas.microsoft.com/office/2007/relationships/hdphoto" Target="../media/hdphoto2.wdp"/><Relationship Id="rId7" Type="http://schemas.openxmlformats.org/officeDocument/2006/relationships/image" Target="../media/image23.png"/><Relationship Id="rId12" Type="http://schemas.openxmlformats.org/officeDocument/2006/relationships/image" Target="../media/image10.png"/><Relationship Id="rId2" Type="http://schemas.openxmlformats.org/officeDocument/2006/relationships/image" Target="../media/image8.png"/><Relationship Id="rId16" Type="http://schemas.microsoft.com/office/2007/relationships/hdphoto" Target="../media/hdphoto7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microsoft.com/office/2007/relationships/hdphoto" Target="../media/hdphoto5.wdp"/><Relationship Id="rId5" Type="http://schemas.openxmlformats.org/officeDocument/2006/relationships/image" Target="../media/image22.jpeg"/><Relationship Id="rId15" Type="http://schemas.openxmlformats.org/officeDocument/2006/relationships/image" Target="../media/image25.png"/><Relationship Id="rId10" Type="http://schemas.openxmlformats.org/officeDocument/2006/relationships/image" Target="../media/image16.png"/><Relationship Id="rId4" Type="http://schemas.openxmlformats.org/officeDocument/2006/relationships/image" Target="../media/image21.png"/><Relationship Id="rId9" Type="http://schemas.microsoft.com/office/2007/relationships/hdphoto" Target="../media/hdphoto4.wdp"/><Relationship Id="rId1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2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microsoft.com/office/2007/relationships/hdphoto" Target="../media/hdphoto2.wdp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Relationship Id="rId5" Type="http://schemas.openxmlformats.org/officeDocument/2006/relationships/slide" Target="slide14.xml"/><Relationship Id="rId4" Type="http://schemas.openxmlformats.org/officeDocument/2006/relationships/image" Target="../media/image31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cs/brook-voda-velk%C3%BD-potok-idylick%C3%BD-225973/" TargetMode="External"/><Relationship Id="rId13" Type="http://schemas.openxmlformats.org/officeDocument/2006/relationships/hyperlink" Target="http://pixabay.com/cs/vodop%C3%A1d-kask%C3%A1da-plynouc%C3%AD-voda-469546/" TargetMode="External"/><Relationship Id="rId3" Type="http://schemas.openxmlformats.org/officeDocument/2006/relationships/hyperlink" Target="http://pixabay.com/cs/oblak-po%C4%8Das%C3%AD-zakalen%C3%BD-meteorologie-297786/" TargetMode="External"/><Relationship Id="rId7" Type="http://schemas.openxmlformats.org/officeDocument/2006/relationships/hyperlink" Target="http://pixabay.com/cs/potok-les-voda-byst%C5%99ina-kameny-514500/" TargetMode="External"/><Relationship Id="rId12" Type="http://schemas.openxmlformats.org/officeDocument/2006/relationships/hyperlink" Target="http://pixabay.com/cs/konev-zal%C3%A9v%C3%A1n%C3%AD-m%C5%AF%C5%BEe-ewer-za%C5%99%C3%ADzen%C3%AD-48877" TargetMode="External"/><Relationship Id="rId17" Type="http://schemas.openxmlformats.org/officeDocument/2006/relationships/hyperlink" Target="http://pixabay.com/cs/cumulonimbus-oblak-mraky-cumulus-262856" TargetMode="External"/><Relationship Id="rId2" Type="http://schemas.openxmlformats.org/officeDocument/2006/relationships/hyperlink" Target="http://pixabay.com/cs/oblak-po%C4%8Das%C3%AD-d%C3%A9%C5%A1%C5%A5-sr%C3%A1%C5%BEky-37011/" TargetMode="External"/><Relationship Id="rId16" Type="http://schemas.openxmlformats.org/officeDocument/2006/relationships/hyperlink" Target="http://pixabay.com/cs/vlny-cuyutlan-mexiko-oce%C3%A1n-mo%C5%99e-185141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sk%C3%A1ly-balvany-k%C3%A1men-48279/" TargetMode="External"/><Relationship Id="rId11" Type="http://schemas.openxmlformats.org/officeDocument/2006/relationships/hyperlink" Target="http://pixabay.com/cs/jeju-korea-oce%C3%A1n-p%C5%99%C3%ADmo%C5%99sk%C3%A1-krajina-74952" TargetMode="External"/><Relationship Id="rId5" Type="http://schemas.openxmlformats.org/officeDocument/2006/relationships/hyperlink" Target="http://pixabay.com/cs/pot%C5%AF%C4%8Dek-zelen%C3%A1-krajina-stromy-l%C3%A9to-373675/" TargetMode="External"/><Relationship Id="rId15" Type="http://schemas.openxmlformats.org/officeDocument/2006/relationships/hyperlink" Target="http://pixabay.com/cs/lij%C3%A1k-bou%C5%99ka-d%C3%A9%C5%A1%C5%A5-zachv%C4%9Bn%C3%AD-mokr%C3%BD-8821/" TargetMode="External"/><Relationship Id="rId10" Type="http://schemas.openxmlformats.org/officeDocument/2006/relationships/hyperlink" Target="http://pixabay.com/cs/oce%C3%A1n-povode%C5%88-mo%C5%99e-vlna-voda-571340" TargetMode="External"/><Relationship Id="rId4" Type="http://schemas.openxmlformats.org/officeDocument/2006/relationships/hyperlink" Target="http://pixabay.com/cs/slunce-po%C4%8Das%C3%AD-p%C5%99edpov%C4%9B%C4%8F-po%C4%8Das%C3%AD-157126/" TargetMode="External"/><Relationship Id="rId9" Type="http://schemas.openxmlformats.org/officeDocument/2006/relationships/hyperlink" Target="http://pixabay.com/cs/%C5%99eka-pe%C5%99eje-ticino-voda-p%C5%99%C3%ADrody-113264" TargetMode="External"/><Relationship Id="rId14" Type="http://schemas.openxmlformats.org/officeDocument/2006/relationships/hyperlink" Target="http://pixabay.com/cs/mraky-cumulus-obloha-sc%C3%A9na-s-oblaky-170135/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1369" y="657898"/>
            <a:ext cx="10363200" cy="1829761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Koloběh vody v přírodě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1369" y="657898"/>
            <a:ext cx="10363200" cy="2161501"/>
          </a:xfrm>
        </p:spPr>
        <p:txBody>
          <a:bodyPr>
            <a:normAutofit/>
          </a:bodyPr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/>
            </a:r>
            <a:b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 Pohádka o mráčku</a:t>
            </a:r>
            <a:b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r>
              <a:rPr lang="cs-CZ" sz="27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Text</a:t>
            </a:r>
            <a:r>
              <a:rPr lang="cs-CZ" sz="270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: podle Václava Fischera</a:t>
            </a:r>
            <a:endParaRPr lang="cs-CZ" sz="27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pic>
        <p:nvPicPr>
          <p:cNvPr id="3074" name="Picture 2" descr="Mraky, Slunný, Teplý, Záplaty, Po&amp;ccaron;así, &amp;Ccaron;áste&amp;ccaron;n&amp;ecaron;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6559" y="2002418"/>
            <a:ext cx="3433020" cy="3170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prava 2">
            <a:hlinkClick r:id="" action="ppaction://hlinkshowjump?jump=nextslide"/>
          </p:cNvPr>
          <p:cNvSpPr/>
          <p:nvPr/>
        </p:nvSpPr>
        <p:spPr>
          <a:xfrm>
            <a:off x="10984375" y="619245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465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Rush, Tráva, Rosa, Louka, Kapi&amp;ccaron;ka Rosy, Kapání, Vod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391" y="2984376"/>
            <a:ext cx="9995999" cy="2216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Pohádka o mráčku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8" name="Mrak 17"/>
          <p:cNvSpPr/>
          <p:nvPr/>
        </p:nvSpPr>
        <p:spPr>
          <a:xfrm>
            <a:off x="938152" y="2303813"/>
            <a:ext cx="3336966" cy="222068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Byl jeden mráček, měl černý </a:t>
            </a:r>
            <a:r>
              <a:rPr lang="cs-CZ" dirty="0" err="1" smtClean="0"/>
              <a:t>fráček</a:t>
            </a:r>
            <a:r>
              <a:rPr lang="cs-CZ" dirty="0" smtClean="0"/>
              <a:t>, chundelatou čepici a konývku kropící.</a:t>
            </a:r>
            <a:endParaRPr lang="cs-CZ" dirty="0"/>
          </a:p>
        </p:txBody>
      </p:sp>
      <p:pic>
        <p:nvPicPr>
          <p:cNvPr id="2050" name="Picture 2" descr="Oblak, Po&amp;ccaron;así, Zakalený, Meteorologie, Cumulus, Klimatu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9390" y="409263"/>
            <a:ext cx="5211510" cy="2410137"/>
          </a:xfrm>
          <a:prstGeom prst="rect">
            <a:avLst/>
          </a:prstGeom>
          <a:noFill/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0000" l="1361" r="897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5400" y="451352"/>
            <a:ext cx="4635500" cy="1999748"/>
          </a:xfrm>
          <a:prstGeom prst="rect">
            <a:avLst/>
          </a:prstGeom>
        </p:spPr>
      </p:pic>
      <p:pic>
        <p:nvPicPr>
          <p:cNvPr id="2" name="Picture 2" descr="Konev, Zalévání, M&amp;uring;&amp;zcaron;e, Ewer, Za&amp;rcaron;ízení, Zahradnictví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410657" flipH="1" flipV="1">
            <a:off x="5648323" y="864437"/>
            <a:ext cx="1774825" cy="1903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leva 2">
            <a:hlinkClick r:id="" action="ppaction://hlinkshowjump?jump=previousslide"/>
          </p:cNvPr>
          <p:cNvSpPr/>
          <p:nvPr/>
        </p:nvSpPr>
        <p:spPr>
          <a:xfrm>
            <a:off x="254642" y="6088283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10984375" y="6088283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731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500"/>
                            </p:stCondLst>
                            <p:childTnLst>
                              <p:par>
                                <p:cTn id="1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Rush, Tráva, Rosa, Louka, Kapi&amp;ccaron;ka Rosy, Kapání, Vod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182" y="3025375"/>
            <a:ext cx="11055927" cy="2216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5044284" y="1916988"/>
            <a:ext cx="219106" cy="33342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5034070" y="2427820"/>
            <a:ext cx="219106" cy="33342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5230811" y="2464913"/>
            <a:ext cx="219106" cy="33342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4894903" y="3270492"/>
            <a:ext cx="219106" cy="33342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5095082" y="2882111"/>
            <a:ext cx="219106" cy="33342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5380191" y="3055540"/>
            <a:ext cx="219106" cy="333422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3" name="Picture 6" descr="Slunce, Po&amp;ccaron;así, P&amp;rcaron;edpov&amp;ecaron;&amp;dcaron; Po&amp;ccaron;así, Slunný, Slune&amp;ccaron;ní Svit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0011" y="-209870"/>
            <a:ext cx="3962471" cy="3962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0000" l="1361" r="897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4989" y="336247"/>
            <a:ext cx="5078874" cy="3022601"/>
          </a:xfrm>
          <a:prstGeom prst="rect">
            <a:avLst/>
          </a:prstGeom>
        </p:spPr>
      </p:pic>
      <p:pic>
        <p:nvPicPr>
          <p:cNvPr id="15" name="Picture 2" descr="Konev, Zalévání, M&amp;uring;&amp;zcaron;e, Ewer, Za&amp;rcaron;ízení, Zahradnictví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410657" flipH="1" flipV="1">
            <a:off x="5171509" y="676093"/>
            <a:ext cx="1774825" cy="1903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Mrak 18"/>
          <p:cNvSpPr/>
          <p:nvPr/>
        </p:nvSpPr>
        <p:spPr>
          <a:xfrm>
            <a:off x="232228" y="239680"/>
            <a:ext cx="3593799" cy="2588821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Když se slunce schovalo, z konývky hned krápalo. První, druhá, třetí kapka po nebi si kráčí, ťapká a pak všechny kec, spadnou na kopec.</a:t>
            </a:r>
            <a:endParaRPr lang="cs-CZ" dirty="0"/>
          </a:p>
        </p:txBody>
      </p:sp>
      <p:sp>
        <p:nvSpPr>
          <p:cNvPr id="2" name="Šipka doprava 1">
            <a:hlinkClick r:id="" action="ppaction://hlinkshowjump?jump=nextslide"/>
          </p:cNvPr>
          <p:cNvSpPr/>
          <p:nvPr/>
        </p:nvSpPr>
        <p:spPr>
          <a:xfrm>
            <a:off x="10787605" y="619245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>
            <a:hlinkClick r:id="" action="ppaction://hlinkshowjump?jump=previousslide"/>
          </p:cNvPr>
          <p:cNvSpPr/>
          <p:nvPr/>
        </p:nvSpPr>
        <p:spPr>
          <a:xfrm>
            <a:off x="324092" y="6192456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646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0"/>
                            </p:stCondLst>
                            <p:childTnLst>
                              <p:par>
                                <p:cTn id="14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000"/>
                            </p:stCondLst>
                            <p:childTnLst>
                              <p:par>
                                <p:cTn id="30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000"/>
                            </p:stCondLst>
                            <p:childTnLst>
                              <p:par>
                                <p:cTn id="40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1000"/>
                            </p:stCondLst>
                            <p:childTnLst>
                              <p:par>
                                <p:cTn id="50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Rush, Tráva, Rosa, Louka, Kapi&amp;ccaron;ka Rosy, Kapání, Vod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392" y="2956956"/>
            <a:ext cx="11055927" cy="2216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Mrak 18"/>
          <p:cNvSpPr/>
          <p:nvPr/>
        </p:nvSpPr>
        <p:spPr>
          <a:xfrm>
            <a:off x="130628" y="1163781"/>
            <a:ext cx="3593799" cy="2588821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Neuhodily se mnoho? Kdepak. Vůbec!  </a:t>
            </a:r>
            <a:r>
              <a:rPr lang="cs-CZ" dirty="0"/>
              <a:t>T</a:t>
            </a:r>
            <a:r>
              <a:rPr lang="cs-CZ" dirty="0" smtClean="0"/>
              <a:t>o je toho – spadnout měkce do trávy nedaleko Vltavy.</a:t>
            </a:r>
            <a:endParaRPr lang="cs-CZ" dirty="0"/>
          </a:p>
        </p:txBody>
      </p:sp>
      <p:pic>
        <p:nvPicPr>
          <p:cNvPr id="2" name="Picture 4" descr="Oblak, Po&amp;ccaron;así, Déš&amp;tcaron;, Srá&amp;zcaron;ky, Rainclouds, Rainclou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4427" y="0"/>
            <a:ext cx="6096000" cy="5191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eva 3">
            <a:hlinkClick r:id="" action="ppaction://hlinkshowjump?jump=previousslide"/>
          </p:cNvPr>
          <p:cNvSpPr/>
          <p:nvPr/>
        </p:nvSpPr>
        <p:spPr>
          <a:xfrm>
            <a:off x="302234" y="6123008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10810754" y="612300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7331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47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Rush, Tráva, Rosa, Louka, Kapi&amp;ccaron;ka Rosy, Kapání, Vod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086" y="3000243"/>
            <a:ext cx="11546964" cy="221614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3" name="Mrak 62"/>
          <p:cNvSpPr/>
          <p:nvPr/>
        </p:nvSpPr>
        <p:spPr>
          <a:xfrm>
            <a:off x="6712462" y="1622477"/>
            <a:ext cx="2618792" cy="1525931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/>
          </a:p>
        </p:txBody>
      </p:sp>
      <p:sp>
        <p:nvSpPr>
          <p:cNvPr id="65" name="Mrak 64"/>
          <p:cNvSpPr/>
          <p:nvPr/>
        </p:nvSpPr>
        <p:spPr>
          <a:xfrm>
            <a:off x="2719039" y="1776310"/>
            <a:ext cx="2367311" cy="1336841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8" name="Mrak 17"/>
          <p:cNvSpPr/>
          <p:nvPr/>
        </p:nvSpPr>
        <p:spPr>
          <a:xfrm>
            <a:off x="4448175" y="763500"/>
            <a:ext cx="3336966" cy="222068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Trávu, která poprosí, kapky deště orosí.</a:t>
            </a:r>
          </a:p>
          <a:p>
            <a:r>
              <a:rPr lang="cs-CZ" dirty="0" smtClean="0"/>
              <a:t> A ostatní tajemně sestupují do země.</a:t>
            </a:r>
            <a:endParaRPr lang="cs-CZ" dirty="0"/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6966290" y="2033172"/>
            <a:ext cx="219106" cy="33342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704" b="100000" l="0" r="87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80915">
            <a:off x="7167566" y="3043624"/>
            <a:ext cx="152462" cy="257279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4574549" y="2310741"/>
            <a:ext cx="219106" cy="333422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4406596" y="3048111"/>
            <a:ext cx="219106" cy="333422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704" b="100000" l="0" r="87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80915">
            <a:off x="5707552" y="3693565"/>
            <a:ext cx="152462" cy="257279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5077309" y="2601155"/>
            <a:ext cx="219106" cy="333422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6305901" y="2426926"/>
            <a:ext cx="219106" cy="333422"/>
          </a:xfrm>
          <a:prstGeom prst="rect">
            <a:avLst/>
          </a:prstGeom>
        </p:spPr>
      </p:pic>
      <p:sp>
        <p:nvSpPr>
          <p:cNvPr id="2" name="Šipka doleva 1">
            <a:hlinkClick r:id="" action="ppaction://hlinkshowjump?jump=previousslide"/>
          </p:cNvPr>
          <p:cNvSpPr/>
          <p:nvPr/>
        </p:nvSpPr>
        <p:spPr>
          <a:xfrm>
            <a:off x="283086" y="612376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doprava 2">
            <a:hlinkClick r:id="" action="ppaction://hlinkshowjump?jump=nextslide"/>
          </p:cNvPr>
          <p:cNvSpPr/>
          <p:nvPr/>
        </p:nvSpPr>
        <p:spPr>
          <a:xfrm>
            <a:off x="10851642" y="612376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Picture 4" descr="Skály, Balvany, Kámen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832100" y="5020965"/>
            <a:ext cx="6972300" cy="1345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565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0"/>
                            </p:stCondLst>
                            <p:childTnLst>
                              <p:par>
                                <p:cTn id="14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500"/>
                            </p:stCondLst>
                            <p:childTnLst>
                              <p:par>
                                <p:cTn id="19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500"/>
                            </p:stCondLst>
                            <p:childTnLst>
                              <p:par>
                                <p:cTn id="24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500"/>
                            </p:stCondLst>
                            <p:childTnLst>
                              <p:par>
                                <p:cTn id="29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500"/>
                            </p:stCondLst>
                            <p:childTnLst>
                              <p:par>
                                <p:cTn id="34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500"/>
                            </p:stCondLst>
                            <p:childTnLst>
                              <p:par>
                                <p:cTn id="39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6" descr="Rush, Tráva, Rosa, Louka, Kapi&amp;ccaron;ka Rosy, Kapání, Vod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7918" y="2181309"/>
            <a:ext cx="4695947" cy="303508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5" name="Mrak 44"/>
          <p:cNvSpPr/>
          <p:nvPr/>
        </p:nvSpPr>
        <p:spPr>
          <a:xfrm>
            <a:off x="6389906" y="336847"/>
            <a:ext cx="3593799" cy="153121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pic>
        <p:nvPicPr>
          <p:cNvPr id="7174" name="Picture 6" descr="Potok, Les, Voda, Byst&amp;rcaron;ina, Kameny, Vody, Potoka, B&amp;rcaron;eh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7919" y="3756317"/>
            <a:ext cx="4695947" cy="248848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7172" name="Picture 4" descr="Skály, Balvany, Káme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1029" y="3157277"/>
            <a:ext cx="1082624" cy="757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Mrak 18"/>
          <p:cNvSpPr/>
          <p:nvPr/>
        </p:nvSpPr>
        <p:spPr>
          <a:xfrm>
            <a:off x="2366186" y="463300"/>
            <a:ext cx="3593799" cy="153121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Pod zemí je kámen, pod kamenem pramen a ten hlodá, hlodá, až vytryskne voda.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0000" l="1361" r="897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9026" y="1102455"/>
            <a:ext cx="2677825" cy="1257603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6473522" y="2003107"/>
            <a:ext cx="219106" cy="33342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3704" b="100000" l="0" r="87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80915">
            <a:off x="6787162" y="1887688"/>
            <a:ext cx="158063" cy="27399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6018386" y="1977815"/>
            <a:ext cx="219106" cy="33342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3704" b="100000" l="0" r="87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80915">
            <a:off x="5760179" y="2530027"/>
            <a:ext cx="152462" cy="25727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7029" b="89776" l="9831" r="898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177941" y="3829891"/>
            <a:ext cx="2810267" cy="285533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3704" b="100000" l="0" r="87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80915">
            <a:off x="6316599" y="3076497"/>
            <a:ext cx="158063" cy="27399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5200601" y="2883678"/>
            <a:ext cx="219106" cy="33342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3704" b="100000" l="0" r="87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80915">
            <a:off x="5646267" y="1676776"/>
            <a:ext cx="152462" cy="25727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5762280" y="2078974"/>
            <a:ext cx="219106" cy="33342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6833821" y="3980426"/>
            <a:ext cx="219106" cy="333422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5494098" y="3339901"/>
            <a:ext cx="219106" cy="33342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3704" b="100000" l="0" r="87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80915">
            <a:off x="5559505" y="2454908"/>
            <a:ext cx="152462" cy="257279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3704" b="100000" l="0" r="87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80915">
            <a:off x="6674798" y="3259733"/>
            <a:ext cx="152462" cy="257279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3704" b="100000" l="0" r="87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80915">
            <a:off x="5963556" y="2105462"/>
            <a:ext cx="152462" cy="257279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3704" b="100000" l="0" r="87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80915">
            <a:off x="5914448" y="2163709"/>
            <a:ext cx="152462" cy="257279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7112077" y="2558497"/>
            <a:ext cx="219106" cy="333422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6655082" y="2553554"/>
            <a:ext cx="219106" cy="333422"/>
          </a:xfrm>
          <a:prstGeom prst="rect">
            <a:avLst/>
          </a:prstGeom>
        </p:spPr>
      </p:pic>
      <p:pic>
        <p:nvPicPr>
          <p:cNvPr id="46" name="Picture 4" descr="Skály, Balvany, Káme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395483" y="3506612"/>
            <a:ext cx="1308395" cy="757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6256226" y="1490881"/>
            <a:ext cx="219106" cy="333422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5430781" y="2125636"/>
            <a:ext cx="219106" cy="333422"/>
          </a:xfrm>
          <a:prstGeom prst="rect">
            <a:avLst/>
          </a:prstGeom>
        </p:spPr>
      </p:pic>
      <p:sp>
        <p:nvSpPr>
          <p:cNvPr id="4" name="Šipka doleva 3">
            <a:hlinkClick r:id="" action="ppaction://hlinkshowjump?jump=previousslide"/>
          </p:cNvPr>
          <p:cNvSpPr/>
          <p:nvPr/>
        </p:nvSpPr>
        <p:spPr>
          <a:xfrm>
            <a:off x="344173" y="6053559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10914926" y="6053559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" name="Picture 4" descr="Skály, Balvany, Káme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9475" y="3050389"/>
            <a:ext cx="2196699" cy="757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7193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0"/>
                            </p:stCondLst>
                            <p:childTnLst>
                              <p:par>
                                <p:cTn id="14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500"/>
                            </p:stCondLst>
                            <p:childTnLst>
                              <p:par>
                                <p:cTn id="19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500"/>
                            </p:stCondLst>
                            <p:childTnLst>
                              <p:par>
                                <p:cTn id="24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5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0"/>
                            </p:stCondLst>
                            <p:childTnLst>
                              <p:par>
                                <p:cTn id="43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3000"/>
                            </p:stCondLst>
                            <p:childTnLst>
                              <p:par>
                                <p:cTn id="58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4000"/>
                            </p:stCondLst>
                            <p:childTnLst>
                              <p:par>
                                <p:cTn id="63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4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5000"/>
                            </p:stCondLst>
                            <p:childTnLst>
                              <p:par>
                                <p:cTn id="68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6000"/>
                            </p:stCondLst>
                            <p:childTnLst>
                              <p:par>
                                <p:cTn id="73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7000"/>
                            </p:stCondLst>
                            <p:childTnLst>
                              <p:par>
                                <p:cTn id="78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8000"/>
                            </p:stCondLst>
                            <p:childTnLst>
                              <p:par>
                                <p:cTn id="83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9000"/>
                            </p:stCondLst>
                            <p:childTnLst>
                              <p:par>
                                <p:cTn id="88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9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0000"/>
                            </p:stCondLst>
                            <p:childTnLst>
                              <p:par>
                                <p:cTn id="93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4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1000"/>
                            </p:stCondLst>
                            <p:childTnLst>
                              <p:par>
                                <p:cTn id="98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9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Picture 2" descr="Pot&amp;uring;&amp;ccaron;ek, Zelená, Krajina, Stromy, Léto, Okolí Rybník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22576" y="1144724"/>
            <a:ext cx="3391375" cy="2745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Pot&amp;uring;&amp;ccaron;ek, Zelená, Krajina, Stromy, Léto, Okolí Rybník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5800" y="1144725"/>
            <a:ext cx="4327772" cy="2745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8" name="Obrázek 18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0000" l="1361" r="897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9258" y="573851"/>
            <a:ext cx="1855507" cy="1135772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5288767" y="6331980"/>
            <a:ext cx="1549101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704" b="100000" l="0" r="87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80915">
            <a:off x="6086875" y="1863467"/>
            <a:ext cx="158063" cy="27399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5598314" y="1470624"/>
            <a:ext cx="219106" cy="33342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6103099" y="2316108"/>
            <a:ext cx="219106" cy="33342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5420765" y="1941323"/>
            <a:ext cx="219106" cy="333422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7368474" y="1941323"/>
            <a:ext cx="219106" cy="333422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6840770" y="1530286"/>
            <a:ext cx="219106" cy="333422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704" b="100000" l="0" r="87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80915">
            <a:off x="7031285" y="2403233"/>
            <a:ext cx="152462" cy="257279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7822135" y="2261165"/>
            <a:ext cx="219106" cy="333422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704" b="100000" l="0" r="87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80915">
            <a:off x="5212536" y="2551056"/>
            <a:ext cx="152462" cy="257279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5666683" y="2660807"/>
            <a:ext cx="219106" cy="33342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6603080" y="2578697"/>
            <a:ext cx="219106" cy="333422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704" b="100000" l="0" r="87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80915">
            <a:off x="8323187" y="1913057"/>
            <a:ext cx="152462" cy="257279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8962330" y="2339584"/>
            <a:ext cx="219106" cy="333422"/>
          </a:xfrm>
          <a:prstGeom prst="rect">
            <a:avLst/>
          </a:prstGeom>
        </p:spPr>
      </p:pic>
      <p:sp>
        <p:nvSpPr>
          <p:cNvPr id="185" name="Mrak 184"/>
          <p:cNvSpPr/>
          <p:nvPr/>
        </p:nvSpPr>
        <p:spPr>
          <a:xfrm>
            <a:off x="0" y="216328"/>
            <a:ext cx="4076700" cy="197319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…Voda zkouší první krůček, zahraje si na potůček.</a:t>
            </a:r>
          </a:p>
          <a:p>
            <a:r>
              <a:rPr lang="cs-CZ" dirty="0" smtClean="0"/>
              <a:t>Přidá do kroku a je v potoku.</a:t>
            </a:r>
          </a:p>
          <a:p>
            <a:r>
              <a:rPr lang="cs-CZ" dirty="0" smtClean="0"/>
              <a:t>Potok do potoka vtéká,</a:t>
            </a:r>
          </a:p>
          <a:p>
            <a:r>
              <a:rPr lang="cs-CZ" dirty="0"/>
              <a:t>z</a:t>
            </a:r>
            <a:r>
              <a:rPr lang="cs-CZ" dirty="0" smtClean="0"/>
              <a:t>ašumí a je tu řeka</a:t>
            </a:r>
            <a:endParaRPr lang="cs-CZ" dirty="0"/>
          </a:p>
        </p:txBody>
      </p:sp>
      <p:pic>
        <p:nvPicPr>
          <p:cNvPr id="186" name="Obrázek 18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0000" l="1361" r="897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0409" y="167189"/>
            <a:ext cx="3523520" cy="1833275"/>
          </a:xfrm>
          <a:prstGeom prst="rect">
            <a:avLst/>
          </a:prstGeom>
        </p:spPr>
      </p:pic>
      <p:pic>
        <p:nvPicPr>
          <p:cNvPr id="187" name="Obrázek 186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0000" l="1361" r="897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4372" y="712560"/>
            <a:ext cx="2294161" cy="1395055"/>
          </a:xfrm>
          <a:prstGeom prst="rect">
            <a:avLst/>
          </a:prstGeom>
        </p:spPr>
      </p:pic>
      <p:pic>
        <p:nvPicPr>
          <p:cNvPr id="46" name="Picture 2" descr="Skály, Balvany, Kámen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82592" y="2074160"/>
            <a:ext cx="801221" cy="55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" descr="Skály, Balvany, Kámen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481393" y="2178565"/>
            <a:ext cx="801221" cy="55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Vodopád, Kaskáda, Plynoucí Voda, Podzim, Řeka, Huntava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5800" y="3890497"/>
            <a:ext cx="6898151" cy="2777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7029" b="89776" l="9831" r="898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747" r="4800"/>
          <a:stretch/>
        </p:blipFill>
        <p:spPr>
          <a:xfrm flipH="1">
            <a:off x="5080000" y="2482820"/>
            <a:ext cx="2027514" cy="2667536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7029" b="89776" l="9831" r="898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126" t="6641" r="16531" b="7210"/>
          <a:stretch/>
        </p:blipFill>
        <p:spPr>
          <a:xfrm>
            <a:off x="7107516" y="2624752"/>
            <a:ext cx="1604684" cy="2340787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9904" b="89776" l="127" r="8994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5799" y="4537276"/>
            <a:ext cx="8436665" cy="1736203"/>
          </a:xfrm>
          <a:prstGeom prst="rect">
            <a:avLst/>
          </a:prstGeom>
        </p:spPr>
      </p:pic>
      <p:sp>
        <p:nvSpPr>
          <p:cNvPr id="3" name="Šipka doleva 2">
            <a:hlinkClick r:id="" action="ppaction://hlinkshowjump?jump=previousslide"/>
          </p:cNvPr>
          <p:cNvSpPr/>
          <p:nvPr/>
        </p:nvSpPr>
        <p:spPr>
          <a:xfrm>
            <a:off x="381964" y="6031163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10731917" y="6031163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586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2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2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500"/>
                            </p:stCondLst>
                            <p:childTnLst>
                              <p:par>
                                <p:cTn id="22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500"/>
                            </p:stCondLst>
                            <p:childTnLst>
                              <p:par>
                                <p:cTn id="27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500"/>
                            </p:stCondLst>
                            <p:childTnLst>
                              <p:par>
                                <p:cTn id="32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1500"/>
                            </p:stCondLst>
                            <p:childTnLst>
                              <p:par>
                                <p:cTn id="37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9" dur="2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4250"/>
                            </p:stCondLst>
                            <p:childTnLst>
                              <p:par>
                                <p:cTn id="41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5250"/>
                            </p:stCondLst>
                            <p:childTnLst>
                              <p:par>
                                <p:cTn id="46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6250"/>
                            </p:stCondLst>
                            <p:childTnLst>
                              <p:par>
                                <p:cTn id="51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7250"/>
                            </p:stCondLst>
                            <p:childTnLst>
                              <p:par>
                                <p:cTn id="56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8250"/>
                            </p:stCondLst>
                            <p:childTnLst>
                              <p:par>
                                <p:cTn id="61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9250"/>
                            </p:stCondLst>
                            <p:childTnLst>
                              <p:par>
                                <p:cTn id="66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250"/>
                            </p:stCondLst>
                            <p:childTnLst>
                              <p:par>
                                <p:cTn id="71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1250"/>
                            </p:stCondLst>
                            <p:childTnLst>
                              <p:par>
                                <p:cTn id="76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7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2250"/>
                            </p:stCondLst>
                            <p:childTnLst>
                              <p:par>
                                <p:cTn id="81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Obrázek 3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0000" l="1361" r="897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9836" y="162811"/>
            <a:ext cx="1855507" cy="1135772"/>
          </a:xfrm>
          <a:prstGeom prst="rect">
            <a:avLst/>
          </a:prstGeom>
        </p:spPr>
      </p:pic>
      <p:pic>
        <p:nvPicPr>
          <p:cNvPr id="24" name="Picture 2" descr="Skály, Balvany, Káme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0625" y="1366859"/>
            <a:ext cx="1812268" cy="1245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0000" l="1361" r="897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9484" y="9083"/>
            <a:ext cx="1855507" cy="1135772"/>
          </a:xfrm>
          <a:prstGeom prst="rect">
            <a:avLst/>
          </a:prstGeom>
        </p:spPr>
      </p:pic>
      <p:pic>
        <p:nvPicPr>
          <p:cNvPr id="2" name="Picture 2" descr="Voda, Tekoucí, Whitewater, Splash, Šplouchání, Vln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411" y="3440604"/>
            <a:ext cx="11546964" cy="168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6" descr="Rush, Tráva, Rosa, Louka, Kapi&amp;ccaron;ka Rosy, Kapání, Voda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086" y="2487005"/>
            <a:ext cx="11546964" cy="9927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8" name="Mrak 17"/>
          <p:cNvSpPr/>
          <p:nvPr/>
        </p:nvSpPr>
        <p:spPr>
          <a:xfrm>
            <a:off x="189461" y="465446"/>
            <a:ext cx="3336966" cy="222068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.</a:t>
            </a:r>
          </a:p>
          <a:p>
            <a:r>
              <a:rPr lang="cs-CZ" dirty="0" smtClean="0"/>
              <a:t>A ta řeka s úhoři běží, běží do moří.</a:t>
            </a:r>
            <a:endParaRPr lang="cs-CZ" dirty="0"/>
          </a:p>
        </p:txBody>
      </p:sp>
      <p:pic>
        <p:nvPicPr>
          <p:cNvPr id="8" name="Picture 2" descr="Skály, Balvany, Kámen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221620" y="482220"/>
            <a:ext cx="3074513" cy="2112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0000" l="1361" r="897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1702" y="73380"/>
            <a:ext cx="1999247" cy="115760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704" b="100000" l="0" r="87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80915">
            <a:off x="7253437" y="1109745"/>
            <a:ext cx="152462" cy="25727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704" b="100000" l="0" r="87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80915">
            <a:off x="4520061" y="1151296"/>
            <a:ext cx="152462" cy="25727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7029" b="89776" l="9831" r="898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53676" t="2890" r="18936" b="10348"/>
          <a:stretch/>
        </p:blipFill>
        <p:spPr>
          <a:xfrm>
            <a:off x="4545015" y="2338965"/>
            <a:ext cx="2822124" cy="123213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0000" l="1361" r="897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6577" y="287485"/>
            <a:ext cx="1400371" cy="85737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0000" l="1361" r="897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6618" y="302672"/>
            <a:ext cx="1855507" cy="113577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0000" l="1361" r="897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2340" y="581074"/>
            <a:ext cx="1400371" cy="85737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6702678" y="1375823"/>
            <a:ext cx="219106" cy="33342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6958147" y="1725155"/>
            <a:ext cx="219106" cy="33342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7038586" y="549458"/>
            <a:ext cx="219106" cy="33342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6030394" y="943211"/>
            <a:ext cx="219106" cy="33342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6407017" y="2172254"/>
            <a:ext cx="219106" cy="33342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704" b="100000" l="0" r="87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80915">
            <a:off x="7541237" y="2062502"/>
            <a:ext cx="152462" cy="25727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704" b="100000" l="0" r="87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80915">
            <a:off x="6063716" y="1750201"/>
            <a:ext cx="152462" cy="25727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7029" b="89776" l="9831" r="898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53676" t="2890" r="18936" b="10348"/>
          <a:stretch/>
        </p:blipFill>
        <p:spPr>
          <a:xfrm flipH="1">
            <a:off x="4795343" y="2299769"/>
            <a:ext cx="2822124" cy="1140835"/>
          </a:xfrm>
          <a:prstGeom prst="rect">
            <a:avLst/>
          </a:prstGeom>
        </p:spPr>
      </p:pic>
      <p:pic>
        <p:nvPicPr>
          <p:cNvPr id="28" name="Picture 2" descr="Skály, Balvany, Káme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59566" y="1306799"/>
            <a:ext cx="1812268" cy="1245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0000" l="1361" r="897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6867" y="465446"/>
            <a:ext cx="1400371" cy="857370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7643284" y="1384161"/>
            <a:ext cx="244832" cy="372570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704" b="100000" l="0" r="87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80915">
            <a:off x="5261356" y="813664"/>
            <a:ext cx="152462" cy="257279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3758035" y="1156105"/>
            <a:ext cx="219106" cy="333422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4286876" y="1773119"/>
            <a:ext cx="244832" cy="372570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3758036" y="1156105"/>
            <a:ext cx="219106" cy="333422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6855078" y="1528223"/>
            <a:ext cx="219106" cy="333422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7007478" y="1680623"/>
            <a:ext cx="219106" cy="333422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5034" y="1490174"/>
            <a:ext cx="347663" cy="401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D:\Dokumenty\mrak\Bez názvu.png"/>
          <p:cNvPicPr>
            <a:picLocks noChangeAspect="1" noChangeArrowheads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19100" y="2079647"/>
            <a:ext cx="7486800" cy="2847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eva 3">
            <a:hlinkClick r:id="" action="ppaction://hlinkshowjump?jump=previousslide"/>
          </p:cNvPr>
          <p:cNvSpPr/>
          <p:nvPr/>
        </p:nvSpPr>
        <p:spPr>
          <a:xfrm>
            <a:off x="323246" y="595014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10769346" y="595014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500"/>
                            </p:stCondLst>
                            <p:childTnLst>
                              <p:par>
                                <p:cTn id="1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500"/>
                            </p:stCondLst>
                            <p:childTnLst>
                              <p:par>
                                <p:cTn id="22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500"/>
                            </p:stCondLst>
                            <p:childTnLst>
                              <p:par>
                                <p:cTn id="2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500"/>
                            </p:stCondLst>
                            <p:childTnLst>
                              <p:par>
                                <p:cTn id="31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9500"/>
                            </p:stCondLst>
                            <p:childTnLst>
                              <p:par>
                                <p:cTn id="36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1500"/>
                            </p:stCondLst>
                            <p:childTnLst>
                              <p:par>
                                <p:cTn id="46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500"/>
                            </p:stCondLst>
                            <p:childTnLst>
                              <p:par>
                                <p:cTn id="51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3500"/>
                            </p:stCondLst>
                            <p:childTnLst>
                              <p:par>
                                <p:cTn id="56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4500"/>
                            </p:stCondLst>
                            <p:childTnLst>
                              <p:par>
                                <p:cTn id="61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5500"/>
                            </p:stCondLst>
                            <p:childTnLst>
                              <p:par>
                                <p:cTn id="6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8" dur="3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8500"/>
                            </p:stCondLst>
                            <p:childTnLst>
                              <p:par>
                                <p:cTn id="70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9500"/>
                            </p:stCondLst>
                            <p:childTnLst>
                              <p:par>
                                <p:cTn id="75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0500"/>
                            </p:stCondLst>
                            <p:childTnLst>
                              <p:par>
                                <p:cTn id="80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1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1500"/>
                            </p:stCondLst>
                            <p:childTnLst>
                              <p:par>
                                <p:cTn id="85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2500"/>
                            </p:stCondLst>
                            <p:childTnLst>
                              <p:par>
                                <p:cTn id="90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1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3500"/>
                            </p:stCondLst>
                            <p:childTnLst>
                              <p:par>
                                <p:cTn id="95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Oceán, Povode&amp;ncaron;, Mo&amp;rcaron;e, Vlna, Voda, Sprej, Dovolená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846" y="1142960"/>
            <a:ext cx="11621353" cy="40576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9" name="Mrak 18"/>
          <p:cNvSpPr/>
          <p:nvPr/>
        </p:nvSpPr>
        <p:spPr>
          <a:xfrm>
            <a:off x="265846" y="208478"/>
            <a:ext cx="3593799" cy="2588821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A co v moři, tam je konec? Konec? Konec? Konec zvonec? </a:t>
            </a:r>
            <a:r>
              <a:rPr lang="cs-CZ" dirty="0"/>
              <a:t>Z</a:t>
            </a:r>
            <a:r>
              <a:rPr lang="cs-CZ" dirty="0" smtClean="0"/>
              <a:t> té veliké kaluže, voda už ven nemůže?</a:t>
            </a:r>
            <a:endParaRPr lang="cs-CZ" dirty="0"/>
          </a:p>
        </p:txBody>
      </p:sp>
      <p:sp>
        <p:nvSpPr>
          <p:cNvPr id="2" name="Šipka doleva 1">
            <a:hlinkClick r:id="" action="ppaction://hlinkshowjump?jump=previousslide"/>
          </p:cNvPr>
          <p:cNvSpPr/>
          <p:nvPr/>
        </p:nvSpPr>
        <p:spPr>
          <a:xfrm>
            <a:off x="348650" y="601980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doprava 2">
            <a:hlinkClick r:id="" action="ppaction://hlinkshowjump?jump=nextslide"/>
          </p:cNvPr>
          <p:cNvSpPr/>
          <p:nvPr/>
        </p:nvSpPr>
        <p:spPr>
          <a:xfrm>
            <a:off x="10566908" y="601980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309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Obrázek 2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5989133" y="5156106"/>
            <a:ext cx="219106" cy="33342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6114192" y="5314326"/>
            <a:ext cx="247686" cy="33342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5209904" y="5340185"/>
            <a:ext cx="219106" cy="33342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5222099" y="4217605"/>
            <a:ext cx="219106" cy="333422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21" name="Mrak 20"/>
          <p:cNvSpPr/>
          <p:nvPr/>
        </p:nvSpPr>
        <p:spPr>
          <a:xfrm>
            <a:off x="7699829" y="1142960"/>
            <a:ext cx="3705101" cy="16543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Může. Zlaté sluníčko už si brousí drápky. </a:t>
            </a:r>
            <a:r>
              <a:rPr lang="cs-CZ" dirty="0"/>
              <a:t>U</a:t>
            </a:r>
            <a:r>
              <a:rPr lang="cs-CZ" dirty="0" smtClean="0"/>
              <a:t>kradne ti vodičko křišťálové kapky.</a:t>
            </a:r>
            <a:endParaRPr lang="cs-CZ" dirty="0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5779522" y="4271220"/>
            <a:ext cx="219106" cy="33342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5558007" y="3669838"/>
            <a:ext cx="219106" cy="33342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6325040" y="4494844"/>
            <a:ext cx="219106" cy="33342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714" b="94286" l="4348" r="86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57948">
            <a:off x="4781345" y="4592991"/>
            <a:ext cx="219106" cy="333422"/>
          </a:xfrm>
          <a:prstGeom prst="rect">
            <a:avLst/>
          </a:prstGeom>
        </p:spPr>
      </p:pic>
      <p:pic>
        <p:nvPicPr>
          <p:cNvPr id="2050" name="Picture 2" descr="Oceán, Povode&amp;ncaron;, Mo&amp;rcaron;e, Vlna, Voda, Sprej, Dovolená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959" b="-8132"/>
          <a:stretch/>
        </p:blipFill>
        <p:spPr bwMode="auto">
          <a:xfrm>
            <a:off x="246353" y="3530600"/>
            <a:ext cx="11621353" cy="308160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Slunce, Po&amp;ccaron;así, P&amp;rcaron;edpov&amp;ecaron;&amp;dcaron; Po&amp;ccaron;así, Slunný, Slune&amp;ccaron;ní Svit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3556" y="0"/>
            <a:ext cx="2863915" cy="286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leva 1">
            <a:hlinkClick r:id="" action="ppaction://hlinkshowjump?jump=previousslide"/>
          </p:cNvPr>
          <p:cNvSpPr/>
          <p:nvPr/>
        </p:nvSpPr>
        <p:spPr>
          <a:xfrm>
            <a:off x="348996" y="6020816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doprava 2">
            <a:hlinkClick r:id="" action="ppaction://hlinkshowjump?jump=nextslide"/>
          </p:cNvPr>
          <p:cNvSpPr/>
          <p:nvPr/>
        </p:nvSpPr>
        <p:spPr>
          <a:xfrm>
            <a:off x="10795000" y="602081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1760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09 -0.06482 L -4.375E-6 -0.4222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" y="-17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500"/>
                            </p:stCondLst>
                            <p:childTnLst>
                              <p:par>
                                <p:cTn id="18" presetID="6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771 -0.08333 L -0.0125 -0.45555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0" y="-18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500"/>
                            </p:stCondLst>
                            <p:childTnLst>
                              <p:par>
                                <p:cTn id="2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1.48148E-6 L 0.00638 -0.4949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3" y="-247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9500"/>
                            </p:stCondLst>
                            <p:childTnLst>
                              <p:par>
                                <p:cTn id="2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06005E-7 -1.85185E-6 L 0.00117 -0.39375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" y="-19699"/>
                                    </p:animMotion>
                                  </p:childTnLst>
                                </p:cTn>
                              </p:par>
                              <p:par>
                                <p:cTn id="2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7633E-6 -7.40741E-7 L 0.00586 -0.58125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7" y="-29074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1.48148E-6 L 0.00586 -0.58125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6" y="-290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1500"/>
                            </p:stCondLst>
                            <p:childTnLst>
                              <p:par>
                                <p:cTn id="3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7633E-6 -7.40741E-7 L 0.00586 -0.58125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7" y="-290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Jeju, Korea, Oceán, P&amp;rcaron;ímo&amp;rcaron;ská Krajina, Obloha, Mrak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800" y="2400301"/>
            <a:ext cx="11607793" cy="404507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2054" name="Picture 6" descr="Mraky, Cumulus, Obloha, Scéna S Oblaky, Po&amp;ccaron;así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82" b="4891"/>
          <a:stretch/>
        </p:blipFill>
        <p:spPr bwMode="auto">
          <a:xfrm>
            <a:off x="431795" y="508001"/>
            <a:ext cx="11607797" cy="4953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Mrak 5"/>
          <p:cNvSpPr/>
          <p:nvPr/>
        </p:nvSpPr>
        <p:spPr>
          <a:xfrm>
            <a:off x="431800" y="792513"/>
            <a:ext cx="3652818" cy="222068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Zachumlá je dohromady, vyrostou z nich hory, hrady.</a:t>
            </a:r>
            <a:endParaRPr lang="cs-CZ" dirty="0"/>
          </a:p>
        </p:txBody>
      </p:sp>
      <p:sp>
        <p:nvSpPr>
          <p:cNvPr id="3" name="Šipka doleva 2">
            <a:hlinkClick r:id="" action="ppaction://hlinkshowjump?jump=previousslide"/>
          </p:cNvPr>
          <p:cNvSpPr/>
          <p:nvPr/>
        </p:nvSpPr>
        <p:spPr>
          <a:xfrm>
            <a:off x="489204" y="5960743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10820400" y="5960743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886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 idx="4294967295"/>
          </p:nvPr>
        </p:nvSpPr>
        <p:spPr>
          <a:xfrm>
            <a:off x="0" y="338138"/>
            <a:ext cx="10972800" cy="1252537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8" name="Mrak 17"/>
          <p:cNvSpPr/>
          <p:nvPr/>
        </p:nvSpPr>
        <p:spPr>
          <a:xfrm>
            <a:off x="340092" y="1709057"/>
            <a:ext cx="3336966" cy="222068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A je tu mráček, co má černý </a:t>
            </a:r>
            <a:r>
              <a:rPr lang="cs-CZ" dirty="0" err="1" smtClean="0"/>
              <a:t>fráček</a:t>
            </a:r>
            <a:r>
              <a:rPr lang="cs-CZ" dirty="0" smtClean="0"/>
              <a:t>, chundelatou čepici a konývku kropící.</a:t>
            </a:r>
            <a:endParaRPr lang="cs-CZ" dirty="0"/>
          </a:p>
        </p:txBody>
      </p:sp>
      <p:pic>
        <p:nvPicPr>
          <p:cNvPr id="2050" name="Picture 2" descr="Oblak, Po&amp;ccaron;así, Zakalený, Meteorologie, Cumulus, Klimatu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9390" y="409263"/>
            <a:ext cx="5211510" cy="2410137"/>
          </a:xfrm>
          <a:prstGeom prst="rect">
            <a:avLst/>
          </a:prstGeom>
          <a:noFill/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0000" l="1361" r="897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5400" y="451352"/>
            <a:ext cx="4635500" cy="1999748"/>
          </a:xfrm>
          <a:prstGeom prst="rect">
            <a:avLst/>
          </a:prstGeom>
        </p:spPr>
      </p:pic>
      <p:pic>
        <p:nvPicPr>
          <p:cNvPr id="2" name="Picture 2" descr="Konev, Zalévání, M&amp;uring;&amp;zcaron;e, Ewer, Za&amp;rcaron;ízení, Zahradnictví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410657" flipH="1" flipV="1">
            <a:off x="5648323" y="864437"/>
            <a:ext cx="1774825" cy="1903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Mrak 8"/>
          <p:cNvSpPr/>
          <p:nvPr/>
        </p:nvSpPr>
        <p:spPr>
          <a:xfrm>
            <a:off x="8525323" y="3040289"/>
            <a:ext cx="3336966" cy="222068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…ale to už znám!</a:t>
            </a:r>
          </a:p>
          <a:p>
            <a:r>
              <a:rPr lang="cs-CZ" dirty="0" smtClean="0"/>
              <a:t>Tak povídej sám!</a:t>
            </a:r>
          </a:p>
          <a:p>
            <a:r>
              <a:rPr lang="cs-CZ" dirty="0" smtClean="0"/>
              <a:t>Od samého začátku, </a:t>
            </a:r>
            <a:r>
              <a:rPr lang="cs-CZ" dirty="0"/>
              <a:t>n</a:t>
            </a:r>
            <a:r>
              <a:rPr lang="cs-CZ" dirty="0" smtClean="0"/>
              <a:t>ekonečnou pohádku, jak byl jeden mráček.</a:t>
            </a:r>
            <a:endParaRPr lang="cs-CZ" dirty="0"/>
          </a:p>
        </p:txBody>
      </p:sp>
      <p:sp>
        <p:nvSpPr>
          <p:cNvPr id="3" name="Šipka doprava 2">
            <a:hlinkClick r:id="" action="ppaction://hlinkshowjump?jump=nextslide"/>
          </p:cNvPr>
          <p:cNvSpPr/>
          <p:nvPr/>
        </p:nvSpPr>
        <p:spPr>
          <a:xfrm>
            <a:off x="11042248" y="620327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>
            <a:hlinkClick r:id="" action="ppaction://hlinkshowjump?jump=previousslide"/>
          </p:cNvPr>
          <p:cNvSpPr/>
          <p:nvPr/>
        </p:nvSpPr>
        <p:spPr>
          <a:xfrm>
            <a:off x="340092" y="6203278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nahoru 5">
            <a:hlinkClick r:id="" action="ppaction://hlinkshowjump?jump=firstslide"/>
          </p:cNvPr>
          <p:cNvSpPr/>
          <p:nvPr/>
        </p:nvSpPr>
        <p:spPr>
          <a:xfrm>
            <a:off x="8749284" y="5709502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843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2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0"/>
                            </p:stCondLst>
                            <p:childTnLst>
                              <p:par>
                                <p:cTn id="17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umulonimbus, Oblak, Mraky, Cumulus, Obloha, Dramatický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05"/>
          <a:stretch/>
        </p:blipFill>
        <p:spPr bwMode="auto">
          <a:xfrm>
            <a:off x="574675" y="1643062"/>
            <a:ext cx="3048000" cy="2016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Hádej, hádej</a:t>
            </a:r>
            <a:r>
              <a:rPr lang="cs-CZ" smtClean="0"/>
              <a:t>, hadači…  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  <p:pic>
        <p:nvPicPr>
          <p:cNvPr id="1026" name="Picture 2" descr="Liják, Bou&amp;rcaron;ka, Déš&amp;tcaron;, Zachv&amp;ecaron;ní, Mokrý, Voda, Stro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1016" y="2003425"/>
            <a:ext cx="2688167" cy="2016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Mrak 4"/>
          <p:cNvSpPr/>
          <p:nvPr/>
        </p:nvSpPr>
        <p:spPr>
          <a:xfrm>
            <a:off x="4648200" y="1792069"/>
            <a:ext cx="3943350" cy="26162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Vzácný bývá v poušti,</a:t>
            </a:r>
          </a:p>
          <a:p>
            <a:pPr algn="ctr"/>
            <a:r>
              <a:rPr lang="cs-CZ" dirty="0"/>
              <a:t>u</a:t>
            </a:r>
            <a:r>
              <a:rPr lang="cs-CZ" dirty="0" smtClean="0"/>
              <a:t> nás je ho dost.</a:t>
            </a:r>
          </a:p>
          <a:p>
            <a:pPr algn="ctr"/>
            <a:r>
              <a:rPr lang="cs-CZ" dirty="0" smtClean="0"/>
              <a:t>Z oblohy se spouští</a:t>
            </a:r>
          </a:p>
          <a:p>
            <a:pPr algn="ctr"/>
            <a:r>
              <a:rPr lang="cs-CZ" dirty="0"/>
              <a:t>d</a:t>
            </a:r>
            <a:r>
              <a:rPr lang="cs-CZ" dirty="0" smtClean="0"/>
              <a:t>ětem pro radost.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0" y="1384300"/>
            <a:ext cx="3822700" cy="2438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Pokud plynou nad krajinou v bílých peřinách,</a:t>
            </a:r>
          </a:p>
          <a:p>
            <a:pPr algn="ctr"/>
            <a:r>
              <a:rPr lang="cs-CZ" dirty="0" smtClean="0"/>
              <a:t> nemusíš mít strach.</a:t>
            </a:r>
          </a:p>
          <a:p>
            <a:pPr algn="ctr"/>
            <a:r>
              <a:rPr lang="cs-CZ" dirty="0" smtClean="0"/>
              <a:t>Ale když je vítr honí </a:t>
            </a:r>
          </a:p>
          <a:p>
            <a:pPr algn="ctr"/>
            <a:r>
              <a:rPr lang="cs-CZ" dirty="0" smtClean="0"/>
              <a:t>a ony se zakaboní, </a:t>
            </a:r>
          </a:p>
          <a:p>
            <a:pPr algn="ctr"/>
            <a:r>
              <a:rPr lang="cs-CZ" dirty="0" smtClean="0"/>
              <a:t>honem pod deštník,</a:t>
            </a:r>
          </a:p>
          <a:p>
            <a:pPr algn="ctr"/>
            <a:r>
              <a:rPr lang="cs-CZ" dirty="0" smtClean="0"/>
              <a:t> jedou pro deštík</a:t>
            </a:r>
            <a:endParaRPr lang="cs-CZ" dirty="0"/>
          </a:p>
        </p:txBody>
      </p:sp>
      <p:pic>
        <p:nvPicPr>
          <p:cNvPr id="1028" name="Picture 4" descr="Vlny, Cuyutlan, Mexiko, Oceán, Mo&amp;rcaron;e, Beach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833"/>
          <a:stretch/>
        </p:blipFill>
        <p:spPr bwMode="auto">
          <a:xfrm>
            <a:off x="8716498" y="3048000"/>
            <a:ext cx="3128303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Mrak 6"/>
          <p:cNvSpPr/>
          <p:nvPr/>
        </p:nvSpPr>
        <p:spPr>
          <a:xfrm>
            <a:off x="8268758" y="2800350"/>
            <a:ext cx="3822700" cy="2438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Vzhůru, dolů,</a:t>
            </a:r>
          </a:p>
          <a:p>
            <a:pPr algn="ctr"/>
            <a:r>
              <a:rPr lang="cs-CZ" dirty="0" smtClean="0"/>
              <a:t>vzhůru, dolů</a:t>
            </a:r>
          </a:p>
          <a:p>
            <a:pPr algn="ctr"/>
            <a:r>
              <a:rPr lang="cs-CZ" dirty="0"/>
              <a:t>b</a:t>
            </a:r>
            <a:r>
              <a:rPr lang="cs-CZ" dirty="0" smtClean="0"/>
              <a:t>ěží bílé sestry spolu. </a:t>
            </a:r>
            <a:endParaRPr lang="cs-CZ" dirty="0"/>
          </a:p>
          <a:p>
            <a:pPr algn="ctr"/>
            <a:r>
              <a:rPr lang="cs-CZ" dirty="0" smtClean="0"/>
              <a:t>Na hladině vod s větrem o závod.</a:t>
            </a:r>
            <a:endParaRPr lang="cs-CZ" dirty="0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11099800" y="619760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130300" y="4344769"/>
            <a:ext cx="3048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https://</a:t>
            </a:r>
            <a:r>
              <a:rPr lang="cs-CZ" dirty="0">
                <a:solidFill>
                  <a:prstClr val="black"/>
                </a:solidFill>
                <a:hlinkClick r:id="rId5" action="ppaction://hlinksldjump"/>
              </a:rPr>
              <a:t>www.youtube.com/watch?v=lza562uvNv8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459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2757" y="1346201"/>
            <a:ext cx="9877777" cy="379730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•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Dítě a svět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Poznatky, sociální informovanost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Integrovaný blok: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eměkoule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Koloběh vody v přírodě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výstupy: Získat základní poznatky o zemi, co kolem sebe vidí, co prožívá, co mu bylo zprostředkováno či vysvětleno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  <p:sp>
        <p:nvSpPr>
          <p:cNvPr id="6" name="Šipka doprava 5"/>
          <p:cNvSpPr/>
          <p:nvPr/>
        </p:nvSpPr>
        <p:spPr>
          <a:xfrm>
            <a:off x="10981307" y="608828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2757" y="1689100"/>
            <a:ext cx="9877777" cy="4437063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Počítač s dotykovou obrazovkou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KUMUČ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Použitý materiál</a:t>
            </a:r>
            <a:endParaRPr lang="cs-CZ" b="1" dirty="0"/>
          </a:p>
        </p:txBody>
      </p:sp>
      <p:sp>
        <p:nvSpPr>
          <p:cNvPr id="6" name="Šipka doprava 5"/>
          <p:cNvSpPr/>
          <p:nvPr/>
        </p:nvSpPr>
        <p:spPr>
          <a:xfrm>
            <a:off x="10984375" y="618088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654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2356" y="1146881"/>
            <a:ext cx="10781608" cy="3704520"/>
          </a:xfrm>
        </p:spPr>
        <p:txBody>
          <a:bodyPr>
            <a:normAutofit/>
          </a:bodyPr>
          <a:lstStyle/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Snímek č.: 3 – 13 seznámí děti s koloběhem vody v přírodě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Snímek č.: 14 hádanky, odkaz na  písničku Prší, prší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…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Navazuje práce s obrazovým materiálem a tabulkami a pracovními listy : procvičení vlnovky a svislé šikmé </a:t>
            </a:r>
            <a:r>
              <a:rPr lang="cs-CZ" smtClean="0">
                <a:latin typeface="Arial" pitchFamily="34" charset="0"/>
                <a:cs typeface="Arial" pitchFamily="34" charset="0"/>
              </a:rPr>
              <a:t>čáry- déšť.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10960100" y="613410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58983" y="2024473"/>
            <a:ext cx="9769481" cy="35855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01943" lvl="1" indent="0">
              <a:spcBef>
                <a:spcPts val="100"/>
              </a:spcBef>
              <a:spcAft>
                <a:spcPts val="100"/>
              </a:spcAft>
              <a:buNone/>
            </a:pP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lvl="1">
              <a:spcBef>
                <a:spcPts val="100"/>
              </a:spcBef>
              <a:spcAft>
                <a:spcPts val="100"/>
              </a:spcAft>
            </a:pPr>
            <a:r>
              <a:rPr lang="cs-CZ" sz="800" dirty="0">
                <a:latin typeface="Arial" pitchFamily="34" charset="0"/>
                <a:cs typeface="Arial" pitchFamily="34" charset="0"/>
              </a:rPr>
              <a:t>pixabay.com/</a:t>
            </a:r>
            <a:r>
              <a:rPr lang="cs-CZ" sz="800" dirty="0" err="1">
                <a:latin typeface="Arial" pitchFamily="34" charset="0"/>
                <a:cs typeface="Arial" pitchFamily="34" charset="0"/>
              </a:rPr>
              <a:t>cs</a:t>
            </a:r>
            <a:r>
              <a:rPr lang="cs-CZ" sz="800" dirty="0">
                <a:latin typeface="Arial" pitchFamily="34" charset="0"/>
                <a:cs typeface="Arial" pitchFamily="34" charset="0"/>
              </a:rPr>
              <a:t>/mraky-slunn%C3%BD-tepl%C3%BD-z%C3%A1platy-po%C4%8Das%C3%AD-37009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/</a:t>
            </a:r>
          </a:p>
          <a:p>
            <a:pPr lvl="1">
              <a:spcBef>
                <a:spcPts val="100"/>
              </a:spcBef>
              <a:spcAft>
                <a:spcPts val="100"/>
              </a:spcAft>
            </a:pPr>
            <a:r>
              <a:rPr lang="cs-CZ" sz="800" dirty="0" smtClean="0">
                <a:latin typeface="Arial" pitchFamily="34" charset="0"/>
                <a:cs typeface="Arial" pitchFamily="34" charset="0"/>
                <a:hlinkClick r:id="rId2"/>
              </a:rPr>
              <a:t>http</a:t>
            </a:r>
            <a:r>
              <a:rPr lang="cs-CZ" sz="800" dirty="0">
                <a:latin typeface="Arial" pitchFamily="34" charset="0"/>
                <a:cs typeface="Arial" pitchFamily="34" charset="0"/>
                <a:hlinkClick r:id="rId2"/>
              </a:rPr>
              <a:t>://pixabay.com/cs/oblak-po%C4%8Das%C3%AD-d%C3%A9%C5%A1%C5%A5-sr%C3%A1%C5%BEky-37011</a:t>
            </a:r>
            <a:r>
              <a:rPr lang="cs-CZ" sz="800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lvl="1">
              <a:spcBef>
                <a:spcPts val="100"/>
              </a:spcBef>
              <a:spcAft>
                <a:spcPts val="100"/>
              </a:spcAft>
            </a:pPr>
            <a:r>
              <a:rPr lang="cs-CZ" sz="800" dirty="0" smtClean="0">
                <a:latin typeface="Arial" pitchFamily="34" charset="0"/>
                <a:cs typeface="Arial" pitchFamily="34" charset="0"/>
                <a:hlinkClick r:id="rId3"/>
              </a:rPr>
              <a:t>http</a:t>
            </a:r>
            <a:r>
              <a:rPr lang="cs-CZ" sz="800" dirty="0">
                <a:latin typeface="Arial" pitchFamily="34" charset="0"/>
                <a:cs typeface="Arial" pitchFamily="34" charset="0"/>
                <a:hlinkClick r:id="rId3"/>
              </a:rPr>
              <a:t>://pixabay.com/cs/oblak-po%C4%8Das%C3%AD-zakalen%C3%BD-meteorologie-297786</a:t>
            </a:r>
            <a:r>
              <a:rPr lang="cs-CZ" sz="800" dirty="0" smtClean="0">
                <a:latin typeface="Arial" pitchFamily="34" charset="0"/>
                <a:cs typeface="Arial" pitchFamily="34" charset="0"/>
                <a:hlinkClick r:id="rId3"/>
              </a:rPr>
              <a:t>/</a:t>
            </a: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lvl="1">
              <a:spcBef>
                <a:spcPts val="100"/>
              </a:spcBef>
              <a:spcAft>
                <a:spcPts val="100"/>
              </a:spcAft>
            </a:pPr>
            <a:r>
              <a:rPr lang="cs-CZ" sz="800" dirty="0" smtClean="0">
                <a:latin typeface="Arial" pitchFamily="34" charset="0"/>
                <a:cs typeface="Arial" pitchFamily="34" charset="0"/>
                <a:hlinkClick r:id="rId4"/>
              </a:rPr>
              <a:t>http</a:t>
            </a:r>
            <a:r>
              <a:rPr lang="cs-CZ" sz="800" dirty="0">
                <a:latin typeface="Arial" pitchFamily="34" charset="0"/>
                <a:cs typeface="Arial" pitchFamily="34" charset="0"/>
                <a:hlinkClick r:id="rId4"/>
              </a:rPr>
              <a:t>://pixabay.com/cs/slunce-po%C4%8Das%C3%AD-p%C5%99edpov%C4%9B%C4%8F-po%C4%8Das%C3%AD-157126</a:t>
            </a:r>
            <a:r>
              <a:rPr lang="cs-CZ" sz="800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lvl="1">
              <a:spcBef>
                <a:spcPts val="100"/>
              </a:spcBef>
              <a:spcAft>
                <a:spcPts val="100"/>
              </a:spcAft>
            </a:pPr>
            <a:r>
              <a:rPr lang="cs-CZ" sz="800" dirty="0" smtClean="0">
                <a:latin typeface="Arial" pitchFamily="34" charset="0"/>
                <a:cs typeface="Arial" pitchFamily="34" charset="0"/>
                <a:hlinkClick r:id="rId5"/>
              </a:rPr>
              <a:t>http</a:t>
            </a:r>
            <a:r>
              <a:rPr lang="cs-CZ" sz="800" dirty="0">
                <a:latin typeface="Arial" pitchFamily="34" charset="0"/>
                <a:cs typeface="Arial" pitchFamily="34" charset="0"/>
                <a:hlinkClick r:id="rId5"/>
              </a:rPr>
              <a:t>://pixabay.com/cs/pot%C5%AF%C4%8Dek-zelen%C3%A1-krajina-stromy-l%C3%A9to-373675</a:t>
            </a:r>
            <a:r>
              <a:rPr lang="cs-CZ" sz="800" dirty="0" smtClean="0">
                <a:latin typeface="Arial" pitchFamily="34" charset="0"/>
                <a:cs typeface="Arial" pitchFamily="34" charset="0"/>
                <a:hlinkClick r:id="rId5"/>
              </a:rPr>
              <a:t>/</a:t>
            </a: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lvl="1">
              <a:spcBef>
                <a:spcPts val="100"/>
              </a:spcBef>
              <a:spcAft>
                <a:spcPts val="100"/>
              </a:spcAft>
            </a:pPr>
            <a:r>
              <a:rPr lang="cs-CZ" sz="800" dirty="0" smtClean="0">
                <a:latin typeface="Arial" pitchFamily="34" charset="0"/>
                <a:cs typeface="Arial" pitchFamily="34" charset="0"/>
                <a:hlinkClick r:id="rId6"/>
              </a:rPr>
              <a:t>http</a:t>
            </a:r>
            <a:r>
              <a:rPr lang="cs-CZ" sz="800" dirty="0">
                <a:latin typeface="Arial" pitchFamily="34" charset="0"/>
                <a:cs typeface="Arial" pitchFamily="34" charset="0"/>
                <a:hlinkClick r:id="rId6"/>
              </a:rPr>
              <a:t>://pixabay.com/cs/sk%C3%A1ly-balvany-k%C3%A1men-48279</a:t>
            </a:r>
            <a:r>
              <a:rPr lang="cs-CZ" sz="800" dirty="0" smtClean="0">
                <a:latin typeface="Arial" pitchFamily="34" charset="0"/>
                <a:cs typeface="Arial" pitchFamily="34" charset="0"/>
                <a:hlinkClick r:id="rId6"/>
              </a:rPr>
              <a:t>/</a:t>
            </a: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lvl="1">
              <a:spcBef>
                <a:spcPts val="100"/>
              </a:spcBef>
              <a:spcAft>
                <a:spcPts val="100"/>
              </a:spcAft>
            </a:pPr>
            <a:r>
              <a:rPr lang="cs-CZ" sz="800" dirty="0" smtClean="0">
                <a:latin typeface="Arial" pitchFamily="34" charset="0"/>
                <a:cs typeface="Arial" pitchFamily="34" charset="0"/>
                <a:hlinkClick r:id="rId7"/>
              </a:rPr>
              <a:t>http</a:t>
            </a:r>
            <a:r>
              <a:rPr lang="cs-CZ" sz="800" dirty="0">
                <a:latin typeface="Arial" pitchFamily="34" charset="0"/>
                <a:cs typeface="Arial" pitchFamily="34" charset="0"/>
                <a:hlinkClick r:id="rId7"/>
              </a:rPr>
              <a:t>://pixabay.com/cs/potok-les-voda-byst%C5%99ina-kameny-514500</a:t>
            </a:r>
            <a:r>
              <a:rPr lang="cs-CZ" sz="800" dirty="0" smtClean="0">
                <a:latin typeface="Arial" pitchFamily="34" charset="0"/>
                <a:cs typeface="Arial" pitchFamily="34" charset="0"/>
                <a:hlinkClick r:id="rId7"/>
              </a:rPr>
              <a:t>/</a:t>
            </a: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lvl="1">
              <a:spcBef>
                <a:spcPts val="100"/>
              </a:spcBef>
              <a:spcAft>
                <a:spcPts val="100"/>
              </a:spcAft>
            </a:pPr>
            <a:r>
              <a:rPr lang="cs-CZ" sz="800" dirty="0" smtClean="0">
                <a:latin typeface="Arial" pitchFamily="34" charset="0"/>
                <a:cs typeface="Arial" pitchFamily="34" charset="0"/>
                <a:hlinkClick r:id="rId8"/>
              </a:rPr>
              <a:t>http</a:t>
            </a:r>
            <a:r>
              <a:rPr lang="cs-CZ" sz="800" dirty="0">
                <a:latin typeface="Arial" pitchFamily="34" charset="0"/>
                <a:cs typeface="Arial" pitchFamily="34" charset="0"/>
                <a:hlinkClick r:id="rId8"/>
              </a:rPr>
              <a:t>://pixabay.com/cs/brook-voda-velk%C3%BD-potok-idylick%C3%BD-225973</a:t>
            </a:r>
            <a:r>
              <a:rPr lang="cs-CZ" sz="800" dirty="0" smtClean="0">
                <a:latin typeface="Arial" pitchFamily="34" charset="0"/>
                <a:cs typeface="Arial" pitchFamily="34" charset="0"/>
                <a:hlinkClick r:id="rId8"/>
              </a:rPr>
              <a:t>/</a:t>
            </a: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lvl="1">
              <a:spcBef>
                <a:spcPts val="100"/>
              </a:spcBef>
              <a:spcAft>
                <a:spcPts val="100"/>
              </a:spcAft>
            </a:pPr>
            <a:r>
              <a:rPr lang="cs-CZ" sz="800" dirty="0" smtClean="0">
                <a:latin typeface="Arial" pitchFamily="34" charset="0"/>
                <a:cs typeface="Arial" pitchFamily="34" charset="0"/>
                <a:hlinkClick r:id="rId9"/>
              </a:rPr>
              <a:t>http</a:t>
            </a:r>
            <a:r>
              <a:rPr lang="cs-CZ" sz="800" dirty="0">
                <a:latin typeface="Arial" pitchFamily="34" charset="0"/>
                <a:cs typeface="Arial" pitchFamily="34" charset="0"/>
                <a:hlinkClick r:id="rId9"/>
              </a:rPr>
              <a:t>://pixabay.com/cs/%</a:t>
            </a:r>
            <a:r>
              <a:rPr lang="cs-CZ" sz="800" dirty="0" smtClean="0">
                <a:latin typeface="Arial" pitchFamily="34" charset="0"/>
                <a:cs typeface="Arial" pitchFamily="34" charset="0"/>
                <a:hlinkClick r:id="rId9"/>
              </a:rPr>
              <a:t>C5%99eka-pe%C5%99eje-ticino-voda-p%C5%99%C3%ADrody-113264</a:t>
            </a: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lvl="1">
              <a:spcBef>
                <a:spcPts val="100"/>
              </a:spcBef>
              <a:spcAft>
                <a:spcPts val="100"/>
              </a:spcAft>
            </a:pPr>
            <a:r>
              <a:rPr lang="cs-CZ" sz="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pixabay.com/cs/voda-tekouc%C3%AD-whitewater-splash-195926</a:t>
            </a:r>
          </a:p>
          <a:p>
            <a:pPr lvl="1">
              <a:spcBef>
                <a:spcPts val="100"/>
              </a:spcBef>
              <a:spcAft>
                <a:spcPts val="100"/>
              </a:spcAft>
            </a:pPr>
            <a:r>
              <a:rPr lang="cs-CZ" sz="800" dirty="0" smtClean="0">
                <a:latin typeface="Arial" pitchFamily="34" charset="0"/>
                <a:cs typeface="Arial" pitchFamily="34" charset="0"/>
                <a:hlinkClick r:id="rId10"/>
              </a:rPr>
              <a:t>http</a:t>
            </a:r>
            <a:r>
              <a:rPr lang="cs-CZ" sz="800" dirty="0">
                <a:latin typeface="Arial" pitchFamily="34" charset="0"/>
                <a:cs typeface="Arial" pitchFamily="34" charset="0"/>
                <a:hlinkClick r:id="rId10"/>
              </a:rPr>
              <a:t>://</a:t>
            </a:r>
            <a:r>
              <a:rPr lang="cs-CZ" sz="800" dirty="0" smtClean="0">
                <a:latin typeface="Arial" pitchFamily="34" charset="0"/>
                <a:cs typeface="Arial" pitchFamily="34" charset="0"/>
                <a:hlinkClick r:id="rId10"/>
              </a:rPr>
              <a:t>pixabay.com/cs/oce%C3%A1n-povode%C5%88-mo%C5%99e-vlna-voda-571340</a:t>
            </a: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lvl="1">
              <a:spcBef>
                <a:spcPts val="100"/>
              </a:spcBef>
              <a:spcAft>
                <a:spcPts val="100"/>
              </a:spcAft>
            </a:pPr>
            <a:r>
              <a:rPr lang="cs-CZ" sz="800" dirty="0" smtClean="0">
                <a:latin typeface="Arial" pitchFamily="34" charset="0"/>
                <a:cs typeface="Arial" pitchFamily="34" charset="0"/>
                <a:hlinkClick r:id="rId11"/>
              </a:rPr>
              <a:t>http</a:t>
            </a:r>
            <a:r>
              <a:rPr lang="cs-CZ" sz="800" dirty="0">
                <a:latin typeface="Arial" pitchFamily="34" charset="0"/>
                <a:cs typeface="Arial" pitchFamily="34" charset="0"/>
                <a:hlinkClick r:id="rId11"/>
              </a:rPr>
              <a:t>://</a:t>
            </a:r>
            <a:r>
              <a:rPr lang="cs-CZ" sz="800" dirty="0" smtClean="0">
                <a:latin typeface="Arial" pitchFamily="34" charset="0"/>
                <a:cs typeface="Arial" pitchFamily="34" charset="0"/>
                <a:hlinkClick r:id="rId11"/>
              </a:rPr>
              <a:t>pixabay.com/cs/jeju-korea-oce%C3%A1n-p%C5%99%C3%ADmo%C5%99sk%C3%A1-krajina-74952</a:t>
            </a: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lvl="1">
              <a:spcBef>
                <a:spcPts val="100"/>
              </a:spcBef>
              <a:spcAft>
                <a:spcPts val="100"/>
              </a:spcAft>
            </a:pPr>
            <a:r>
              <a:rPr lang="cs-CZ" sz="800" dirty="0" smtClean="0">
                <a:latin typeface="Arial" pitchFamily="34" charset="0"/>
                <a:cs typeface="Arial" pitchFamily="34" charset="0"/>
                <a:hlinkClick r:id="rId12"/>
              </a:rPr>
              <a:t>http</a:t>
            </a:r>
            <a:r>
              <a:rPr lang="cs-CZ" sz="800" dirty="0">
                <a:latin typeface="Arial" pitchFamily="34" charset="0"/>
                <a:cs typeface="Arial" pitchFamily="34" charset="0"/>
                <a:hlinkClick r:id="rId12"/>
              </a:rPr>
              <a:t>://</a:t>
            </a:r>
            <a:r>
              <a:rPr lang="cs-CZ" sz="800" dirty="0" smtClean="0">
                <a:latin typeface="Arial" pitchFamily="34" charset="0"/>
                <a:cs typeface="Arial" pitchFamily="34" charset="0"/>
                <a:hlinkClick r:id="rId12"/>
              </a:rPr>
              <a:t>pixabay.com/cs/konev-zal%C3%A9v%C3%A1n%C3%AD-m%C5%AF%C5%BEe-ewer-za%C5%99%C3%ADzen%C3%AD-48877</a:t>
            </a: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lvl="1">
              <a:spcBef>
                <a:spcPts val="100"/>
              </a:spcBef>
              <a:spcAft>
                <a:spcPts val="100"/>
              </a:spcAft>
            </a:pPr>
            <a:r>
              <a:rPr lang="cs-CZ" sz="800" dirty="0" smtClean="0">
                <a:latin typeface="Arial" pitchFamily="34" charset="0"/>
                <a:cs typeface="Arial" pitchFamily="34" charset="0"/>
                <a:hlinkClick r:id="rId13"/>
              </a:rPr>
              <a:t>http</a:t>
            </a:r>
            <a:r>
              <a:rPr lang="cs-CZ" sz="800" dirty="0">
                <a:latin typeface="Arial" pitchFamily="34" charset="0"/>
                <a:cs typeface="Arial" pitchFamily="34" charset="0"/>
                <a:hlinkClick r:id="rId13"/>
              </a:rPr>
              <a:t>://pixabay.com/cs/vodop%C3%A1d-kask%C3%A1da-plynouc%C3%AD-voda-469546</a:t>
            </a:r>
            <a:r>
              <a:rPr lang="cs-CZ" sz="800" dirty="0" smtClean="0">
                <a:latin typeface="Arial" pitchFamily="34" charset="0"/>
                <a:cs typeface="Arial" pitchFamily="34" charset="0"/>
                <a:hlinkClick r:id="rId13"/>
              </a:rPr>
              <a:t>/</a:t>
            </a: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lvl="1">
              <a:spcBef>
                <a:spcPts val="100"/>
              </a:spcBef>
              <a:spcAft>
                <a:spcPts val="100"/>
              </a:spcAft>
            </a:pPr>
            <a:r>
              <a:rPr lang="cs-CZ" sz="800" dirty="0" smtClean="0">
                <a:latin typeface="Arial" pitchFamily="34" charset="0"/>
                <a:cs typeface="Arial" pitchFamily="34" charset="0"/>
                <a:hlinkClick r:id="rId14"/>
              </a:rPr>
              <a:t>http</a:t>
            </a:r>
            <a:r>
              <a:rPr lang="cs-CZ" sz="800" dirty="0">
                <a:latin typeface="Arial" pitchFamily="34" charset="0"/>
                <a:cs typeface="Arial" pitchFamily="34" charset="0"/>
                <a:hlinkClick r:id="rId14"/>
              </a:rPr>
              <a:t>://pixabay.com/cs/mraky-cumulus-obloha-sc%C3%A9na-s-oblaky-170135</a:t>
            </a:r>
            <a:r>
              <a:rPr lang="cs-CZ" sz="800" dirty="0" smtClean="0">
                <a:latin typeface="Arial" pitchFamily="34" charset="0"/>
                <a:cs typeface="Arial" pitchFamily="34" charset="0"/>
                <a:hlinkClick r:id="rId14"/>
              </a:rPr>
              <a:t>/</a:t>
            </a: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lvl="1">
              <a:spcBef>
                <a:spcPts val="100"/>
              </a:spcBef>
              <a:spcAft>
                <a:spcPts val="100"/>
              </a:spcAft>
            </a:pPr>
            <a:r>
              <a:rPr lang="cs-CZ" sz="800" dirty="0" smtClean="0">
                <a:latin typeface="Arial" pitchFamily="34" charset="0"/>
                <a:cs typeface="Arial" pitchFamily="34" charset="0"/>
                <a:hlinkClick r:id="rId15"/>
              </a:rPr>
              <a:t>http</a:t>
            </a:r>
            <a:r>
              <a:rPr lang="cs-CZ" sz="800" dirty="0">
                <a:latin typeface="Arial" pitchFamily="34" charset="0"/>
                <a:cs typeface="Arial" pitchFamily="34" charset="0"/>
                <a:hlinkClick r:id="rId15"/>
              </a:rPr>
              <a:t>://pixabay.com/cs/lij%C3%A1k-bou%C5%99ka-d%C3%A9%C5%A1%C5%A5-zachv%C4%9Bn%C3%AD-mokr%C3%BD-8821</a:t>
            </a:r>
            <a:r>
              <a:rPr lang="cs-CZ" sz="800" dirty="0" smtClean="0">
                <a:latin typeface="Arial" pitchFamily="34" charset="0"/>
                <a:cs typeface="Arial" pitchFamily="34" charset="0"/>
                <a:hlinkClick r:id="rId15"/>
              </a:rPr>
              <a:t>/</a:t>
            </a: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lvl="1">
              <a:spcBef>
                <a:spcPts val="100"/>
              </a:spcBef>
              <a:spcAft>
                <a:spcPts val="100"/>
              </a:spcAft>
            </a:pPr>
            <a:r>
              <a:rPr lang="cs-CZ" sz="800" dirty="0" smtClean="0">
                <a:latin typeface="Arial" pitchFamily="34" charset="0"/>
                <a:cs typeface="Arial" pitchFamily="34" charset="0"/>
                <a:hlinkClick r:id="rId16"/>
              </a:rPr>
              <a:t>http</a:t>
            </a:r>
            <a:r>
              <a:rPr lang="cs-CZ" sz="800" dirty="0">
                <a:latin typeface="Arial" pitchFamily="34" charset="0"/>
                <a:cs typeface="Arial" pitchFamily="34" charset="0"/>
                <a:hlinkClick r:id="rId16"/>
              </a:rPr>
              <a:t>://pixabay.com/cs/vlny-cuyutlan-mexiko-oce%C3%A1n-mo%C5%99e-185141</a:t>
            </a:r>
            <a:r>
              <a:rPr lang="cs-CZ" sz="800" dirty="0" smtClean="0">
                <a:latin typeface="Arial" pitchFamily="34" charset="0"/>
                <a:cs typeface="Arial" pitchFamily="34" charset="0"/>
                <a:hlinkClick r:id="rId16"/>
              </a:rPr>
              <a:t>/</a:t>
            </a: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lvl="1">
              <a:spcBef>
                <a:spcPts val="100"/>
              </a:spcBef>
              <a:spcAft>
                <a:spcPts val="100"/>
              </a:spcAft>
            </a:pPr>
            <a:r>
              <a:rPr lang="cs-CZ" sz="800" dirty="0" smtClean="0">
                <a:latin typeface="Arial" pitchFamily="34" charset="0"/>
                <a:cs typeface="Arial" pitchFamily="34" charset="0"/>
                <a:hlinkClick r:id="rId17"/>
              </a:rPr>
              <a:t>http</a:t>
            </a:r>
            <a:r>
              <a:rPr lang="cs-CZ" sz="800" dirty="0">
                <a:latin typeface="Arial" pitchFamily="34" charset="0"/>
                <a:cs typeface="Arial" pitchFamily="34" charset="0"/>
                <a:hlinkClick r:id="rId17"/>
              </a:rPr>
              <a:t>://</a:t>
            </a:r>
            <a:r>
              <a:rPr lang="cs-CZ" sz="800" dirty="0" smtClean="0">
                <a:latin typeface="Arial" pitchFamily="34" charset="0"/>
                <a:cs typeface="Arial" pitchFamily="34" charset="0"/>
                <a:hlinkClick r:id="rId17"/>
              </a:rPr>
              <a:t>pixabay.com/cs/cumulonimbus-oblak-mraky-cumulus-262856</a:t>
            </a: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lvl="1">
              <a:spcBef>
                <a:spcPts val="100"/>
              </a:spcBef>
              <a:spcAft>
                <a:spcPts val="100"/>
              </a:spcAft>
            </a:pPr>
            <a:r>
              <a:rPr lang="cs-CZ" sz="800" dirty="0" smtClean="0">
                <a:latin typeface="Arial" pitchFamily="34" charset="0"/>
                <a:cs typeface="Arial" pitchFamily="34" charset="0"/>
              </a:rPr>
              <a:t>Použitý text : Václav Fischer - Pohádka o mráčku </a:t>
            </a:r>
          </a:p>
          <a:p>
            <a:pPr lvl="1">
              <a:spcBef>
                <a:spcPts val="100"/>
              </a:spcBef>
              <a:spcAft>
                <a:spcPts val="100"/>
              </a:spcAft>
            </a:pPr>
            <a:endParaRPr lang="cs-CZ" sz="8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01943" lvl="1" indent="0">
              <a:spcBef>
                <a:spcPts val="100"/>
              </a:spcBef>
              <a:spcAft>
                <a:spcPts val="100"/>
              </a:spcAft>
              <a:buNone/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38328"/>
            <a:ext cx="10972800" cy="1224000"/>
          </a:xfrm>
        </p:spPr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3" name="Šipka doprava 2">
            <a:hlinkClick r:id="" action="ppaction://hlinkshowjump?jump=nextslide"/>
          </p:cNvPr>
          <p:cNvSpPr/>
          <p:nvPr/>
        </p:nvSpPr>
        <p:spPr>
          <a:xfrm>
            <a:off x="10827004" y="603148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128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4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0</TotalTime>
  <Words>604</Words>
  <Application>Microsoft Office PowerPoint</Application>
  <PresentationFormat>Vlastní</PresentationFormat>
  <Paragraphs>111</Paragraphs>
  <Slides>19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Vlnění</vt:lpstr>
      <vt:lpstr>Koloběh vody v přírodě</vt:lpstr>
      <vt:lpstr>  Pohádka o mráčku Text: podle Václava Fischera</vt:lpstr>
      <vt:lpstr>Pohádka o mráčku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</vt:lpstr>
      <vt:lpstr>Hádej, hádej, hadači…  </vt:lpstr>
      <vt:lpstr>Téma pro polytechnickou výchovu</vt:lpstr>
      <vt:lpstr>Použitý materiál</vt:lpstr>
      <vt:lpstr>Metodický postup 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2015-04-18T18:33:28Z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