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2" r:id="rId4"/>
    <p:sldId id="292" r:id="rId5"/>
    <p:sldId id="297" r:id="rId6"/>
    <p:sldId id="290" r:id="rId7"/>
    <p:sldId id="285" r:id="rId8"/>
    <p:sldId id="289" r:id="rId9"/>
    <p:sldId id="283" r:id="rId10"/>
    <p:sldId id="284" r:id="rId11"/>
    <p:sldId id="291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1" d="100"/>
          <a:sy n="81" d="100"/>
        </p:scale>
        <p:origin x="-282" y="-54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9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8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comments" Target="../comments/comment1.xml"/><Relationship Id="rId5" Type="http://schemas.openxmlformats.org/officeDocument/2006/relationships/image" Target="../media/image6.png"/><Relationship Id="rId10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microsoft.com/office/2007/relationships/hdphoto" Target="../media/hdphoto3.wdp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7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8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i="1" dirty="0" smtClean="0">
                <a:solidFill>
                  <a:schemeClr val="accent2"/>
                </a:solidFill>
                <a:latin typeface="Century Gothic"/>
              </a:rPr>
              <a:t>Pletení pomlázky</a:t>
            </a:r>
            <a:br>
              <a:rPr lang="cs-CZ" sz="3600" i="1" dirty="0" smtClean="0">
                <a:solidFill>
                  <a:schemeClr val="accent2"/>
                </a:solidFill>
                <a:latin typeface="Century Gothic"/>
              </a:rPr>
            </a:br>
            <a:r>
              <a:rPr lang="cs-CZ" sz="3600" i="1" dirty="0" smtClean="0">
                <a:solidFill>
                  <a:schemeClr val="accent2"/>
                </a:solidFill>
                <a:latin typeface="Century Gothic"/>
              </a:rPr>
              <a:t>postup </a:t>
            </a:r>
            <a:endParaRPr lang="cs-CZ" sz="3600" b="0" i="1" dirty="0">
              <a:solidFill>
                <a:schemeClr val="accent2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1031" y="2873883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>
                <a:solidFill>
                  <a:srgbClr val="FFC000"/>
                </a:solidFill>
              </a:rPr>
              <a:t>Sebeobsluha</a:t>
            </a:r>
            <a:endParaRPr lang="cs-CZ" sz="2400" b="0" i="0" baseline="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26784" y="4582251"/>
            <a:ext cx="5847008" cy="192594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129" r="100000">
                        <a14:foregroundMark x1="85069" y1="2488" x2="81674" y2="11169"/>
                        <a14:foregroundMark x1="81674" y1="11169" x2="74113" y2="18924"/>
                        <a14:foregroundMark x1="74113" y1="18924" x2="68711" y2="21933"/>
                        <a14:foregroundMark x1="94444" y1="984" x2="93248" y2="13252"/>
                        <a14:foregroundMark x1="93441" y1="12674" x2="89275" y2="18345"/>
                        <a14:foregroundMark x1="98456" y1="24903" x2="88288" y2="33591"/>
                        <a14:foregroundMark x1="87066" y1="33591" x2="77671" y2="38417"/>
                        <a14:foregroundMark x1="77477" y1="37452" x2="65959" y2="36583"/>
                        <a14:foregroundMark x1="64350" y1="41409" x2="99871" y2="45560"/>
                        <a14:foregroundMark x1="66731" y1="16506" x2="73681" y2="9073"/>
                        <a14:foregroundMark x1="63127" y1="10521" x2="62355" y2="3089"/>
                        <a14:foregroundMark x1="59717" y1="8494" x2="56564" y2="1931"/>
                        <a14:foregroundMark x1="56757" y1="8494" x2="37773" y2="676"/>
                        <a14:foregroundMark x1="52960" y1="14768" x2="37580" y2="8205"/>
                        <a14:foregroundMark x1="27027" y1="27027" x2="129" y2="68340"/>
                        <a14:foregroundMark x1="65959" y1="48552" x2="86100" y2="56950"/>
                        <a14:foregroundMark x1="86680" y1="57529" x2="99871" y2="71042"/>
                        <a14:foregroundMark x1="74517" y1="61100" x2="88481" y2="77896"/>
                        <a14:foregroundMark x1="88481" y1="79344" x2="97233" y2="99710"/>
                        <a14:foregroundMark x1="70142" y1="64768" x2="81081" y2="81467"/>
                        <a14:foregroundMark x1="80695" y1="82722" x2="84878" y2="99710"/>
                        <a14:foregroundMark x1="89447" y1="18629" x2="79472" y2="26737"/>
                        <a14:foregroundMark x1="76898" y1="26448" x2="66924" y2="30888"/>
                        <a14:foregroundMark x1="37387" y1="8784" x2="28829" y2="8784"/>
                        <a14:foregroundMark x1="74131" y1="1931" x2="73295" y2="9653"/>
                        <a14:foregroundMark x1="67117" y1="71911" x2="73295" y2="88320"/>
                        <a14:foregroundMark x1="53732" y1="80888" x2="47555" y2="99710"/>
                        <a14:foregroundMark x1="52960" y1="78185" x2="43565" y2="90154"/>
                        <a14:foregroundMark x1="13449" y1="88320" x2="32046" y2="94981"/>
                        <a14:foregroundMark x1="64157" y1="76737" x2="66345" y2="89286"/>
                        <a14:foregroundMark x1="66345" y1="88320" x2="65959" y2="97683"/>
                        <a14:backgroundMark x1="47362" y1="71622" x2="1094" y2="85328"/>
                        <a14:backgroundMark x1="59974" y1="80309" x2="61519" y2="99710"/>
                        <a14:backgroundMark x1="72136" y1="53958" x2="77477" y2="59363"/>
                        <a14:backgroundMark x1="50772" y1="3958" x2="50772" y2="3958"/>
                        <a14:backgroundMark x1="61133" y1="4923" x2="61133" y2="4923"/>
                        <a14:backgroundMark x1="48198" y1="88320" x2="39575" y2="99710"/>
                        <a14:backgroundMark x1="67696" y1="80019" x2="67696" y2="80019"/>
                        <a14:backgroundMark x1="67310" y1="78475" x2="69498" y2="96139"/>
                        <a14:backgroundMark x1="54955" y1="86873" x2="54955" y2="86873"/>
                        <a14:backgroundMark x1="36422" y1="97008" x2="2896" y2="99421"/>
                        <a14:backgroundMark x1="82690" y1="39575" x2="67310" y2="39575"/>
                        <a14:backgroundMark x1="69305" y1="52124" x2="69305" y2="52124"/>
                        <a14:backgroundMark x1="54955" y1="9073" x2="54955" y2="9073"/>
                        <a14:backgroundMark x1="53990" y1="5792" x2="53990" y2="5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-145326" y="1343922"/>
            <a:ext cx="4102009" cy="27346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06593" y="295260"/>
            <a:ext cx="2687391" cy="171483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18" t="1240" r="118" b="-1240"/>
          <a:stretch/>
        </p:blipFill>
        <p:spPr>
          <a:xfrm>
            <a:off x="5627602" y="1928120"/>
            <a:ext cx="2353474" cy="131315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86331" y="1922017"/>
            <a:ext cx="2710910" cy="1491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6427" y="3241275"/>
            <a:ext cx="2707087" cy="1804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04339" y="3548823"/>
            <a:ext cx="3436967" cy="229131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54" b="5399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6312" b="42190"/>
          <a:stretch/>
        </p:blipFill>
        <p:spPr>
          <a:xfrm>
            <a:off x="6815731" y="5606302"/>
            <a:ext cx="4980317" cy="104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2447405">
            <a:off x="8148034" y="871802"/>
            <a:ext cx="2687391" cy="17148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664666">
            <a:off x="8311166" y="3663585"/>
            <a:ext cx="2335369" cy="16328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129" r="100000">
                        <a14:foregroundMark x1="85069" y1="2488" x2="81674" y2="11169"/>
                        <a14:foregroundMark x1="81674" y1="11169" x2="74113" y2="18924"/>
                        <a14:foregroundMark x1="74113" y1="18924" x2="68711" y2="21933"/>
                        <a14:foregroundMark x1="94444" y1="984" x2="93248" y2="13252"/>
                        <a14:foregroundMark x1="93441" y1="12674" x2="89275" y2="18345"/>
                        <a14:foregroundMark x1="98456" y1="24903" x2="88288" y2="33591"/>
                        <a14:foregroundMark x1="87066" y1="33591" x2="77671" y2="38417"/>
                        <a14:foregroundMark x1="77477" y1="37452" x2="65959" y2="36583"/>
                        <a14:foregroundMark x1="64350" y1="41409" x2="99871" y2="45560"/>
                        <a14:foregroundMark x1="66731" y1="16506" x2="73681" y2="9073"/>
                        <a14:foregroundMark x1="63127" y1="10521" x2="62355" y2="3089"/>
                        <a14:foregroundMark x1="59717" y1="8494" x2="56564" y2="1931"/>
                        <a14:foregroundMark x1="56757" y1="8494" x2="37773" y2="676"/>
                        <a14:foregroundMark x1="52960" y1="14768" x2="37580" y2="8205"/>
                        <a14:foregroundMark x1="27027" y1="27027" x2="129" y2="68340"/>
                        <a14:foregroundMark x1="65959" y1="48552" x2="86100" y2="56950"/>
                        <a14:foregroundMark x1="86680" y1="57529" x2="99871" y2="71042"/>
                        <a14:foregroundMark x1="74517" y1="61100" x2="88481" y2="77896"/>
                        <a14:foregroundMark x1="88481" y1="79344" x2="97233" y2="99710"/>
                        <a14:foregroundMark x1="70142" y1="64768" x2="81081" y2="81467"/>
                        <a14:foregroundMark x1="80695" y1="82722" x2="84878" y2="99710"/>
                        <a14:foregroundMark x1="89447" y1="18629" x2="79472" y2="26737"/>
                        <a14:foregroundMark x1="76898" y1="26448" x2="66924" y2="30888"/>
                        <a14:foregroundMark x1="37387" y1="8784" x2="28829" y2="8784"/>
                        <a14:foregroundMark x1="74131" y1="1931" x2="73295" y2="9653"/>
                        <a14:foregroundMark x1="67117" y1="71911" x2="73295" y2="88320"/>
                        <a14:foregroundMark x1="53732" y1="80888" x2="47555" y2="99710"/>
                        <a14:foregroundMark x1="52960" y1="78185" x2="43565" y2="90154"/>
                        <a14:foregroundMark x1="13449" y1="88320" x2="32046" y2="94981"/>
                        <a14:foregroundMark x1="64157" y1="76737" x2="66345" y2="89286"/>
                        <a14:foregroundMark x1="66345" y1="88320" x2="65959" y2="97683"/>
                        <a14:backgroundMark x1="47362" y1="71622" x2="1094" y2="85328"/>
                        <a14:backgroundMark x1="59974" y1="80309" x2="61519" y2="99710"/>
                        <a14:backgroundMark x1="72136" y1="53958" x2="77477" y2="59363"/>
                        <a14:backgroundMark x1="50772" y1="3958" x2="50772" y2="3958"/>
                        <a14:backgroundMark x1="61133" y1="4923" x2="61133" y2="4923"/>
                        <a14:backgroundMark x1="48198" y1="88320" x2="39575" y2="99710"/>
                        <a14:backgroundMark x1="67696" y1="80019" x2="67696" y2="80019"/>
                        <a14:backgroundMark x1="67310" y1="78475" x2="69498" y2="96139"/>
                        <a14:backgroundMark x1="54955" y1="86873" x2="54955" y2="86873"/>
                        <a14:backgroundMark x1="36422" y1="97008" x2="2896" y2="99421"/>
                        <a14:backgroundMark x1="82690" y1="39575" x2="67310" y2="39575"/>
                        <a14:backgroundMark x1="69305" y1="52124" x2="69305" y2="52124"/>
                        <a14:backgroundMark x1="54955" y1="9073" x2="54955" y2="9073"/>
                        <a14:backgroundMark x1="53990" y1="5792" x2="53990" y2="5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101313" y="730405"/>
            <a:ext cx="6120766" cy="529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5875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5825780">
            <a:off x="2655266" y="667621"/>
            <a:ext cx="6391319" cy="5783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00141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377" y="381251"/>
            <a:ext cx="9143245" cy="6095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7662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89931" l="0" r="100000">
                        <a14:foregroundMark x1="30748" y1="1678" x2="37731" y2="4977"/>
                        <a14:foregroundMark x1="37269" y1="4977" x2="43326" y2="9722"/>
                        <a14:foregroundMark x1="43210" y1="9722" x2="54630" y2="19502"/>
                        <a14:foregroundMark x1="54282" y1="19502" x2="64892" y2="31019"/>
                        <a14:foregroundMark x1="67438" y1="35764" x2="73032" y2="42593"/>
                        <a14:foregroundMark x1="11265" y1="1157" x2="31674" y2="6539"/>
                        <a14:foregroundMark x1="31559" y1="5671" x2="31559" y2="5671"/>
                        <a14:foregroundMark x1="31790" y1="6887" x2="31790" y2="6887"/>
                        <a14:foregroundMark x1="31559" y1="6366" x2="31559" y2="6366"/>
                        <a14:foregroundMark x1="31559" y1="6366" x2="45872" y2="15104"/>
                        <a14:foregroundMark x1="45525" y1="14063" x2="45525" y2="14063"/>
                        <a14:foregroundMark x1="45988" y1="15278" x2="58256" y2="27720"/>
                        <a14:foregroundMark x1="62539" y1="33681" x2="68750" y2="41204"/>
                        <a14:foregroundMark x1="63503" y1="27720" x2="68634" y2="23843"/>
                        <a14:foregroundMark x1="64082" y1="27373" x2="64776" y2="22975"/>
                        <a14:foregroundMark x1="64313" y1="27199" x2="66281" y2="27373"/>
                        <a14:foregroundMark x1="1119" y1="12674" x2="16512" y2="14063"/>
                        <a14:foregroundMark x1="17323" y1="14583" x2="39815" y2="21238"/>
                        <a14:foregroundMark x1="16281" y1="13889" x2="18133" y2="14583"/>
                        <a14:foregroundMark x1="39699" y1="21065" x2="65702" y2="32755"/>
                        <a14:foregroundMark x1="65586" y1="32986" x2="85301" y2="46238"/>
                        <a14:foregroundMark x1="85995" y1="46412" x2="97647" y2="42245"/>
                        <a14:foregroundMark x1="85532" y1="47106" x2="98457" y2="45718"/>
                        <a14:foregroundMark x1="85764" y1="48843" x2="99035" y2="48322"/>
                        <a14:foregroundMark x1="86343" y1="50463" x2="97762" y2="51505"/>
                        <a14:foregroundMark x1="86574" y1="51852" x2="98341" y2="54456"/>
                        <a14:foregroundMark x1="86921" y1="52894" x2="99151" y2="57234"/>
                        <a14:foregroundMark x1="86690" y1="54630" x2="99035" y2="60069"/>
                        <a14:foregroundMark x1="85764" y1="55671" x2="99151" y2="63542"/>
                        <a14:foregroundMark x1="85995" y1="48669" x2="86227" y2="53414"/>
                        <a14:foregroundMark x1="85301" y1="47454" x2="85532" y2="54456"/>
                        <a14:foregroundMark x1="84684" y1="48495" x2="84684" y2="54630"/>
                        <a14:foregroundMark x1="85031" y1="47627" x2="84105" y2="52894"/>
                        <a14:foregroundMark x1="85301" y1="46759" x2="83295" y2="48843"/>
                        <a14:foregroundMark x1="83526" y1="49190" x2="83758" y2="49942"/>
                        <a14:foregroundMark x1="84684" y1="48669" x2="84105" y2="53414"/>
                        <a14:foregroundMark x1="84105" y1="48148" x2="84105" y2="48148"/>
                        <a14:foregroundMark x1="84105" y1="48148" x2="83989" y2="50984"/>
                        <a14:foregroundMark x1="75270" y1="35417" x2="78742" y2="37326"/>
                        <a14:foregroundMark x1="78164" y1="37326" x2="84221" y2="45023"/>
                        <a14:foregroundMark x1="656" y1="17245" x2="26775" y2="20891"/>
                        <a14:foregroundMark x1="26890" y1="20718" x2="47994" y2="27199"/>
                        <a14:foregroundMark x1="47878" y1="27025" x2="80864" y2="43113"/>
                        <a14:foregroundMark x1="2199" y1="29456" x2="2199" y2="29456"/>
                        <a14:foregroundMark x1="1582" y1="29456" x2="1582" y2="29456"/>
                        <a14:foregroundMark x1="424" y1="29456" x2="28742" y2="30324"/>
                        <a14:foregroundMark x1="28395" y1="30324" x2="54398" y2="36979"/>
                        <a14:foregroundMark x1="54282" y1="36979" x2="68750" y2="41725"/>
                        <a14:foregroundMark x1="68248" y1="41551" x2="84105" y2="47106"/>
                        <a14:foregroundMark x1="1003" y1="37326" x2="1003" y2="37326"/>
                        <a14:foregroundMark x1="6366" y1="40972" x2="6366" y2="40972"/>
                        <a14:foregroundMark x1="2083" y1="38368" x2="2083" y2="38368"/>
                        <a14:foregroundMark x1="540" y1="37674" x2="30980" y2="36979"/>
                        <a14:foregroundMark x1="31096" y1="37153" x2="67670" y2="42940"/>
                        <a14:foregroundMark x1="67438" y1="43113" x2="70949" y2="43634"/>
                        <a14:foregroundMark x1="70833" y1="42940" x2="71181" y2="43113"/>
                        <a14:foregroundMark x1="71181" y1="43981" x2="70255" y2="43634"/>
                        <a14:foregroundMark x1="70255" y1="43634" x2="83410" y2="48495"/>
                        <a14:foregroundMark x1="71296" y1="44502" x2="86690" y2="55324"/>
                        <a14:foregroundMark x1="80980" y1="50116" x2="82600" y2="50463"/>
                        <a14:foregroundMark x1="81674" y1="50637" x2="84799" y2="52199"/>
                        <a14:foregroundMark x1="80517" y1="52546" x2="84915" y2="52720"/>
                        <a14:foregroundMark x1="772" y1="58681" x2="23264" y2="52025"/>
                        <a14:foregroundMark x1="23032" y1="51852" x2="43673" y2="48843"/>
                        <a14:foregroundMark x1="43441" y1="49016" x2="71412" y2="50984"/>
                        <a14:foregroundMark x1="70833" y1="51157" x2="81443" y2="52720"/>
                        <a14:foregroundMark x1="309" y1="70370" x2="17207" y2="62153"/>
                        <a14:foregroundMark x1="17091" y1="61979" x2="36111" y2="56887"/>
                        <a14:foregroundMark x1="36227" y1="56887" x2="50540" y2="53935"/>
                        <a14:foregroundMark x1="50656" y1="53762" x2="70833" y2="54282"/>
                        <a14:foregroundMark x1="70486" y1="54456" x2="84105" y2="54630"/>
                        <a14:foregroundMark x1="78974" y1="56713" x2="86806" y2="62847"/>
                        <a14:foregroundMark x1="78511" y1="56366" x2="82485" y2="56887"/>
                        <a14:foregroundMark x1="78742" y1="56366" x2="78974" y2="60069"/>
                        <a14:backgroundMark x1="75849" y1="14583" x2="75849" y2="14583"/>
                        <a14:backgroundMark x1="75386" y1="12153" x2="75386" y2="12153"/>
                        <a14:backgroundMark x1="28974" y1="10938" x2="28974" y2="10938"/>
                        <a14:backgroundMark x1="18133" y1="6713" x2="18133" y2="6713"/>
                        <a14:backgroundMark x1="18634" y1="17245" x2="18634" y2="17245"/>
                        <a14:backgroundMark x1="20486" y1="23843" x2="20486" y2="23843"/>
                        <a14:backgroundMark x1="21181" y1="25637" x2="21181" y2="25637"/>
                        <a14:backgroundMark x1="19444" y1="33160" x2="19444" y2="33160"/>
                        <a14:backgroundMark x1="15702" y1="43808" x2="16397" y2="44329"/>
                        <a14:backgroundMark x1="17554" y1="57581" x2="17554" y2="57581"/>
                        <a14:backgroundMark x1="17323" y1="57234" x2="17323" y2="57234"/>
                        <a14:backgroundMark x1="29668" y1="3241" x2="29668" y2="3241"/>
                        <a14:backgroundMark x1="28627" y1="2894" x2="28627" y2="2894"/>
                        <a14:backgroundMark x1="50772" y1="71759" x2="50772" y2="71759"/>
                        <a14:backgroundMark x1="98457" y1="43634" x2="98457" y2="43634"/>
                        <a14:backgroundMark x1="97184" y1="46759" x2="97184" y2="46759"/>
                        <a14:backgroundMark x1="99035" y1="50463" x2="99035" y2="50463"/>
                        <a14:backgroundMark x1="98573" y1="53067" x2="98573" y2="53067"/>
                        <a14:backgroundMark x1="99035" y1="53414" x2="99035" y2="53414"/>
                        <a14:backgroundMark x1="99151" y1="55498" x2="99151" y2="55498"/>
                        <a14:backgroundMark x1="98573" y1="57986" x2="98573" y2="57986"/>
                        <a14:backgroundMark x1="97994" y1="61458" x2="97994" y2="61458"/>
                        <a14:backgroundMark x1="1119" y1="57986" x2="24691" y2="38368"/>
                        <a14:backgroundMark x1="10340" y1="64757" x2="15702" y2="55498"/>
                        <a14:backgroundMark x1="28858" y1="49190" x2="54861" y2="41898"/>
                        <a14:backgroundMark x1="54861" y1="48495" x2="70718" y2="45544"/>
                        <a14:backgroundMark x1="70949" y1="50463" x2="76196" y2="49595"/>
                        <a14:backgroundMark x1="76775" y1="52199" x2="79090" y2="50984"/>
                        <a14:backgroundMark x1="18133" y1="61111" x2="42747" y2="50116"/>
                        <a14:backgroundMark x1="42747" y1="53935" x2="56713" y2="50463"/>
                        <a14:backgroundMark x1="56481" y1="52894" x2="64776" y2="50984"/>
                        <a14:backgroundMark x1="65123" y1="53414" x2="75502" y2="52894"/>
                        <a14:backgroundMark x1="75154" y1="54109" x2="80980" y2="53241"/>
                        <a14:backgroundMark x1="424" y1="36285" x2="21991" y2="31366"/>
                        <a14:backgroundMark x1="22106" y1="35590" x2="36343" y2="33681"/>
                        <a14:backgroundMark x1="36111" y1="36632" x2="53125" y2="37674"/>
                        <a14:backgroundMark x1="52894" y1="38889" x2="63387" y2="40278"/>
                        <a14:backgroundMark x1="424" y1="28241" x2="47068" y2="28414"/>
                        <a14:backgroundMark x1="47299" y1="33681" x2="61728" y2="34896"/>
                        <a14:backgroundMark x1="65471" y1="39931" x2="66049" y2="39063"/>
                        <a14:backgroundMark x1="540" y1="16725" x2="24576" y2="16898"/>
                        <a14:backgroundMark x1="772" y1="13368" x2="11728" y2="16204"/>
                        <a14:backgroundMark x1="21296" y1="18981" x2="37037" y2="21065"/>
                        <a14:backgroundMark x1="38194" y1="23148" x2="49614" y2="25984"/>
                        <a14:backgroundMark x1="49730" y1="27025" x2="61381" y2="31713"/>
                        <a14:backgroundMark x1="61381" y1="32234" x2="72685" y2="37674"/>
                        <a14:backgroundMark x1="71065" y1="39063" x2="81096" y2="45544"/>
                        <a14:backgroundMark x1="5208" y1="1157" x2="55787" y2="26505"/>
                        <a14:backgroundMark x1="25733" y1="463" x2="43210" y2="12153"/>
                        <a14:backgroundMark x1="24691" y1="1678" x2="13387" y2="289"/>
                        <a14:backgroundMark x1="44020" y1="12326" x2="56713" y2="23495"/>
                        <a14:backgroundMark x1="57793" y1="26331" x2="57793" y2="26331"/>
                        <a14:backgroundMark x1="56829" y1="23495" x2="60571" y2="28762"/>
                        <a14:backgroundMark x1="88310" y1="46933" x2="97762" y2="44329"/>
                        <a14:backgroundMark x1="91011" y1="48495" x2="98688" y2="46238"/>
                        <a14:backgroundMark x1="90741" y1="49769" x2="99383" y2="50116"/>
                        <a14:backgroundMark x1="89236" y1="52025" x2="97994" y2="52373"/>
                        <a14:backgroundMark x1="91358" y1="54109" x2="98688" y2="55324"/>
                        <a14:backgroundMark x1="90895" y1="55845" x2="99151" y2="58681"/>
                        <a14:backgroundMark x1="89005" y1="57060" x2="97299" y2="60764"/>
                        <a14:backgroundMark x1="51119" y1="810" x2="98688" y2="30498"/>
                        <a14:backgroundMark x1="39468" y1="3414" x2="34452" y2="637"/>
                        <a14:backgroundMark x1="38310" y1="984" x2="53704" y2="810"/>
                        <a14:backgroundMark x1="33873" y1="984" x2="30980" y2="289"/>
                        <a14:backgroundMark x1="79437" y1="48669" x2="75154" y2="45718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0102" y="650383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7662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54" b="53993" l="0" r="100000">
                        <a14:foregroundMark x1="87847" y1="39699" x2="97762" y2="37037"/>
                        <a14:foregroundMark x1="88657" y1="40914" x2="98341" y2="39005"/>
                        <a14:foregroundMark x1="88773" y1="41609" x2="98110" y2="41262"/>
                        <a14:foregroundMark x1="88542" y1="42824" x2="97878" y2="46181"/>
                        <a14:foregroundMark x1="88079" y1="44560" x2="99498" y2="48264"/>
                        <a14:foregroundMark x1="89583" y1="45255" x2="99151" y2="49826"/>
                        <a14:foregroundMark x1="88079" y1="44560" x2="99498" y2="52257"/>
                        <a14:foregroundMark x1="88657" y1="41956" x2="98457" y2="41262"/>
                        <a14:foregroundMark x1="88426" y1="42477" x2="94599" y2="42303"/>
                        <a14:foregroundMark x1="89120" y1="43519" x2="99267" y2="43866"/>
                        <a14:foregroundMark x1="90779" y1="45775" x2="98920" y2="50000"/>
                        <a14:backgroundMark x1="95525" y1="38831" x2="98804" y2="37789"/>
                        <a14:backgroundMark x1="96142" y1="40220" x2="99151" y2="40220"/>
                        <a14:backgroundMark x1="96373" y1="44560" x2="99730" y2="45081"/>
                        <a14:backgroundMark x1="97762" y1="47396" x2="99961" y2="47743"/>
                        <a14:backgroundMark x1="96952" y1="50000" x2="99961" y2="51389"/>
                        <a14:backgroundMark x1="97415" y1="48264" x2="99961" y2="49306"/>
                        <a14:backgroundMark x1="96026" y1="42477" x2="99498" y2="42477"/>
                        <a14:backgroundMark x1="87847" y1="40220" x2="96258" y2="38657"/>
                        <a14:backgroundMark x1="89236" y1="41088" x2="97184" y2="40741"/>
                        <a14:backgroundMark x1="89699" y1="42650" x2="96489" y2="42303"/>
                        <a14:backgroundMark x1="88542" y1="44213" x2="96952" y2="46701"/>
                        <a14:backgroundMark x1="94599" y1="47743" x2="97647" y2="48264"/>
                        <a14:backgroundMark x1="94946" y1="48438" x2="97531" y2="50000"/>
                        <a14:backgroundMark x1="91705" y1="44213" x2="97299" y2="44560"/>
                        <a14:backgroundMark x1="90664" y1="46007" x2="97299" y2="498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6312" b="42190"/>
          <a:stretch/>
        </p:blipFill>
        <p:spPr>
          <a:xfrm>
            <a:off x="952500" y="1764405"/>
            <a:ext cx="10058400" cy="2112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7662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18" t="1240" r="118" b="-1240"/>
          <a:stretch/>
        </p:blipFill>
        <p:spPr>
          <a:xfrm>
            <a:off x="0" y="-18961"/>
            <a:ext cx="12325081" cy="6876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54169"/>
            <a:ext cx="121920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7662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261057" y="663262"/>
            <a:ext cx="1828800" cy="18288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294328" y="3850783"/>
            <a:ext cx="1828800" cy="1828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969099" y="3850783"/>
            <a:ext cx="1828800" cy="1828800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103790" y="502276"/>
            <a:ext cx="1828800" cy="1828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9006625" y="3850783"/>
            <a:ext cx="1828800" cy="18288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8946523" y="721217"/>
            <a:ext cx="1828800" cy="18288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7767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10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10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10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10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(dovednost, sebeobsluha)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pPr marL="45720" indent="0">
              <a:buNone/>
            </a:pPr>
            <a:r>
              <a:rPr lang="cs-CZ" dirty="0" smtClean="0"/>
              <a:t>Postupně a správně vybírat potřeby,  pomůcky a komponenty k upletení velikonoční pomlázky.  Děti se seznámí se zahradnickým nářadím, procvičí barvy a paměť.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pPr marL="45720" indent="0">
              <a:buNone/>
            </a:pPr>
            <a:r>
              <a:rPr lang="cs-CZ" dirty="0" smtClean="0"/>
              <a:t>Znát, co potřebujeme k upletení velikonoční pomlázky, jaký je správný postup,  procvičit paměť a barvy.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 snímku č. 2 popíšeme všechny potřeby, které potřebujeme k výrobě velikonoční pomlázky, 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3 </a:t>
            </a:r>
            <a:r>
              <a:rPr lang="cs-CZ" dirty="0" smtClean="0"/>
              <a:t>děti vyberou správné zahradnické náčiní k ustřižení proutků (správný zabliká)+ postup, </a:t>
            </a:r>
          </a:p>
          <a:p>
            <a:r>
              <a:rPr lang="cs-CZ" dirty="0" smtClean="0"/>
              <a:t>č. 4 procvičení orientace v číselné řadě –počítáme proutky+ krok postupu, </a:t>
            </a:r>
          </a:p>
          <a:p>
            <a:r>
              <a:rPr lang="cs-CZ" dirty="0" smtClean="0"/>
              <a:t> 5, 6, 7 další postup pletení </a:t>
            </a:r>
            <a:r>
              <a:rPr lang="cs-CZ" dirty="0" smtClean="0"/>
              <a:t>(prakticky </a:t>
            </a:r>
            <a:r>
              <a:rPr lang="cs-CZ" dirty="0" smtClean="0"/>
              <a:t>zároveň zkoušíme na nastříhaných proutcích)</a:t>
            </a:r>
          </a:p>
          <a:p>
            <a:r>
              <a:rPr lang="cs-CZ" dirty="0" smtClean="0"/>
              <a:t>8, 9 určování barev mašlí na pomlázku, </a:t>
            </a:r>
          </a:p>
          <a:p>
            <a:r>
              <a:rPr lang="cs-CZ" dirty="0" smtClean="0"/>
              <a:t>10 vybíráme barvy, které byly na obrázku 8, </a:t>
            </a:r>
            <a:r>
              <a:rPr lang="cs-CZ" dirty="0" smtClean="0"/>
              <a:t>9 (</a:t>
            </a:r>
            <a:r>
              <a:rPr lang="cs-CZ" dirty="0" smtClean="0"/>
              <a:t>správná zabliká, špatný výběr změní barvu na černou)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 praktické práci využíváme pomůcek z </a:t>
            </a:r>
            <a:r>
              <a:rPr lang="cs-CZ" dirty="0" smtClean="0"/>
              <a:t>KUMUČE, </a:t>
            </a:r>
            <a:r>
              <a:rPr lang="cs-CZ" dirty="0" smtClean="0"/>
              <a:t>jako jsou například nůžky, provázek, mašle…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2985" y="345127"/>
            <a:ext cx="9702018" cy="1202319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Řešit problémy, úkoly a situace, myslet kreativně</a:t>
            </a:r>
          </a:p>
          <a:p>
            <a:r>
              <a:rPr lang="cs-CZ" dirty="0"/>
              <a:t>Pamatovat si postup </a:t>
            </a:r>
            <a:r>
              <a:rPr lang="cs-CZ" dirty="0" smtClean="0"/>
              <a:t>řešení</a:t>
            </a:r>
          </a:p>
          <a:p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cs-CZ" dirty="0" smtClean="0"/>
              <a:t>rovádět jednoduché </a:t>
            </a:r>
            <a:r>
              <a:rPr lang="cs-CZ" dirty="0"/>
              <a:t>úkony </a:t>
            </a:r>
            <a:r>
              <a:rPr lang="cs-CZ" dirty="0" smtClean="0"/>
              <a:t>a </a:t>
            </a:r>
            <a:r>
              <a:rPr lang="cs-CZ" dirty="0"/>
              <a:t>technickými pomůckami </a:t>
            </a:r>
            <a:r>
              <a:rPr lang="cs-CZ" smtClean="0"/>
              <a:t>a materiály</a:t>
            </a:r>
            <a:endParaRPr lang="cs-CZ" dirty="0"/>
          </a:p>
          <a:p>
            <a:r>
              <a:rPr lang="cs-CZ" dirty="0"/>
              <a:t>Orientovat se v číselné řadě 1 – 10, vyjmenovat ji, porovnat, že 5 je více     než 4, chápat číslo jako počet prvků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355</Words>
  <Application>Microsoft Office PowerPoint</Application>
  <PresentationFormat>Vlastní</PresentationFormat>
  <Paragraphs>54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Pletení pomlázky postup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(dovednost, sebeobsluha)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2015-04-20T08:22:51Z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