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2" r:id="rId4"/>
    <p:sldId id="283" r:id="rId5"/>
    <p:sldId id="284" r:id="rId6"/>
    <p:sldId id="285" r:id="rId7"/>
    <p:sldId id="286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390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20. 4. 2015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20. 4. 2015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847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023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7038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6959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5467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41600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7093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34447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1150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4400" dirty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Rozlišení tvaru, barvy, velikosti</a:t>
            </a:r>
            <a:endParaRPr lang="cs-CZ" sz="44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9437914" y="0"/>
            <a:ext cx="2754086" cy="1050825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352800" y="5116286"/>
            <a:ext cx="5453743" cy="119742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847732" y="45411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5600742" y="2867457"/>
            <a:ext cx="1060704" cy="914400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804680" y="1759934"/>
            <a:ext cx="1020762" cy="1006639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536888" y="4749010"/>
            <a:ext cx="1923987" cy="52863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 rot="16200000">
            <a:off x="7847420" y="1147159"/>
            <a:ext cx="2814987" cy="12255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osočtverec 8"/>
          <p:cNvSpPr/>
          <p:nvPr/>
        </p:nvSpPr>
        <p:spPr>
          <a:xfrm>
            <a:off x="9753600" y="4201886"/>
            <a:ext cx="914400" cy="9144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52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9437914" y="0"/>
            <a:ext cx="2754086" cy="1050825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52800" y="5116286"/>
            <a:ext cx="5453743" cy="119742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3462250" y="877127"/>
            <a:ext cx="1020762" cy="1006639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5622214" y="2336661"/>
            <a:ext cx="1060704" cy="914400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63061" y="388296"/>
            <a:ext cx="1923987" cy="52863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476994" y="159543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 rot="16200000">
            <a:off x="7307634" y="1098949"/>
            <a:ext cx="2814987" cy="12255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10096748" y="4578550"/>
            <a:ext cx="1020762" cy="10066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259834" y="196723"/>
            <a:ext cx="1060704" cy="9144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 rot="16200000">
            <a:off x="302779" y="3956589"/>
            <a:ext cx="2814987" cy="12255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168657" y="4457274"/>
            <a:ext cx="1923987" cy="5286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463796" y="4670789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osočtverec 14"/>
          <p:cNvSpPr/>
          <p:nvPr/>
        </p:nvSpPr>
        <p:spPr>
          <a:xfrm>
            <a:off x="3515431" y="3042826"/>
            <a:ext cx="914400" cy="914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osočtverec 15"/>
          <p:cNvSpPr/>
          <p:nvPr/>
        </p:nvSpPr>
        <p:spPr>
          <a:xfrm>
            <a:off x="10454221" y="2207219"/>
            <a:ext cx="914400" cy="9144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 rot="16200000">
            <a:off x="286197" y="3965774"/>
            <a:ext cx="2814987" cy="12255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152075" y="4454838"/>
            <a:ext cx="1923987" cy="52863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10096748" y="4569364"/>
            <a:ext cx="1020762" cy="1006639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259834" y="196723"/>
            <a:ext cx="1060704" cy="914400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osočtverec 23"/>
          <p:cNvSpPr/>
          <p:nvPr/>
        </p:nvSpPr>
        <p:spPr>
          <a:xfrm>
            <a:off x="3515431" y="3042826"/>
            <a:ext cx="914400" cy="9144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463796" y="4670789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56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>
            <a:off x="9437914" y="0"/>
            <a:ext cx="2754086" cy="1050825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352800" y="5116286"/>
            <a:ext cx="5453743" cy="119742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372213" y="4584564"/>
            <a:ext cx="1060704" cy="9144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827884" y="593229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10316889" y="1774778"/>
            <a:ext cx="1357333" cy="1212066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010137" y="3623984"/>
            <a:ext cx="1464294" cy="13604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12" name="Rovnoramenný trojúhelník 11"/>
          <p:cNvSpPr/>
          <p:nvPr/>
        </p:nvSpPr>
        <p:spPr>
          <a:xfrm>
            <a:off x="207272" y="2637793"/>
            <a:ext cx="1847169" cy="1879146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270000" y="176213"/>
            <a:ext cx="1985076" cy="1804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 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5513033" y="4037749"/>
            <a:ext cx="1985076" cy="180498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 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719909" y="5125169"/>
            <a:ext cx="914400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485564" y="370185"/>
            <a:ext cx="1464294" cy="13604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18" name="Rovnoramenný trojúhelník 17"/>
          <p:cNvSpPr/>
          <p:nvPr/>
        </p:nvSpPr>
        <p:spPr>
          <a:xfrm>
            <a:off x="6574524" y="1713661"/>
            <a:ext cx="1847169" cy="1879146"/>
          </a:xfrm>
          <a:prstGeom prst="triangl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>
            <a:off x="10629083" y="5053282"/>
            <a:ext cx="1060704" cy="914400"/>
          </a:xfrm>
          <a:prstGeom prst="triangl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>
            <a:off x="3558037" y="2238961"/>
            <a:ext cx="1357333" cy="1212066"/>
          </a:xfrm>
          <a:prstGeom prst="triangl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270000" y="195080"/>
            <a:ext cx="1985076" cy="180498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 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9010137" y="3623984"/>
            <a:ext cx="1464294" cy="13604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8806543" y="590009"/>
            <a:ext cx="914400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>
            <a:off x="3372213" y="4584564"/>
            <a:ext cx="1060704" cy="914400"/>
          </a:xfrm>
          <a:prstGeom prst="triangl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>
            <a:off x="10316889" y="1774778"/>
            <a:ext cx="1357333" cy="1212066"/>
          </a:xfrm>
          <a:prstGeom prst="triangl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Rovnoramenný trojúhelník 31"/>
          <p:cNvSpPr/>
          <p:nvPr/>
        </p:nvSpPr>
        <p:spPr>
          <a:xfrm>
            <a:off x="207272" y="2637793"/>
            <a:ext cx="1847169" cy="1879146"/>
          </a:xfrm>
          <a:prstGeom prst="triangl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67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9437914" y="0"/>
            <a:ext cx="2754086" cy="1050825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52800" y="5116286"/>
            <a:ext cx="5453743" cy="119742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sp>
        <p:nvSpPr>
          <p:cNvPr id="4" name="Ovál 3"/>
          <p:cNvSpPr/>
          <p:nvPr/>
        </p:nvSpPr>
        <p:spPr>
          <a:xfrm rot="60000">
            <a:off x="1513932" y="3599769"/>
            <a:ext cx="1470083" cy="5238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448646" y="1937410"/>
            <a:ext cx="1923987" cy="5286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469305" y="2931408"/>
            <a:ext cx="2946708" cy="766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5033" y="161059"/>
            <a:ext cx="3689350" cy="9150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 rot="60000">
            <a:off x="2952974" y="1658545"/>
            <a:ext cx="2162944" cy="8112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 rot="60000">
            <a:off x="6158659" y="1555943"/>
            <a:ext cx="2889874" cy="106838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 rot="60000">
            <a:off x="4870671" y="2800798"/>
            <a:ext cx="1470083" cy="52387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 rot="60000">
            <a:off x="8917524" y="4394258"/>
            <a:ext cx="2162944" cy="811212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 rot="60000">
            <a:off x="514770" y="4729851"/>
            <a:ext cx="2889874" cy="1068387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416205" y="4309264"/>
            <a:ext cx="3689350" cy="91501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71674" y="322198"/>
            <a:ext cx="2946708" cy="766763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53007" y="2087439"/>
            <a:ext cx="1923987" cy="52863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15033" y="173942"/>
            <a:ext cx="3689350" cy="91501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8469305" y="2931408"/>
            <a:ext cx="2946708" cy="766763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448645" y="1926924"/>
            <a:ext cx="1923987" cy="52863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 rot="60000">
            <a:off x="6158659" y="1555944"/>
            <a:ext cx="2889874" cy="1068387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 rot="60000">
            <a:off x="2952673" y="1648884"/>
            <a:ext cx="2162944" cy="811212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 rot="60000">
            <a:off x="1513931" y="3597812"/>
            <a:ext cx="1470083" cy="52387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6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9437914" y="0"/>
            <a:ext cx="2754086" cy="1050825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352800" y="5116286"/>
            <a:ext cx="5453743" cy="119742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6657011" y="4382861"/>
            <a:ext cx="1524804" cy="146685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9510078" y="4708361"/>
            <a:ext cx="1020762" cy="10066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osočtverec 5"/>
          <p:cNvSpPr/>
          <p:nvPr/>
        </p:nvSpPr>
        <p:spPr>
          <a:xfrm>
            <a:off x="9075985" y="2898308"/>
            <a:ext cx="914400" cy="914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osočtverec 6"/>
          <p:cNvSpPr/>
          <p:nvPr/>
        </p:nvSpPr>
        <p:spPr>
          <a:xfrm>
            <a:off x="6354808" y="2316143"/>
            <a:ext cx="1462788" cy="149225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8" name="Kosočtverec 7"/>
          <p:cNvSpPr/>
          <p:nvPr/>
        </p:nvSpPr>
        <p:spPr>
          <a:xfrm>
            <a:off x="125583" y="289055"/>
            <a:ext cx="1892568" cy="1982787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9" name="Kosočtverec 8"/>
          <p:cNvSpPr/>
          <p:nvPr/>
        </p:nvSpPr>
        <p:spPr>
          <a:xfrm>
            <a:off x="7237801" y="156485"/>
            <a:ext cx="1892568" cy="1982787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10" name="Kosočtverec 9"/>
          <p:cNvSpPr/>
          <p:nvPr/>
        </p:nvSpPr>
        <p:spPr>
          <a:xfrm>
            <a:off x="453422" y="3172058"/>
            <a:ext cx="914400" cy="9144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osočtverec 10"/>
          <p:cNvSpPr/>
          <p:nvPr/>
        </p:nvSpPr>
        <p:spPr>
          <a:xfrm>
            <a:off x="2719231" y="1564129"/>
            <a:ext cx="1462788" cy="149225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12" name="Vývojový diagram: spojnice 11"/>
          <p:cNvSpPr/>
          <p:nvPr/>
        </p:nvSpPr>
        <p:spPr>
          <a:xfrm>
            <a:off x="1518532" y="4086458"/>
            <a:ext cx="1984168" cy="203041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4672843" y="175437"/>
            <a:ext cx="1984168" cy="2030413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9931305" y="1216862"/>
            <a:ext cx="1524804" cy="1466850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4587467" y="3879541"/>
            <a:ext cx="1020762" cy="1006639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1519495" y="4086458"/>
            <a:ext cx="1984168" cy="2030413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6657011" y="4382861"/>
            <a:ext cx="1524804" cy="1466850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9510078" y="4708360"/>
            <a:ext cx="1020762" cy="1006639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osočtverec 20"/>
          <p:cNvSpPr/>
          <p:nvPr/>
        </p:nvSpPr>
        <p:spPr>
          <a:xfrm>
            <a:off x="125583" y="289055"/>
            <a:ext cx="1892568" cy="1982787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22" name="Kosočtverec 21"/>
          <p:cNvSpPr/>
          <p:nvPr/>
        </p:nvSpPr>
        <p:spPr>
          <a:xfrm>
            <a:off x="6354808" y="2316143"/>
            <a:ext cx="1462788" cy="149225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latin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23" name="Kosočtverec 22"/>
          <p:cNvSpPr/>
          <p:nvPr/>
        </p:nvSpPr>
        <p:spPr>
          <a:xfrm>
            <a:off x="9075985" y="2888934"/>
            <a:ext cx="914400" cy="9144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66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(</a:t>
            </a:r>
            <a:r>
              <a:rPr lang="cs-CZ" dirty="0" smtClean="0"/>
              <a:t>vnímání</a:t>
            </a:r>
            <a:r>
              <a:rPr lang="cs-CZ" dirty="0" smtClean="0"/>
              <a:t>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Rozpoznávání barev, velikosti a tvaru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Rozliší barvu, velikost a tvar základních geometrických tvarů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Dle pokynů pedagoga děti určují tvar, velikost a barvu (diktát)</a:t>
            </a:r>
          </a:p>
          <a:p>
            <a:r>
              <a:rPr lang="cs-CZ" dirty="0" smtClean="0"/>
              <a:t>Při správné odpovědi se „duplikovaný“ tvar vyplní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u="sng" dirty="0" smtClean="0"/>
              <a:t>procvičit barvy, velikost a tvar, nácvik kreslení</a:t>
            </a:r>
          </a:p>
          <a:p>
            <a:r>
              <a:rPr lang="cs-CZ" dirty="0" smtClean="0"/>
              <a:t>Na </a:t>
            </a:r>
            <a:r>
              <a:rPr lang="cs-CZ" dirty="0"/>
              <a:t>magnetickou tabulku </a:t>
            </a:r>
            <a:r>
              <a:rPr lang="cs-CZ" dirty="0" smtClean="0"/>
              <a:t>připevníme </a:t>
            </a:r>
            <a:r>
              <a:rPr lang="cs-CZ" dirty="0"/>
              <a:t>nebo </a:t>
            </a:r>
            <a:r>
              <a:rPr lang="cs-CZ" dirty="0" smtClean="0"/>
              <a:t>malujeme obrázek čtverce, kruhu, obdélníku, trojúhelníku, oválu nebo kosočtverce</a:t>
            </a:r>
          </a:p>
          <a:p>
            <a:r>
              <a:rPr lang="cs-CZ" dirty="0" smtClean="0"/>
              <a:t>Přiřazujeme barvy, zkoušíme různé velikosti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Vnímat a rozlišovat pomocí všech </a:t>
            </a:r>
            <a:r>
              <a:rPr lang="cs-CZ" dirty="0" smtClean="0"/>
              <a:t>smyslů</a:t>
            </a:r>
          </a:p>
          <a:p>
            <a:r>
              <a:rPr lang="cs-CZ" dirty="0"/>
              <a:t>Rozlišit tvary předmětů, základní geometrické tvary, základní barvy (červená, modrá, žlutá), barvy složené (oranžová, zelená, fialová), další barevné kvality (odstíny aj</a:t>
            </a:r>
            <a:r>
              <a:rPr lang="cs-CZ" dirty="0" smtClean="0"/>
              <a:t>.)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373</Words>
  <Application>Microsoft Office PowerPoint</Application>
  <PresentationFormat>Širokoúhlá obrazovka</PresentationFormat>
  <Paragraphs>79</Paragraphs>
  <Slides>12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</vt:lpstr>
      <vt:lpstr>Sheer Green 16x9</vt:lpstr>
      <vt:lpstr>Rozlišení tvaru, barvy, velikosti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Metodický pokyn Integrovaný blok: (vnímání)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/>
  <cp:lastModifiedBy/>
  <cp:revision>3</cp:revision>
  <dcterms:created xsi:type="dcterms:W3CDTF">2014-08-05T12:38:58Z</dcterms:created>
  <dcterms:modified xsi:type="dcterms:W3CDTF">2015-04-20T08:13:16Z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