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84" r:id="rId5"/>
    <p:sldId id="283" r:id="rId6"/>
    <p:sldId id="285" r:id="rId7"/>
    <p:sldId id="287" r:id="rId8"/>
    <p:sldId id="286" r:id="rId9"/>
    <p:sldId id="275" r:id="rId10"/>
    <p:sldId id="276" r:id="rId11"/>
    <p:sldId id="277" r:id="rId12"/>
    <p:sldId id="278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DF8E7"/>
    <a:srgbClr val="FEF9E7"/>
    <a:srgbClr val="FDF8E8"/>
    <a:srgbClr val="FEF9E8"/>
    <a:srgbClr val="FEF8E4"/>
    <a:srgbClr val="FFCA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88" d="100"/>
          <a:sy n="88" d="100"/>
        </p:scale>
        <p:origin x="216" y="96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20. 4. 2015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20. 4. 2015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4658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8883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6348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99321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641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8370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8524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540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5266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7968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Zatloukání hřebíků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677400" y="108857"/>
            <a:ext cx="2362200" cy="957943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396343" y="5214257"/>
            <a:ext cx="5377543" cy="11773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pic>
        <p:nvPicPr>
          <p:cNvPr id="4" name="Obrázek 3" descr="IMG_23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503280" y="658323"/>
            <a:ext cx="7981950" cy="5144633"/>
          </a:xfrm>
          <a:prstGeom prst="rect">
            <a:avLst/>
          </a:prstGeom>
        </p:spPr>
      </p:pic>
      <p:grpSp>
        <p:nvGrpSpPr>
          <p:cNvPr id="14" name="Skupina 13"/>
          <p:cNvGrpSpPr/>
          <p:nvPr/>
        </p:nvGrpSpPr>
        <p:grpSpPr>
          <a:xfrm>
            <a:off x="10157353" y="1931830"/>
            <a:ext cx="928459" cy="927279"/>
            <a:chOff x="9632217" y="2021983"/>
            <a:chExt cx="1218663" cy="772732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9659155" y="2021983"/>
              <a:ext cx="1191725" cy="77273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V="1">
              <a:off x="9632217" y="2051530"/>
              <a:ext cx="1157166" cy="743185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Skupina 16"/>
          <p:cNvGrpSpPr/>
          <p:nvPr/>
        </p:nvGrpSpPr>
        <p:grpSpPr>
          <a:xfrm>
            <a:off x="10131929" y="4361369"/>
            <a:ext cx="1398740" cy="1088264"/>
            <a:chOff x="10131929" y="4361369"/>
            <a:chExt cx="1398740" cy="1088264"/>
          </a:xfrm>
        </p:grpSpPr>
        <p:cxnSp>
          <p:nvCxnSpPr>
            <p:cNvPr id="18" name="Přímá spojnice 17"/>
            <p:cNvCxnSpPr/>
            <p:nvPr/>
          </p:nvCxnSpPr>
          <p:spPr>
            <a:xfrm>
              <a:off x="10131929" y="4934478"/>
              <a:ext cx="528033" cy="515155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V="1">
              <a:off x="10625070" y="4361369"/>
              <a:ext cx="905599" cy="1088264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8756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54829" y="5138057"/>
            <a:ext cx="5638800" cy="12535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568543" y="76200"/>
            <a:ext cx="2471057" cy="1132114"/>
          </a:xfrm>
          <a:prstGeom prst="rect">
            <a:avLst/>
          </a:prstGeom>
          <a:solidFill>
            <a:srgbClr val="FDF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pic>
        <p:nvPicPr>
          <p:cNvPr id="4" name="Obrázek 3" descr="IMG_23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587064" y="737307"/>
            <a:ext cx="7747000" cy="5114636"/>
          </a:xfrm>
          <a:prstGeom prst="rect">
            <a:avLst/>
          </a:prstGeom>
        </p:spPr>
      </p:pic>
      <p:grpSp>
        <p:nvGrpSpPr>
          <p:cNvPr id="7" name="Skupina 6"/>
          <p:cNvGrpSpPr/>
          <p:nvPr/>
        </p:nvGrpSpPr>
        <p:grpSpPr>
          <a:xfrm>
            <a:off x="10157353" y="1931830"/>
            <a:ext cx="928459" cy="927279"/>
            <a:chOff x="9632217" y="2021983"/>
            <a:chExt cx="1218663" cy="772732"/>
          </a:xfrm>
        </p:grpSpPr>
        <p:cxnSp>
          <p:nvCxnSpPr>
            <p:cNvPr id="8" name="Přímá spojnice 7"/>
            <p:cNvCxnSpPr/>
            <p:nvPr/>
          </p:nvCxnSpPr>
          <p:spPr>
            <a:xfrm>
              <a:off x="9659155" y="2021983"/>
              <a:ext cx="1191725" cy="77273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9632217" y="2051530"/>
              <a:ext cx="1157166" cy="743185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10131929" y="4361369"/>
            <a:ext cx="1398740" cy="1088264"/>
            <a:chOff x="10131929" y="4361369"/>
            <a:chExt cx="1398740" cy="1088264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10131929" y="4934478"/>
              <a:ext cx="528033" cy="515155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10625070" y="4361369"/>
              <a:ext cx="905599" cy="1088264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6301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113314" y="5061857"/>
            <a:ext cx="5529943" cy="124097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688286" y="97972"/>
            <a:ext cx="2383971" cy="1230086"/>
          </a:xfrm>
          <a:prstGeom prst="rect">
            <a:avLst/>
          </a:prstGeom>
          <a:solidFill>
            <a:srgbClr val="FEF9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pic>
        <p:nvPicPr>
          <p:cNvPr id="4" name="Obrázek 3" descr="IMG_23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627815" y="713015"/>
            <a:ext cx="7818437" cy="5190918"/>
          </a:xfrm>
          <a:prstGeom prst="rect">
            <a:avLst/>
          </a:prstGeom>
        </p:spPr>
      </p:pic>
      <p:grpSp>
        <p:nvGrpSpPr>
          <p:cNvPr id="7" name="Skupina 6"/>
          <p:cNvGrpSpPr/>
          <p:nvPr/>
        </p:nvGrpSpPr>
        <p:grpSpPr>
          <a:xfrm>
            <a:off x="10157353" y="1931830"/>
            <a:ext cx="928459" cy="927279"/>
            <a:chOff x="9632217" y="2021983"/>
            <a:chExt cx="1218663" cy="772732"/>
          </a:xfrm>
        </p:grpSpPr>
        <p:cxnSp>
          <p:nvCxnSpPr>
            <p:cNvPr id="8" name="Přímá spojnice 7"/>
            <p:cNvCxnSpPr/>
            <p:nvPr/>
          </p:nvCxnSpPr>
          <p:spPr>
            <a:xfrm>
              <a:off x="9659155" y="2021983"/>
              <a:ext cx="1191725" cy="77273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9632217" y="2051530"/>
              <a:ext cx="1157166" cy="743185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10131929" y="4361369"/>
            <a:ext cx="1398740" cy="1088264"/>
            <a:chOff x="10131929" y="4361369"/>
            <a:chExt cx="1398740" cy="1088264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10131929" y="4934478"/>
              <a:ext cx="528033" cy="515155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10625070" y="4361369"/>
              <a:ext cx="905599" cy="1088264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059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732314" y="5061857"/>
            <a:ext cx="6487886" cy="13297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481457" y="97972"/>
            <a:ext cx="2558143" cy="1382486"/>
          </a:xfrm>
          <a:prstGeom prst="rect">
            <a:avLst/>
          </a:prstGeom>
          <a:solidFill>
            <a:srgbClr val="FDF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pic>
        <p:nvPicPr>
          <p:cNvPr id="4" name="Obrázek 3" descr="IMG_23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645371" y="664169"/>
            <a:ext cx="7836086" cy="5205413"/>
          </a:xfrm>
          <a:prstGeom prst="rect">
            <a:avLst/>
          </a:prstGeom>
        </p:spPr>
      </p:pic>
      <p:grpSp>
        <p:nvGrpSpPr>
          <p:cNvPr id="7" name="Skupina 6"/>
          <p:cNvGrpSpPr/>
          <p:nvPr/>
        </p:nvGrpSpPr>
        <p:grpSpPr>
          <a:xfrm>
            <a:off x="10157353" y="1931830"/>
            <a:ext cx="928459" cy="927279"/>
            <a:chOff x="9632217" y="2021983"/>
            <a:chExt cx="1218663" cy="772732"/>
          </a:xfrm>
        </p:grpSpPr>
        <p:cxnSp>
          <p:nvCxnSpPr>
            <p:cNvPr id="8" name="Přímá spojnice 7"/>
            <p:cNvCxnSpPr/>
            <p:nvPr/>
          </p:nvCxnSpPr>
          <p:spPr>
            <a:xfrm>
              <a:off x="9659155" y="2021983"/>
              <a:ext cx="1191725" cy="77273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9632217" y="2051530"/>
              <a:ext cx="1157166" cy="743185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10131929" y="4361369"/>
            <a:ext cx="1398740" cy="1088264"/>
            <a:chOff x="10131929" y="4361369"/>
            <a:chExt cx="1398740" cy="1088264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10131929" y="4934478"/>
              <a:ext cx="528033" cy="515155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10625070" y="4361369"/>
              <a:ext cx="905599" cy="1088264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6835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11286" y="5072743"/>
            <a:ext cx="5289586" cy="13189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644743" y="97972"/>
            <a:ext cx="2460171" cy="1012372"/>
          </a:xfrm>
          <a:prstGeom prst="rect">
            <a:avLst/>
          </a:prstGeom>
          <a:solidFill>
            <a:srgbClr val="FEF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pic>
        <p:nvPicPr>
          <p:cNvPr id="4" name="Obrázek 3" descr="IMG_23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445986" y="925287"/>
            <a:ext cx="7937500" cy="5071525"/>
          </a:xfrm>
          <a:prstGeom prst="rect">
            <a:avLst/>
          </a:prstGeom>
        </p:spPr>
      </p:pic>
      <p:grpSp>
        <p:nvGrpSpPr>
          <p:cNvPr id="7" name="Skupina 6"/>
          <p:cNvGrpSpPr/>
          <p:nvPr/>
        </p:nvGrpSpPr>
        <p:grpSpPr>
          <a:xfrm>
            <a:off x="10157353" y="1931830"/>
            <a:ext cx="928459" cy="927279"/>
            <a:chOff x="9632217" y="2021983"/>
            <a:chExt cx="1218663" cy="772732"/>
          </a:xfrm>
        </p:grpSpPr>
        <p:cxnSp>
          <p:nvCxnSpPr>
            <p:cNvPr id="8" name="Přímá spojnice 7"/>
            <p:cNvCxnSpPr/>
            <p:nvPr/>
          </p:nvCxnSpPr>
          <p:spPr>
            <a:xfrm>
              <a:off x="9659155" y="2021983"/>
              <a:ext cx="1191725" cy="77273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9632217" y="2051530"/>
              <a:ext cx="1157166" cy="743185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10131929" y="4350483"/>
            <a:ext cx="1398740" cy="1088264"/>
            <a:chOff x="10131929" y="4361369"/>
            <a:chExt cx="1398740" cy="1088264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10131929" y="4934478"/>
              <a:ext cx="528033" cy="515155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10625070" y="4361369"/>
              <a:ext cx="905599" cy="1088264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1039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917371" y="5018314"/>
            <a:ext cx="6052458" cy="137334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492343" y="119744"/>
            <a:ext cx="2503714" cy="1197428"/>
          </a:xfrm>
          <a:prstGeom prst="rect">
            <a:avLst/>
          </a:prstGeom>
          <a:solidFill>
            <a:srgbClr val="FDF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pic>
        <p:nvPicPr>
          <p:cNvPr id="4" name="Obrázek 3" descr="IMG_23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523921" y="718458"/>
            <a:ext cx="7818438" cy="5204732"/>
          </a:xfrm>
          <a:prstGeom prst="rect">
            <a:avLst/>
          </a:prstGeom>
        </p:spPr>
      </p:pic>
      <p:grpSp>
        <p:nvGrpSpPr>
          <p:cNvPr id="7" name="Skupina 6"/>
          <p:cNvGrpSpPr/>
          <p:nvPr/>
        </p:nvGrpSpPr>
        <p:grpSpPr>
          <a:xfrm>
            <a:off x="10157353" y="1931830"/>
            <a:ext cx="928459" cy="927279"/>
            <a:chOff x="9632217" y="2021983"/>
            <a:chExt cx="1218663" cy="772732"/>
          </a:xfrm>
        </p:grpSpPr>
        <p:cxnSp>
          <p:nvCxnSpPr>
            <p:cNvPr id="8" name="Přímá spojnice 7"/>
            <p:cNvCxnSpPr/>
            <p:nvPr/>
          </p:nvCxnSpPr>
          <p:spPr>
            <a:xfrm>
              <a:off x="9659155" y="2021983"/>
              <a:ext cx="1191725" cy="77273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9632217" y="2051530"/>
              <a:ext cx="1157166" cy="743185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10131929" y="4361369"/>
            <a:ext cx="1398740" cy="1088264"/>
            <a:chOff x="10131929" y="4361369"/>
            <a:chExt cx="1398740" cy="1088264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10131929" y="4934478"/>
              <a:ext cx="528033" cy="515155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10625070" y="4361369"/>
              <a:ext cx="905599" cy="1088264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2485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cs-CZ" dirty="0"/>
              <a:t>Vlastní fotografie</a:t>
            </a:r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(</a:t>
            </a:r>
            <a:r>
              <a:rPr lang="cs-CZ" dirty="0" smtClean="0"/>
              <a:t>dovednost</a:t>
            </a:r>
            <a:r>
              <a:rPr lang="cs-CZ" dirty="0" smtClean="0"/>
              <a:t>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dirty="0" smtClean="0"/>
              <a:t>Děti určují, které nářadí potřebují k zatloukání hřebíků</a:t>
            </a:r>
            <a:endParaRPr lang="cs-CZ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</a:t>
            </a:r>
          </a:p>
          <a:p>
            <a:r>
              <a:rPr lang="cs-CZ" dirty="0" smtClean="0"/>
              <a:t>Děti se učí zručnosti a znalosti běžného nářadí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určují, které nářadí je vhodné použít k zatloukání hřebíků</a:t>
            </a:r>
          </a:p>
          <a:p>
            <a:r>
              <a:rPr lang="cs-CZ" dirty="0" smtClean="0"/>
              <a:t>Při správné odpovědi se zvětší zelená značka, při chybě červený křížek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Tvořivě využívat přírodní i ostatní materiály při pracovních </a:t>
            </a:r>
            <a:r>
              <a:rPr lang="cs-CZ" dirty="0" smtClean="0"/>
              <a:t> </a:t>
            </a:r>
            <a:r>
              <a:rPr lang="cs-CZ" dirty="0"/>
              <a:t>činnostech, experimentovat s </a:t>
            </a:r>
            <a:r>
              <a:rPr lang="cs-CZ" dirty="0" smtClean="0"/>
              <a:t>materiály</a:t>
            </a:r>
          </a:p>
          <a:p>
            <a:r>
              <a:rPr lang="cs-CZ" dirty="0"/>
              <a:t>Užívat různé náčiní, nářadí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299</Words>
  <Application>Microsoft Office PowerPoint</Application>
  <PresentationFormat>Širokoúhlá obrazovka</PresentationFormat>
  <Paragraphs>65</Paragraphs>
  <Slides>13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Century Gothic</vt:lpstr>
      <vt:lpstr>Sheer Green 16x9</vt:lpstr>
      <vt:lpstr>Zatloukání hřebíků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(dovednost)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Zatloukání hřebíků</dc:title>
  <dc:creator/>
  <cp:lastModifiedBy/>
  <cp:revision>5</cp:revision>
  <dcterms:created xsi:type="dcterms:W3CDTF">2014-08-05T12:38:58Z</dcterms:created>
  <dcterms:modified xsi:type="dcterms:W3CDTF">2015-04-20T08:12:23Z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