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5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26A16"/>
    <a:srgbClr val="FDFEE2"/>
    <a:srgbClr val="FDFEC6"/>
    <a:srgbClr val="FCFEA0"/>
    <a:srgbClr val="FAFD77"/>
    <a:srgbClr val="F8FC46"/>
    <a:srgbClr val="F3FC84"/>
    <a:srgbClr val="FFE99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0725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98867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65396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62648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50169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9176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ANGLIČTINA - BARVY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POZORNOST, SOUSTŘEDĚNOST, 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182" b="98364" l="32273" r="83864">
                        <a14:foregroundMark x1="48000" y1="15879" x2="48000" y2="15879"/>
                        <a14:foregroundMark x1="53500" y1="15879" x2="53500" y2="15879"/>
                        <a14:foregroundMark x1="80500" y1="14909" x2="80500" y2="14909"/>
                        <a14:foregroundMark x1="50727" y1="64667" x2="50727" y2="64667"/>
                        <a14:foregroundMark x1="47818" y1="91333" x2="47818" y2="91333"/>
                        <a14:foregroundMark x1="69909" y1="39091" x2="69909" y2="39091"/>
                        <a14:foregroundMark x1="36727" y1="19697" x2="36727" y2="19697"/>
                        <a14:backgroundMark x1="70773" y1="31818" x2="70773" y2="31818"/>
                        <a14:backgroundMark x1="67682" y1="38424" x2="67682" y2="38424"/>
                        <a14:backgroundMark x1="53636" y1="33879" x2="53636" y2="33879"/>
                        <a14:backgroundMark x1="48864" y1="32970" x2="48864" y2="32970"/>
                        <a14:backgroundMark x1="43909" y1="31152" x2="43909" y2="31152"/>
                      </a14:backgroundRemoval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418" t="44800" r="37818"/>
          <a:stretch/>
        </p:blipFill>
        <p:spPr>
          <a:xfrm>
            <a:off x="781878" y="3078051"/>
            <a:ext cx="2994992" cy="3554568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6653616" y="1303006"/>
            <a:ext cx="610069" cy="957886"/>
            <a:chOff x="5473148" y="676141"/>
            <a:chExt cx="993913" cy="1585502"/>
          </a:xfrm>
          <a:solidFill>
            <a:srgbClr val="F26A16"/>
          </a:solidFill>
        </p:grpSpPr>
        <p:sp>
          <p:nvSpPr>
            <p:cNvPr id="3" name="Ovál 2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Rovnoramenný trojúhelník 7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9100182" y="2550462"/>
            <a:ext cx="610069" cy="957886"/>
            <a:chOff x="5473148" y="676141"/>
            <a:chExt cx="993913" cy="1585502"/>
          </a:xfrm>
          <a:solidFill>
            <a:srgbClr val="00B050"/>
          </a:solidFill>
        </p:grpSpPr>
        <p:sp>
          <p:nvSpPr>
            <p:cNvPr id="12" name="Ovál 11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Rovnoramenný trojúhelník 12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0409676" y="4934049"/>
            <a:ext cx="610069" cy="957886"/>
            <a:chOff x="5473148" y="676141"/>
            <a:chExt cx="993913" cy="1585502"/>
          </a:xfrm>
          <a:solidFill>
            <a:srgbClr val="FFFF00"/>
          </a:solidFill>
        </p:grpSpPr>
        <p:sp>
          <p:nvSpPr>
            <p:cNvPr id="18" name="Ovál 17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928342" y="5108063"/>
            <a:ext cx="610069" cy="957886"/>
            <a:chOff x="5473148" y="676141"/>
            <a:chExt cx="993913" cy="1585502"/>
          </a:xfrm>
          <a:solidFill>
            <a:srgbClr val="7030A0"/>
          </a:solidFill>
        </p:grpSpPr>
        <p:sp>
          <p:nvSpPr>
            <p:cNvPr id="21" name="Ovál 20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Rovnoramenný trojúhelník 21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625042" y="3970380"/>
            <a:ext cx="610069" cy="957886"/>
            <a:chOff x="5473148" y="676141"/>
            <a:chExt cx="993913" cy="1585502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24" name="Ovál 23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Rovnoramenný trojúhelník 24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0344581" y="843709"/>
            <a:ext cx="610069" cy="957886"/>
            <a:chOff x="5473148" y="676141"/>
            <a:chExt cx="993913" cy="1585502"/>
          </a:xfrm>
          <a:solidFill>
            <a:srgbClr val="00B0F0"/>
          </a:solidFill>
        </p:grpSpPr>
        <p:sp>
          <p:nvSpPr>
            <p:cNvPr id="27" name="Ovál 26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Rovnoramenný trojúhelník 27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732660" y="2731211"/>
            <a:ext cx="610069" cy="957886"/>
            <a:chOff x="5473148" y="676141"/>
            <a:chExt cx="993913" cy="1585502"/>
          </a:xfrm>
          <a:solidFill>
            <a:srgbClr val="FF0000"/>
          </a:solidFill>
        </p:grpSpPr>
        <p:sp>
          <p:nvSpPr>
            <p:cNvPr id="30" name="Ovál 29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Rovnoramenný trojúhelník 30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 flipV="1">
            <a:off x="3291840" y="2167523"/>
            <a:ext cx="1319349" cy="1633768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291840" y="1663909"/>
            <a:ext cx="953589" cy="2137382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3291840" y="1352283"/>
            <a:ext cx="613954" cy="2449008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3291840" y="2167522"/>
            <a:ext cx="0" cy="1633769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2717074" y="1123406"/>
            <a:ext cx="574766" cy="2565691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979714" y="2260892"/>
            <a:ext cx="2220686" cy="1540399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1463040" y="1123406"/>
            <a:ext cx="1737360" cy="2677885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44" name="Skupina 43"/>
          <p:cNvGrpSpPr/>
          <p:nvPr/>
        </p:nvGrpSpPr>
        <p:grpSpPr>
          <a:xfrm rot="19698401">
            <a:off x="916343" y="287224"/>
            <a:ext cx="610069" cy="957886"/>
            <a:chOff x="5473148" y="676141"/>
            <a:chExt cx="993913" cy="1585502"/>
          </a:xfrm>
          <a:solidFill>
            <a:srgbClr val="F26A16"/>
          </a:solidFill>
        </p:grpSpPr>
        <p:sp>
          <p:nvSpPr>
            <p:cNvPr id="45" name="Ovál 44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Rovnoramenný trojúhelník 45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 rot="1822227">
            <a:off x="4402095" y="1475051"/>
            <a:ext cx="610069" cy="957886"/>
            <a:chOff x="5473148" y="676141"/>
            <a:chExt cx="993913" cy="1585502"/>
          </a:xfrm>
          <a:solidFill>
            <a:srgbClr val="00B050"/>
          </a:solidFill>
        </p:grpSpPr>
        <p:sp>
          <p:nvSpPr>
            <p:cNvPr id="48" name="Ovál 47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Rovnoramenný trojúhelník 48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 rot="19513646">
            <a:off x="437425" y="1475051"/>
            <a:ext cx="610069" cy="957886"/>
            <a:chOff x="5473148" y="676141"/>
            <a:chExt cx="993913" cy="1585502"/>
          </a:xfrm>
          <a:solidFill>
            <a:srgbClr val="FFFF00"/>
          </a:solidFill>
        </p:grpSpPr>
        <p:sp>
          <p:nvSpPr>
            <p:cNvPr id="51" name="Ovál 50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Rovnoramenný trojúhelník 51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2397724" y="331584"/>
            <a:ext cx="610069" cy="957886"/>
            <a:chOff x="5473148" y="676141"/>
            <a:chExt cx="993913" cy="1585502"/>
          </a:xfrm>
          <a:solidFill>
            <a:srgbClr val="7030A0"/>
          </a:solidFill>
        </p:grpSpPr>
        <p:sp>
          <p:nvSpPr>
            <p:cNvPr id="54" name="Ovál 53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Rovnoramenný trojúhelník 54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596557" y="493277"/>
            <a:ext cx="610069" cy="957886"/>
            <a:chOff x="5473148" y="676141"/>
            <a:chExt cx="993913" cy="1585502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57" name="Ovál 56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Rovnoramenný trojúhelník 57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 rot="1093989">
            <a:off x="4056200" y="838825"/>
            <a:ext cx="610069" cy="957886"/>
            <a:chOff x="5473148" y="676141"/>
            <a:chExt cx="993913" cy="1585502"/>
          </a:xfrm>
          <a:solidFill>
            <a:srgbClr val="00B0F0"/>
          </a:solidFill>
        </p:grpSpPr>
        <p:sp>
          <p:nvSpPr>
            <p:cNvPr id="60" name="Ovál 59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Rovnoramenný trojúhelník 60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2977883" y="1313244"/>
            <a:ext cx="610069" cy="957886"/>
            <a:chOff x="5473148" y="676141"/>
            <a:chExt cx="993913" cy="1585502"/>
          </a:xfrm>
          <a:solidFill>
            <a:srgbClr val="FF0000"/>
          </a:solidFill>
        </p:grpSpPr>
        <p:sp>
          <p:nvSpPr>
            <p:cNvPr id="63" name="Ovál 62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Rovnoramenný trojúhelník 63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414456" y="167568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182" b="98364" l="32273" r="83864">
                        <a14:foregroundMark x1="48000" y1="15879" x2="48000" y2="15879"/>
                        <a14:foregroundMark x1="53500" y1="15879" x2="53500" y2="15879"/>
                        <a14:foregroundMark x1="80500" y1="14909" x2="80500" y2="14909"/>
                        <a14:foregroundMark x1="50727" y1="64667" x2="50727" y2="64667"/>
                        <a14:foregroundMark x1="47818" y1="91333" x2="47818" y2="91333"/>
                        <a14:foregroundMark x1="69909" y1="39091" x2="69909" y2="39091"/>
                        <a14:foregroundMark x1="36727" y1="19697" x2="36727" y2="19697"/>
                        <a14:backgroundMark x1="70773" y1="31818" x2="70773" y2="31818"/>
                        <a14:backgroundMark x1="67682" y1="38424" x2="67682" y2="38424"/>
                        <a14:backgroundMark x1="53636" y1="33879" x2="53636" y2="33879"/>
                        <a14:backgroundMark x1="48864" y1="32970" x2="48864" y2="32970"/>
                        <a14:backgroundMark x1="43909" y1="31152" x2="43909" y2="31152"/>
                      </a14:backgroundRemoval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418" t="44800" r="37818"/>
          <a:stretch/>
        </p:blipFill>
        <p:spPr>
          <a:xfrm>
            <a:off x="781878" y="3078051"/>
            <a:ext cx="2994992" cy="3554568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1064185" y="405828"/>
            <a:ext cx="610069" cy="957886"/>
            <a:chOff x="5473148" y="676141"/>
            <a:chExt cx="993913" cy="1585502"/>
          </a:xfrm>
          <a:solidFill>
            <a:srgbClr val="F26A16"/>
          </a:solidFill>
        </p:grpSpPr>
        <p:sp>
          <p:nvSpPr>
            <p:cNvPr id="3" name="Ovál 2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Rovnoramenný trojúhelník 7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575145" y="843709"/>
            <a:ext cx="610069" cy="957886"/>
            <a:chOff x="5473148" y="676141"/>
            <a:chExt cx="993913" cy="1585502"/>
          </a:xfrm>
          <a:solidFill>
            <a:srgbClr val="00B050"/>
          </a:solidFill>
        </p:grpSpPr>
        <p:sp>
          <p:nvSpPr>
            <p:cNvPr id="12" name="Ovál 11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Rovnoramenný trojúhelník 12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282015" y="1293329"/>
            <a:ext cx="610069" cy="957886"/>
            <a:chOff x="5473148" y="676141"/>
            <a:chExt cx="993913" cy="1585502"/>
          </a:xfrm>
          <a:solidFill>
            <a:srgbClr val="FFFF00"/>
          </a:solidFill>
        </p:grpSpPr>
        <p:sp>
          <p:nvSpPr>
            <p:cNvPr id="18" name="Ovál 17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657108" y="531197"/>
            <a:ext cx="610069" cy="957886"/>
            <a:chOff x="5473148" y="676141"/>
            <a:chExt cx="993913" cy="1585502"/>
          </a:xfrm>
          <a:solidFill>
            <a:srgbClr val="7030A0"/>
          </a:solidFill>
        </p:grpSpPr>
        <p:sp>
          <p:nvSpPr>
            <p:cNvPr id="21" name="Ovál 20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Rovnoramenný trojúhelník 21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829548" y="916588"/>
            <a:ext cx="610069" cy="957886"/>
            <a:chOff x="5473148" y="676141"/>
            <a:chExt cx="993913" cy="1585502"/>
          </a:xfrm>
          <a:solidFill>
            <a:schemeClr val="accent5">
              <a:lumMod val="40000"/>
              <a:lumOff val="60000"/>
            </a:schemeClr>
          </a:solidFill>
        </p:grpSpPr>
        <p:sp>
          <p:nvSpPr>
            <p:cNvPr id="24" name="Ovál 23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Rovnoramenný trojúhelník 24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471815" y="484512"/>
            <a:ext cx="610069" cy="957886"/>
            <a:chOff x="5473148" y="676141"/>
            <a:chExt cx="993913" cy="1585502"/>
          </a:xfrm>
          <a:solidFill>
            <a:srgbClr val="00B0F0"/>
          </a:solidFill>
        </p:grpSpPr>
        <p:sp>
          <p:nvSpPr>
            <p:cNvPr id="27" name="Ovál 26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Rovnoramenný trojúhelník 27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15207" y="750339"/>
            <a:ext cx="610069" cy="957886"/>
            <a:chOff x="5473148" y="676141"/>
            <a:chExt cx="993913" cy="1585502"/>
          </a:xfrm>
          <a:solidFill>
            <a:srgbClr val="FF0000"/>
          </a:solidFill>
        </p:grpSpPr>
        <p:sp>
          <p:nvSpPr>
            <p:cNvPr id="30" name="Ovál 29"/>
            <p:cNvSpPr/>
            <p:nvPr/>
          </p:nvSpPr>
          <p:spPr>
            <a:xfrm>
              <a:off x="5473148" y="676141"/>
              <a:ext cx="993913" cy="143095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Rovnoramenný trojúhelník 30"/>
            <p:cNvSpPr/>
            <p:nvPr/>
          </p:nvSpPr>
          <p:spPr>
            <a:xfrm>
              <a:off x="5850601" y="2033743"/>
              <a:ext cx="239005" cy="227900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4" name="Přímá spojnice 13"/>
          <p:cNvCxnSpPr>
            <a:stCxn id="30" idx="4"/>
          </p:cNvCxnSpPr>
          <p:nvPr/>
        </p:nvCxnSpPr>
        <p:spPr>
          <a:xfrm>
            <a:off x="620242" y="1614855"/>
            <a:ext cx="2036866" cy="146319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3" idx="4"/>
          </p:cNvCxnSpPr>
          <p:nvPr/>
        </p:nvCxnSpPr>
        <p:spPr>
          <a:xfrm>
            <a:off x="1369220" y="1270344"/>
            <a:ext cx="1897957" cy="2438771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25" idx="5"/>
          </p:cNvCxnSpPr>
          <p:nvPr/>
        </p:nvCxnSpPr>
        <p:spPr>
          <a:xfrm>
            <a:off x="2171258" y="1805631"/>
            <a:ext cx="1095919" cy="2006515"/>
          </a:xfrm>
          <a:prstGeom prst="line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22" idx="5"/>
          </p:cNvCxnSpPr>
          <p:nvPr/>
        </p:nvCxnSpPr>
        <p:spPr>
          <a:xfrm>
            <a:off x="2998818" y="1420240"/>
            <a:ext cx="268359" cy="2391906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13" idx="1"/>
          </p:cNvCxnSpPr>
          <p:nvPr/>
        </p:nvCxnSpPr>
        <p:spPr>
          <a:xfrm flipH="1">
            <a:off x="3267177" y="1732752"/>
            <a:ext cx="576327" cy="2079394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stCxn id="28" idx="1"/>
          </p:cNvCxnSpPr>
          <p:nvPr/>
        </p:nvCxnSpPr>
        <p:spPr>
          <a:xfrm flipH="1">
            <a:off x="3267177" y="1373555"/>
            <a:ext cx="1472997" cy="233556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19" idx="1"/>
          </p:cNvCxnSpPr>
          <p:nvPr/>
        </p:nvCxnSpPr>
        <p:spPr>
          <a:xfrm flipH="1">
            <a:off x="3267177" y="2182372"/>
            <a:ext cx="2283197" cy="1629774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9543245" y="611891"/>
            <a:ext cx="463640" cy="46993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9543245" y="2489729"/>
            <a:ext cx="463640" cy="46993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9543245" y="3348852"/>
            <a:ext cx="463640" cy="46993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9543245" y="4190071"/>
            <a:ext cx="463640" cy="46993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9543245" y="5087155"/>
            <a:ext cx="463640" cy="469934"/>
          </a:xfrm>
          <a:prstGeom prst="rect">
            <a:avLst/>
          </a:prstGeom>
          <a:solidFill>
            <a:srgbClr val="F26A1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9543245" y="6057508"/>
            <a:ext cx="463640" cy="46993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9543245" y="1570539"/>
            <a:ext cx="463640" cy="5238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47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dle zadání poznávají barvy v angličtině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Slovní zásoba </a:t>
            </a:r>
            <a:r>
              <a:rPr lang="cs-CZ" dirty="0" smtClean="0"/>
              <a:t>- barvy </a:t>
            </a:r>
            <a:r>
              <a:rPr lang="cs-CZ" dirty="0" smtClean="0"/>
              <a:t>anglicky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číslo dvě diktujeme v cizím jazyce barvy. Klikáním na danou barvu se tato objeví u holčičky</a:t>
            </a:r>
          </a:p>
          <a:p>
            <a:r>
              <a:rPr lang="cs-CZ" dirty="0" smtClean="0"/>
              <a:t>Na snímku číslo tři děti využívají barevné pero a podle diktátu spojují určené barvy </a:t>
            </a:r>
          </a:p>
          <a:p>
            <a:r>
              <a:rPr lang="cs-CZ" dirty="0" smtClean="0"/>
              <a:t>Díky animačním efektům mají děti zpětnou vazbu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tabulku děti kreslí určenou barvou</a:t>
            </a:r>
          </a:p>
          <a:p>
            <a:r>
              <a:rPr lang="cs-CZ" dirty="0" smtClean="0"/>
              <a:t>Pokyny v angličtině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Připravuje se pro život v mnohojazyčné evropské společnosti </a:t>
            </a:r>
          </a:p>
          <a:p>
            <a:r>
              <a:rPr lang="cs-CZ" dirty="0"/>
              <a:t>Znát, že lidé se dorozumívají i jinými jazyky a že je možno se jim učit</a:t>
            </a:r>
          </a:p>
          <a:p>
            <a:r>
              <a:rPr lang="cs-CZ" dirty="0"/>
              <a:t>Rozlišit tvary předmětů, základní geometrické tvary, základní barvy (červená, modrá, žlutá), barvy složené (oranžová, zelená, fialová), další barevné kvality (odstíny aj.) a vlastnosti </a:t>
            </a:r>
            <a:r>
              <a:rPr lang="cs-CZ" dirty="0" smtClean="0"/>
              <a:t>objektů, </a:t>
            </a:r>
            <a:r>
              <a:rPr lang="cs-CZ" dirty="0"/>
              <a:t>např. lesk, hladkost a jiné specifické znaky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Postupovat a učit se podle pokynů a instrukcí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275</Words>
  <Application>Microsoft Office PowerPoint</Application>
  <PresentationFormat>Vlastní</PresentationFormat>
  <Paragraphs>63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ANGLIČTINA - BARVY</vt:lpstr>
      <vt:lpstr>Snímek 2</vt:lpstr>
      <vt:lpstr>Snímek 3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- BARVY</dc:title>
  <dc:creator/>
  <cp:lastModifiedBy/>
  <cp:revision>2</cp:revision>
  <dcterms:created xsi:type="dcterms:W3CDTF">2014-08-05T12:38:58Z</dcterms:created>
  <dcterms:modified xsi:type="dcterms:W3CDTF">2015-04-20T08:37:14Z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