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3" r:id="rId5"/>
    <p:sldId id="275" r:id="rId6"/>
    <p:sldId id="276" r:id="rId7"/>
    <p:sldId id="277" r:id="rId8"/>
    <p:sldId id="278" r:id="rId9"/>
    <p:sldId id="279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66" d="100"/>
          <a:sy n="66" d="100"/>
        </p:scale>
        <p:origin x="-882" y="-87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2" Type="http://schemas.openxmlformats.org/officeDocument/2006/relationships/image" Target="../media/image4.jpeg"/><Relationship Id="rId16" Type="http://schemas.openxmlformats.org/officeDocument/2006/relationships/comments" Target="../comments/comment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microsoft.com/office/2007/relationships/hdphoto" Target="../media/hdphoto7.wdp"/><Relationship Id="rId10" Type="http://schemas.openxmlformats.org/officeDocument/2006/relationships/image" Target="../media/image8.jpeg"/><Relationship Id="rId4" Type="http://schemas.openxmlformats.org/officeDocument/2006/relationships/image" Target="../media/image5.jpeg"/><Relationship Id="rId9" Type="http://schemas.microsoft.com/office/2007/relationships/hdphoto" Target="../media/hdphoto4.wdp"/><Relationship Id="rId14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microsoft.com/office/2007/relationships/hdphoto" Target="../media/hdphoto8.wdp"/><Relationship Id="rId7" Type="http://schemas.microsoft.com/office/2007/relationships/hdphoto" Target="../media/hdphoto10.wdp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microsoft.com/office/2007/relationships/hdphoto" Target="../media/hdphoto9.wdp"/><Relationship Id="rId10" Type="http://schemas.openxmlformats.org/officeDocument/2006/relationships/comments" Target="../comments/comment2.xml"/><Relationship Id="rId4" Type="http://schemas.openxmlformats.org/officeDocument/2006/relationships/image" Target="../media/image12.jpeg"/><Relationship Id="rId9" Type="http://schemas.microsoft.com/office/2007/relationships/hdphoto" Target="../media/hdphoto11.wdp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i="1" dirty="0" smtClean="0">
                <a:solidFill>
                  <a:srgbClr val="0070C0"/>
                </a:solidFill>
                <a:latin typeface="Century Gothic"/>
              </a:rPr>
              <a:t>Cesta vody</a:t>
            </a:r>
            <a:endParaRPr lang="cs-CZ" sz="3600" b="1" i="1" dirty="0">
              <a:solidFill>
                <a:srgbClr val="0070C0"/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1" baseline="0" dirty="0" smtClean="0"/>
              <a:t>Pozornost,</a:t>
            </a:r>
            <a:r>
              <a:rPr lang="cs-CZ" sz="2400" b="1" i="1" dirty="0" smtClean="0"/>
              <a:t> soustředěnost</a:t>
            </a:r>
            <a:r>
              <a:rPr lang="cs-CZ" b="1" i="1" dirty="0" smtClean="0"/>
              <a:t>, paměť</a:t>
            </a:r>
            <a:endParaRPr lang="cs-CZ" sz="2400" b="1" i="1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18457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04636" y="0"/>
            <a:ext cx="3468709" cy="260153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  <a14:imgEffect>
                      <a14:saturation sat="20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73324" y="4307984"/>
            <a:ext cx="3400021" cy="255001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1152" l="6318" r="94364">
                        <a14:backgroundMark x1="78545" y1="68121" x2="43773" y2="91394"/>
                        <a14:backgroundMark x1="65227" y1="49394" x2="43591" y2="11636"/>
                      </a14:backgroundRemoval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2570315">
            <a:off x="7944865" y="685864"/>
            <a:ext cx="922325" cy="6917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1152" l="6318" r="94364">
                        <a14:backgroundMark x1="78545" y1="68121" x2="43773" y2="91394"/>
                        <a14:backgroundMark x1="65227" y1="49394" x2="43591" y2="11636"/>
                      </a14:backgroundRemoval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118955">
            <a:off x="7998706" y="5007431"/>
            <a:ext cx="899469" cy="67460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7990" y="1791012"/>
            <a:ext cx="3524521" cy="264339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1152" l="6318" r="94364">
                        <a14:backgroundMark x1="78545" y1="68121" x2="43773" y2="91394"/>
                        <a14:backgroundMark x1="65227" y1="49394" x2="43591" y2="11636"/>
                      </a14:backgroundRemoval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8980164">
            <a:off x="2310212" y="937079"/>
            <a:ext cx="899469" cy="67460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000" b="92364" l="6045" r="95182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3259156">
            <a:off x="2731646" y="4816832"/>
            <a:ext cx="978792" cy="73409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9921" y="1990052"/>
            <a:ext cx="3442951" cy="2582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18457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558" y="217034"/>
            <a:ext cx="2355600" cy="17667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  <a14:imgEffect>
                      <a14:saturation sat="20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78851" y="174394"/>
            <a:ext cx="2308954" cy="173171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38519" y="188607"/>
            <a:ext cx="2393502" cy="179512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86382" y="152529"/>
            <a:ext cx="2338108" cy="175358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68890" y="4722223"/>
            <a:ext cx="2355600" cy="17667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50000"/>
                    </a14:imgEffect>
                    <a14:imgEffect>
                      <a14:saturation sat="20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9703" y="4740671"/>
            <a:ext cx="2308954" cy="173171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38674" y="4740671"/>
            <a:ext cx="2393502" cy="179512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86996" y="4740671"/>
            <a:ext cx="2338108" cy="1753581"/>
          </a:xfrm>
          <a:prstGeom prst="rect">
            <a:avLst/>
          </a:prstGeom>
        </p:spPr>
      </p:pic>
      <p:cxnSp>
        <p:nvCxnSpPr>
          <p:cNvPr id="17" name="Přímá spojnice 16"/>
          <p:cNvCxnSpPr/>
          <p:nvPr/>
        </p:nvCxnSpPr>
        <p:spPr>
          <a:xfrm flipV="1">
            <a:off x="0" y="3140440"/>
            <a:ext cx="12192000" cy="37476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522847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(příroda</a:t>
            </a:r>
            <a:r>
              <a:rPr lang="cs-CZ" dirty="0" smtClean="0"/>
              <a:t>, paměť)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5514" y="1711988"/>
            <a:ext cx="9509760" cy="3524813"/>
          </a:xfrm>
        </p:spPr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Řadit,  jaká je posloupnost koloběhu </a:t>
            </a:r>
            <a:r>
              <a:rPr lang="cs-CZ" dirty="0" smtClean="0"/>
              <a:t>vody, ke </a:t>
            </a:r>
            <a:r>
              <a:rPr lang="cs-CZ" dirty="0" smtClean="0"/>
              <a:t>směru použít červené šipky.</a:t>
            </a:r>
          </a:p>
          <a:p>
            <a:r>
              <a:rPr lang="cs-CZ" b="1" dirty="0"/>
              <a:t>Očekávání a cíle</a:t>
            </a:r>
          </a:p>
          <a:p>
            <a:pPr marL="45720" indent="0">
              <a:buNone/>
            </a:pPr>
            <a:r>
              <a:rPr lang="cs-CZ" dirty="0" smtClean="0"/>
              <a:t>Znát a pojmenovat koloběh vody, vodní zdroje planety (pramenící voda, potoky, řeky, moře…), formy a skupenství  vody, užitek a význam vody.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obrázku č. 2 popisujeme jednotlivé obrázky, seznamujeme se s koloběhem vody, klikáme na šipku, objeví se následující obrázek</a:t>
            </a:r>
          </a:p>
          <a:p>
            <a:r>
              <a:rPr lang="cs-CZ" dirty="0" smtClean="0"/>
              <a:t>Na č. 3 klikáme v horní řadě na obrázek a v dolní řadě se objeví  ve správném pořadí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 praktické činnosti děláme pokusy, experimenty s vodou – sníh rozpouštíme v teple, z vody děláme led, odpařujeme vodu </a:t>
            </a:r>
            <a:r>
              <a:rPr lang="cs-CZ" dirty="0" smtClean="0"/>
              <a:t>zahříváním (</a:t>
            </a:r>
            <a:r>
              <a:rPr lang="cs-CZ" dirty="0" smtClean="0"/>
              <a:t>pára).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Pojmenovávat věci a jevy ve svém okolí  </a:t>
            </a:r>
          </a:p>
          <a:p>
            <a:r>
              <a:rPr lang="cs-CZ" dirty="0"/>
              <a:t>Rozlišovat vzájemnou polohu dvou objektů </a:t>
            </a:r>
          </a:p>
          <a:p>
            <a:r>
              <a:rPr lang="cs-CZ" dirty="0"/>
              <a:t>Verbalizovat myšlenkové pochody, přemýšlet nahlas, popsat, jak problém či situaci </a:t>
            </a:r>
            <a:r>
              <a:rPr lang="cs-CZ" dirty="0" smtClean="0"/>
              <a:t>řešit</a:t>
            </a:r>
          </a:p>
          <a:p>
            <a:r>
              <a:rPr lang="cs-CZ" dirty="0" smtClean="0"/>
              <a:t> </a:t>
            </a:r>
            <a:r>
              <a:rPr lang="cs-CZ" dirty="0"/>
              <a:t>Mít poznatky o planetě Zemi, vesmíru apod. (např. o koloběhu vody, střídání denních i ročních období a jejich příčinách, některých planetách)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340</Words>
  <Application>Microsoft Office PowerPoint</Application>
  <PresentationFormat>Vlastní</PresentationFormat>
  <Paragraphs>50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Cesta vody</vt:lpstr>
      <vt:lpstr>Snímek 2</vt:lpstr>
      <vt:lpstr>Snímek 3</vt:lpstr>
      <vt:lpstr>Použité odkazy</vt:lpstr>
      <vt:lpstr>Metodický pokyn Integrovaný blok: (příroda, paměť)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2015-04-20T09:19:49Z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