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3"/>
  </p:notesMasterIdLst>
  <p:handoutMasterIdLst>
    <p:handoutMasterId r:id="rId14"/>
  </p:handoutMasterIdLst>
  <p:sldIdLst>
    <p:sldId id="272" r:id="rId3"/>
    <p:sldId id="282" r:id="rId4"/>
    <p:sldId id="284" r:id="rId5"/>
    <p:sldId id="283" r:id="rId6"/>
    <p:sldId id="275" r:id="rId7"/>
    <p:sldId id="276" r:id="rId8"/>
    <p:sldId id="277" r:id="rId9"/>
    <p:sldId id="278" r:id="rId10"/>
    <p:sldId id="280" r:id="rId11"/>
    <p:sldId id="28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7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BAE18F"/>
    <a:srgbClr val="FDFEE2"/>
    <a:srgbClr val="FDFEC6"/>
    <a:srgbClr val="FCFEA0"/>
    <a:srgbClr val="FAFD77"/>
    <a:srgbClr val="F8FC46"/>
    <a:srgbClr val="F3FC84"/>
    <a:srgbClr val="FFE997"/>
    <a:srgbClr val="F26A1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353" autoAdjust="0"/>
    <p:restoredTop sz="94918" autoAdjust="0"/>
  </p:normalViewPr>
  <p:slideViewPr>
    <p:cSldViewPr snapToGrid="0">
      <p:cViewPr>
        <p:scale>
          <a:sx n="80" d="100"/>
          <a:sy n="80" d="100"/>
        </p:scale>
        <p:origin x="-324" y="-55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20.4.2015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20.4.2015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=""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microsoft.com/office/2007/relationships/hdphoto" Target="../media/hdphoto6.wdp"/><Relationship Id="rId3" Type="http://schemas.microsoft.com/office/2007/relationships/hdphoto" Target="../media/hdphoto1.wdp"/><Relationship Id="rId7" Type="http://schemas.microsoft.com/office/2007/relationships/hdphoto" Target="../media/hdphoto3.wdp"/><Relationship Id="rId12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microsoft.com/office/2007/relationships/hdphoto" Target="../media/hdphoto5.wdp"/><Relationship Id="rId5" Type="http://schemas.microsoft.com/office/2007/relationships/hdphoto" Target="../media/hdphoto2.wdp"/><Relationship Id="rId10" Type="http://schemas.openxmlformats.org/officeDocument/2006/relationships/image" Target="../media/image8.png"/><Relationship Id="rId4" Type="http://schemas.openxmlformats.org/officeDocument/2006/relationships/image" Target="../media/image5.png"/><Relationship Id="rId9" Type="http://schemas.microsoft.com/office/2007/relationships/hdphoto" Target="../media/hdphoto4.wdp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13" Type="http://schemas.microsoft.com/office/2007/relationships/hdphoto" Target="../media/hdphoto13.wdp"/><Relationship Id="rId3" Type="http://schemas.microsoft.com/office/2007/relationships/hdphoto" Target="../media/hdphoto8.wdp"/><Relationship Id="rId7" Type="http://schemas.microsoft.com/office/2007/relationships/hdphoto" Target="../media/hdphoto10.wdp"/><Relationship Id="rId12" Type="http://schemas.openxmlformats.org/officeDocument/2006/relationships/image" Target="../media/image16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11" Type="http://schemas.microsoft.com/office/2007/relationships/hdphoto" Target="../media/hdphoto12.wdp"/><Relationship Id="rId5" Type="http://schemas.microsoft.com/office/2007/relationships/hdphoto" Target="../media/hdphoto9.wdp"/><Relationship Id="rId15" Type="http://schemas.microsoft.com/office/2007/relationships/hdphoto" Target="../media/hdphoto14.wdp"/><Relationship Id="rId10" Type="http://schemas.openxmlformats.org/officeDocument/2006/relationships/image" Target="../media/image15.png"/><Relationship Id="rId4" Type="http://schemas.openxmlformats.org/officeDocument/2006/relationships/image" Target="../media/image12.png"/><Relationship Id="rId9" Type="http://schemas.microsoft.com/office/2007/relationships/hdphoto" Target="../media/hdphoto11.wdp"/><Relationship Id="rId14" Type="http://schemas.openxmlformats.org/officeDocument/2006/relationships/image" Target="../media/image17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Pečení vánočních perníčk</a:t>
            </a:r>
            <a:r>
              <a:rPr lang="cs-CZ" sz="3600" dirty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ů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sebeobsluha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90775" y="4708479"/>
            <a:ext cx="11784169" cy="2149522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grpSp>
        <p:nvGrpSpPr>
          <p:cNvPr id="10" name="Skupina 9"/>
          <p:cNvGrpSpPr/>
          <p:nvPr/>
        </p:nvGrpSpPr>
        <p:grpSpPr>
          <a:xfrm>
            <a:off x="4080170" y="-325431"/>
            <a:ext cx="4036046" cy="2807031"/>
            <a:chOff x="0" y="0"/>
            <a:chExt cx="5349765" cy="4012324"/>
          </a:xfrm>
        </p:grpSpPr>
        <p:pic>
          <p:nvPicPr>
            <p:cNvPr id="8" name="Obrázek 7"/>
            <p:cNvPicPr>
              <a:picLocks noChangeAspect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5273" b="92424" l="7455" r="90000">
                          <a14:foregroundMark x1="59864" y1="53333" x2="76955" y2="53333"/>
                          <a14:backgroundMark x1="29727" y1="36303" x2="82136" y2="12182"/>
                          <a14:backgroundMark x1="18744" y1="12574" x2="20288" y2="10947"/>
                        </a14:backgroundRemoval>
                      </a14:imgEffect>
                      <a14:imgEffect>
                        <a14:sharpenSoften amount="25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5349765" cy="4012324"/>
            </a:xfrm>
            <a:prstGeom prst="rect">
              <a:avLst/>
            </a:prstGeom>
          </p:spPr>
        </p:pic>
        <p:sp>
          <p:nvSpPr>
            <p:cNvPr id="9" name="TextovéPole 8"/>
            <p:cNvSpPr txBox="1"/>
            <p:nvPr/>
          </p:nvSpPr>
          <p:spPr>
            <a:xfrm>
              <a:off x="536028" y="676141"/>
              <a:ext cx="4020206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/>
                <a:t>Přes noc necháme uležet. </a:t>
              </a:r>
              <a:endParaRPr lang="cs-CZ" sz="2000" b="1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90775" y="-151625"/>
            <a:ext cx="3505200" cy="2459420"/>
            <a:chOff x="4314497" y="1229711"/>
            <a:chExt cx="3888828" cy="2916621"/>
          </a:xfrm>
        </p:grpSpPr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4" cstate="print">
              <a:extLst>
                <a:ext uri="{BEBA8EAE-BF5A-486C-A8C5-ECC9F3942E4B}">
                  <a14:imgProps xmlns:a14="http://schemas.microsoft.com/office/drawing/2010/main" xmlns="">
                    <a14:imgLayer r:embed="rId5">
                      <a14:imgEffect>
                        <a14:backgroundRemoval t="10000" b="90000" l="10000" r="90000">
                          <a14:foregroundMark x1="58318" y1="56545" x2="72455" y2="59758"/>
                          <a14:foregroundMark x1="56455" y1="57212" x2="74364" y2="52182"/>
                          <a14:foregroundMark x1="67818" y1="50364" x2="71091" y2="52182"/>
                          <a14:foregroundMark x1="61773" y1="79091" x2="63682" y2="62788"/>
                          <a14:foregroundMark x1="68682" y1="80000" x2="69545" y2="63455"/>
                          <a14:foregroundMark x1="64864" y1="84364" x2="63318" y2="83879"/>
                          <a14:foregroundMark x1="55045" y1="81636" x2="58000" y2="80485"/>
                        </a14:backgroundRemoval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4314497" y="1229711"/>
              <a:ext cx="3888828" cy="2916621"/>
            </a:xfrm>
            <a:prstGeom prst="rect">
              <a:avLst/>
            </a:prstGeom>
          </p:spPr>
        </p:pic>
        <p:sp>
          <p:nvSpPr>
            <p:cNvPr id="12" name="TextovéPole 11"/>
            <p:cNvSpPr txBox="1"/>
            <p:nvPr/>
          </p:nvSpPr>
          <p:spPr>
            <a:xfrm>
              <a:off x="4477407" y="1734207"/>
              <a:ext cx="3563007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/>
                <a:t>V misce uhněteme těsto.</a:t>
              </a:r>
              <a:endParaRPr lang="cs-CZ" sz="2000" b="1" dirty="0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-211113" y="3292565"/>
            <a:ext cx="4240923" cy="3109359"/>
            <a:chOff x="6984125" y="1352282"/>
            <a:chExt cx="4924097" cy="3693073"/>
          </a:xfrm>
        </p:grpSpPr>
        <p:pic>
          <p:nvPicPr>
            <p:cNvPr id="15" name="Obrázek 14"/>
            <p:cNvPicPr>
              <a:picLocks noChangeAspect="1"/>
            </p:cNvPicPr>
            <p:nvPr/>
          </p:nvPicPr>
          <p:blipFill>
            <a:blip r:embed="rId6" cstate="print">
              <a:extLst>
                <a:ext uri="{BEBA8EAE-BF5A-486C-A8C5-ECC9F3942E4B}">
                  <a14:imgProps xmlns:a14="http://schemas.microsoft.com/office/drawing/2010/main" xmlns="">
                    <a14:imgLayer r:embed="rId7">
                      <a14:imgEffect>
                        <a14:backgroundRemoval t="10000" b="90000" l="10000" r="90000">
                          <a14:foregroundMark x1="21591" y1="69455" x2="21273" y2="54970"/>
                          <a14:foregroundMark x1="55727" y1="45758" x2="54727" y2="35152"/>
                          <a14:foregroundMark x1="63500" y1="43455" x2="66773" y2="34727"/>
                          <a14:foregroundMark x1="69045" y1="46000" x2="70409" y2="38848"/>
                          <a14:backgroundMark x1="20591" y1="42970" x2="33864" y2="22303"/>
                          <a14:backgroundMark x1="39727" y1="40000" x2="68864" y2="17212"/>
                          <a14:backgroundMark x1="46091" y1="66424" x2="73500" y2="84121"/>
                          <a14:backgroundMark x1="15227" y1="45030" x2="18182" y2="85030"/>
                          <a14:backgroundMark x1="31955" y1="40485" x2="30227" y2="68485"/>
                          <a14:backgroundMark x1="57636" y1="40909" x2="59182" y2="50545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6984125" y="1352282"/>
              <a:ext cx="4924097" cy="3693073"/>
            </a:xfrm>
            <a:prstGeom prst="rect">
              <a:avLst/>
            </a:prstGeom>
          </p:spPr>
        </p:pic>
        <p:sp>
          <p:nvSpPr>
            <p:cNvPr id="18" name="TextovéPole 17"/>
            <p:cNvSpPr txBox="1"/>
            <p:nvPr/>
          </p:nvSpPr>
          <p:spPr>
            <a:xfrm>
              <a:off x="7262649" y="1864083"/>
              <a:ext cx="4367048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/>
                <a:t>Vykrájíme tvary.</a:t>
              </a:r>
              <a:endParaRPr lang="cs-CZ" sz="2000" b="1" dirty="0"/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8543795" y="0"/>
            <a:ext cx="3331149" cy="2485542"/>
            <a:chOff x="3027591" y="3515710"/>
            <a:chExt cx="3809694" cy="2857271"/>
          </a:xfrm>
        </p:grpSpPr>
        <p:pic>
          <p:nvPicPr>
            <p:cNvPr id="26" name="Obrázek 25"/>
            <p:cNvPicPr>
              <a:picLocks noChangeAspect="1"/>
            </p:cNvPicPr>
            <p:nvPr/>
          </p:nvPicPr>
          <p:blipFill>
            <a:blip r:embed="rId8" cstate="print">
              <a:extLst>
                <a:ext uri="{BEBA8EAE-BF5A-486C-A8C5-ECC9F3942E4B}">
                  <a14:imgProps xmlns:a14="http://schemas.microsoft.com/office/drawing/2010/main" xmlns="">
                    <a14:imgLayer r:embed="rId9">
                      <a14:imgEffect>
                        <a14:backgroundRemoval t="10000" b="90000" l="10000" r="90000">
                          <a14:backgroundMark x1="34582" y1="25084" x2="70037" y2="25585"/>
                        </a14:backgroundRemoval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027591" y="3515710"/>
              <a:ext cx="3809694" cy="2857271"/>
            </a:xfrm>
            <a:prstGeom prst="rect">
              <a:avLst/>
            </a:prstGeom>
          </p:spPr>
        </p:pic>
        <p:sp>
          <p:nvSpPr>
            <p:cNvPr id="28" name="TextovéPole 27"/>
            <p:cNvSpPr txBox="1"/>
            <p:nvPr/>
          </p:nvSpPr>
          <p:spPr>
            <a:xfrm>
              <a:off x="3058934" y="3878317"/>
              <a:ext cx="3531052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/>
                <a:t>Těsto rozválíme.</a:t>
              </a:r>
              <a:endParaRPr lang="cs-CZ" sz="2000" b="1" dirty="0"/>
            </a:p>
          </p:txBody>
        </p:sp>
      </p:grpSp>
      <p:grpSp>
        <p:nvGrpSpPr>
          <p:cNvPr id="308" name="Skupina 307"/>
          <p:cNvGrpSpPr/>
          <p:nvPr/>
        </p:nvGrpSpPr>
        <p:grpSpPr>
          <a:xfrm>
            <a:off x="8156908" y="3292565"/>
            <a:ext cx="3501801" cy="2626351"/>
            <a:chOff x="2804407" y="2261584"/>
            <a:chExt cx="3501801" cy="2626351"/>
          </a:xfrm>
        </p:grpSpPr>
        <p:pic>
          <p:nvPicPr>
            <p:cNvPr id="40" name="Obrázek 39"/>
            <p:cNvPicPr>
              <a:picLocks noChangeAspect="1"/>
            </p:cNvPicPr>
            <p:nvPr/>
          </p:nvPicPr>
          <p:blipFill>
            <a:blip r:embed="rId10" cstate="print">
              <a:extLst>
                <a:ext uri="{BEBA8EAE-BF5A-486C-A8C5-ECC9F3942E4B}">
                  <a14:imgProps xmlns:a14="http://schemas.microsoft.com/office/drawing/2010/main" xmlns="">
                    <a14:imgLayer r:embed="rId11">
                      <a14:imgEffect>
                        <a14:backgroundRemoval t="10000" b="90000" l="10000" r="90000">
                          <a14:backgroundMark x1="26809" y1="41139" x2="38909" y2="18354"/>
                          <a14:backgroundMark x1="51957" y1="21361" x2="84816" y2="23259"/>
                        </a14:backgroundRemoval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2804407" y="2261584"/>
              <a:ext cx="3501801" cy="2626351"/>
            </a:xfrm>
            <a:prstGeom prst="rect">
              <a:avLst/>
            </a:prstGeom>
          </p:spPr>
        </p:pic>
        <p:sp>
          <p:nvSpPr>
            <p:cNvPr id="307" name="TextovéPole 306"/>
            <p:cNvSpPr txBox="1"/>
            <p:nvPr/>
          </p:nvSpPr>
          <p:spPr>
            <a:xfrm>
              <a:off x="3058934" y="2538370"/>
              <a:ext cx="283315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/>
                <a:t>Pečeme v troubě.</a:t>
              </a:r>
              <a:endParaRPr lang="cs-CZ" sz="2000" b="1" dirty="0"/>
            </a:p>
          </p:txBody>
        </p:sp>
      </p:grpSp>
      <p:grpSp>
        <p:nvGrpSpPr>
          <p:cNvPr id="311" name="Skupina 310"/>
          <p:cNvGrpSpPr/>
          <p:nvPr/>
        </p:nvGrpSpPr>
        <p:grpSpPr>
          <a:xfrm>
            <a:off x="3789928" y="3278060"/>
            <a:ext cx="4884303" cy="2916010"/>
            <a:chOff x="6837285" y="1971925"/>
            <a:chExt cx="5354715" cy="3811315"/>
          </a:xfrm>
        </p:grpSpPr>
        <p:pic>
          <p:nvPicPr>
            <p:cNvPr id="309" name="Obrázek 308"/>
            <p:cNvPicPr>
              <a:picLocks noChangeAspect="1"/>
            </p:cNvPicPr>
            <p:nvPr/>
          </p:nvPicPr>
          <p:blipFill>
            <a:blip r:embed="rId12" cstate="print">
              <a:extLst>
                <a:ext uri="{BEBA8EAE-BF5A-486C-A8C5-ECC9F3942E4B}">
                  <a14:imgProps xmlns:a14="http://schemas.microsoft.com/office/drawing/2010/main" xmlns="">
                    <a14:imgLayer r:embed="rId13">
                      <a14:imgEffect>
                        <a14:backgroundRemoval t="10000" b="90000" l="10000" r="90000">
                          <a14:foregroundMark x1="15727" y1="62788" x2="58500" y2="45515"/>
                          <a14:foregroundMark x1="15591" y1="64848" x2="20409" y2="39758"/>
                          <a14:foregroundMark x1="25409" y1="66909" x2="43182" y2="70364"/>
                          <a14:foregroundMark x1="14182" y1="63212" x2="16591" y2="48970"/>
                          <a14:backgroundMark x1="36773" y1="29879" x2="83182" y2="38848"/>
                        </a14:backgroundRemoval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7110248" y="1971925"/>
              <a:ext cx="5081752" cy="3811315"/>
            </a:xfrm>
            <a:prstGeom prst="rect">
              <a:avLst/>
            </a:prstGeom>
          </p:spPr>
        </p:pic>
        <p:sp>
          <p:nvSpPr>
            <p:cNvPr id="310" name="TextovéPole 309"/>
            <p:cNvSpPr txBox="1"/>
            <p:nvPr/>
          </p:nvSpPr>
          <p:spPr>
            <a:xfrm>
              <a:off x="6837285" y="2538370"/>
              <a:ext cx="3646784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/>
                <a:t>Vykrájené tvary položíme na plech.</a:t>
              </a:r>
              <a:endParaRPr lang="cs-CZ" sz="2000" b="1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9809151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90775" y="4708479"/>
            <a:ext cx="11784169" cy="2149522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grpSp>
        <p:nvGrpSpPr>
          <p:cNvPr id="4" name="Skupina 3"/>
          <p:cNvGrpSpPr/>
          <p:nvPr/>
        </p:nvGrpSpPr>
        <p:grpSpPr>
          <a:xfrm>
            <a:off x="1403132" y="664730"/>
            <a:ext cx="10089930" cy="6759052"/>
            <a:chOff x="7959957" y="3443417"/>
            <a:chExt cx="5024093" cy="3768070"/>
          </a:xfrm>
        </p:grpSpPr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10000" b="90000" l="10000" r="90000">
                          <a14:foregroundMark x1="46955" y1="35879" x2="55909" y2="59091"/>
                          <a14:foregroundMark x1="65045" y1="51030" x2="82318" y2="37939"/>
                        </a14:backgroundRemoval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7959957" y="3443417"/>
              <a:ext cx="5024093" cy="3768070"/>
            </a:xfrm>
            <a:prstGeom prst="rect">
              <a:avLst/>
            </a:prstGeom>
          </p:spPr>
        </p:pic>
        <p:sp>
          <p:nvSpPr>
            <p:cNvPr id="6" name="TextovéPole 5"/>
            <p:cNvSpPr txBox="1"/>
            <p:nvPr/>
          </p:nvSpPr>
          <p:spPr>
            <a:xfrm>
              <a:off x="8135007" y="3815255"/>
              <a:ext cx="4056993" cy="7875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000" b="1" dirty="0" smtClean="0"/>
                <a:t>Upečené a vychladlé perníčky zdobíme polevou.</a:t>
              </a:r>
              <a:endParaRPr lang="cs-CZ" sz="2000" b="1" dirty="0"/>
            </a:p>
          </p:txBody>
        </p:sp>
      </p:grpSp>
      <p:sp>
        <p:nvSpPr>
          <p:cNvPr id="7" name="Obdélník 6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926907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90775" y="4708479"/>
            <a:ext cx="11784169" cy="2149522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grpSp>
        <p:nvGrpSpPr>
          <p:cNvPr id="10" name="Skupina 9"/>
          <p:cNvGrpSpPr/>
          <p:nvPr/>
        </p:nvGrpSpPr>
        <p:grpSpPr>
          <a:xfrm>
            <a:off x="3913575" y="-128697"/>
            <a:ext cx="2831049" cy="2034194"/>
            <a:chOff x="-128753" y="283259"/>
            <a:chExt cx="5349765" cy="4012325"/>
          </a:xfrm>
        </p:grpSpPr>
        <p:pic>
          <p:nvPicPr>
            <p:cNvPr id="8" name="Obrázek 7"/>
            <p:cNvPicPr>
              <a:picLocks noChangeAspect="1"/>
            </p:cNvPicPr>
            <p:nvPr/>
          </p:nvPicPr>
          <p:blipFill>
            <a:blip r:embed="rId2" cstate="print">
              <a:extLst>
                <a:ext uri="{BEBA8EAE-BF5A-486C-A8C5-ECC9F3942E4B}">
                  <a14:imgProps xmlns:a14="http://schemas.microsoft.com/office/drawing/2010/main" xmlns="">
                    <a14:imgLayer r:embed="rId3">
                      <a14:imgEffect>
                        <a14:backgroundRemoval t="5273" b="92424" l="7455" r="90000">
                          <a14:foregroundMark x1="59864" y1="53333" x2="76955" y2="53333"/>
                          <a14:backgroundMark x1="29727" y1="36303" x2="82136" y2="12182"/>
                          <a14:backgroundMark x1="19258" y1="12574" x2="19258" y2="12574"/>
                        </a14:backgroundRemoval>
                      </a14:imgEffect>
                      <a14:imgEffect>
                        <a14:sharpenSoften amount="25000"/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-128753" y="283259"/>
              <a:ext cx="5349765" cy="4012325"/>
            </a:xfrm>
            <a:prstGeom prst="rect">
              <a:avLst/>
            </a:prstGeom>
          </p:spPr>
        </p:pic>
        <p:sp>
          <p:nvSpPr>
            <p:cNvPr id="9" name="TextovéPole 8"/>
            <p:cNvSpPr txBox="1"/>
            <p:nvPr/>
          </p:nvSpPr>
          <p:spPr>
            <a:xfrm>
              <a:off x="536027" y="676141"/>
              <a:ext cx="4020206" cy="121628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/>
                <a:t>Přes noc necháme uležet</a:t>
              </a:r>
              <a:r>
                <a:rPr lang="cs-CZ" sz="2000" b="1" dirty="0" smtClean="0"/>
                <a:t>. </a:t>
              </a:r>
              <a:endParaRPr lang="cs-CZ" sz="2000" b="1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3977133" y="1728556"/>
            <a:ext cx="2620649" cy="1886480"/>
            <a:chOff x="4283296" y="1435786"/>
            <a:chExt cx="3888828" cy="2916621"/>
          </a:xfrm>
        </p:grpSpPr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4" cstate="print">
              <a:extLst>
                <a:ext uri="{BEBA8EAE-BF5A-486C-A8C5-ECC9F3942E4B}">
                  <a14:imgProps xmlns:a14="http://schemas.microsoft.com/office/drawing/2010/main" xmlns="">
                    <a14:imgLayer r:embed="rId5">
                      <a14:imgEffect>
                        <a14:backgroundRemoval t="10000" b="90000" l="10000" r="90000">
                          <a14:foregroundMark x1="58318" y1="56545" x2="72455" y2="59758"/>
                          <a14:foregroundMark x1="56455" y1="57212" x2="74364" y2="52182"/>
                          <a14:foregroundMark x1="67818" y1="50364" x2="71091" y2="52182"/>
                          <a14:foregroundMark x1="61773" y1="79091" x2="63682" y2="62788"/>
                          <a14:foregroundMark x1="68682" y1="80000" x2="69545" y2="63455"/>
                          <a14:foregroundMark x1="64864" y1="84364" x2="63318" y2="83879"/>
                          <a14:foregroundMark x1="55045" y1="81636" x2="58000" y2="80485"/>
                        </a14:backgroundRemoval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4283296" y="1435786"/>
              <a:ext cx="3888828" cy="2916621"/>
            </a:xfrm>
            <a:prstGeom prst="rect">
              <a:avLst/>
            </a:prstGeom>
          </p:spPr>
        </p:pic>
        <p:sp>
          <p:nvSpPr>
            <p:cNvPr id="12" name="TextovéPole 11"/>
            <p:cNvSpPr txBox="1"/>
            <p:nvPr/>
          </p:nvSpPr>
          <p:spPr>
            <a:xfrm>
              <a:off x="4477407" y="1734207"/>
              <a:ext cx="3563007" cy="47449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/>
                <a:t>V misce uhněteme těsto</a:t>
              </a:r>
              <a:r>
                <a:rPr lang="cs-CZ" sz="2000" b="1" dirty="0" smtClean="0"/>
                <a:t>.</a:t>
              </a:r>
              <a:endParaRPr lang="cs-CZ" sz="2000" b="1" dirty="0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9409730" y="-162663"/>
            <a:ext cx="2915783" cy="2449879"/>
            <a:chOff x="6984125" y="1352282"/>
            <a:chExt cx="4924097" cy="3693073"/>
          </a:xfrm>
        </p:grpSpPr>
        <p:pic>
          <p:nvPicPr>
            <p:cNvPr id="15" name="Obrázek 14"/>
            <p:cNvPicPr>
              <a:picLocks noChangeAspect="1"/>
            </p:cNvPicPr>
            <p:nvPr/>
          </p:nvPicPr>
          <p:blipFill>
            <a:blip r:embed="rId6" cstate="print">
              <a:extLst>
                <a:ext uri="{BEBA8EAE-BF5A-486C-A8C5-ECC9F3942E4B}">
                  <a14:imgProps xmlns:a14="http://schemas.microsoft.com/office/drawing/2010/main" xmlns="">
                    <a14:imgLayer r:embed="rId7">
                      <a14:imgEffect>
                        <a14:backgroundRemoval t="10000" b="90000" l="10000" r="90000">
                          <a14:foregroundMark x1="21591" y1="69455" x2="21273" y2="54970"/>
                          <a14:foregroundMark x1="55727" y1="45758" x2="54727" y2="35152"/>
                          <a14:foregroundMark x1="63500" y1="43455" x2="66773" y2="34727"/>
                          <a14:foregroundMark x1="69045" y1="46000" x2="70409" y2="38848"/>
                          <a14:backgroundMark x1="20591" y1="42970" x2="33864" y2="22303"/>
                          <a14:backgroundMark x1="39727" y1="40000" x2="68864" y2="17212"/>
                          <a14:backgroundMark x1="46091" y1="66424" x2="73500" y2="84121"/>
                          <a14:backgroundMark x1="15227" y1="45030" x2="18182" y2="85030"/>
                          <a14:backgroundMark x1="31955" y1="40485" x2="30227" y2="68485"/>
                          <a14:backgroundMark x1="57636" y1="40909" x2="59182" y2="50545"/>
                        </a14:backgroundRemoval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6984125" y="1352282"/>
              <a:ext cx="4924097" cy="3693073"/>
            </a:xfrm>
            <a:prstGeom prst="rect">
              <a:avLst/>
            </a:prstGeom>
          </p:spPr>
        </p:pic>
        <p:sp>
          <p:nvSpPr>
            <p:cNvPr id="18" name="TextovéPole 17"/>
            <p:cNvSpPr txBox="1"/>
            <p:nvPr/>
          </p:nvSpPr>
          <p:spPr>
            <a:xfrm>
              <a:off x="7262649" y="1864084"/>
              <a:ext cx="4367049" cy="43866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/>
                <a:t>Vykrájíme tvary.</a:t>
              </a:r>
              <a:endParaRPr lang="cs-CZ" b="1" dirty="0"/>
            </a:p>
          </p:txBody>
        </p:sp>
      </p:grpSp>
      <p:grpSp>
        <p:nvGrpSpPr>
          <p:cNvPr id="30" name="Skupina 29"/>
          <p:cNvGrpSpPr/>
          <p:nvPr/>
        </p:nvGrpSpPr>
        <p:grpSpPr>
          <a:xfrm>
            <a:off x="9310228" y="3083373"/>
            <a:ext cx="2972865" cy="1956959"/>
            <a:chOff x="3027591" y="3624182"/>
            <a:chExt cx="3809694" cy="2857271"/>
          </a:xfrm>
        </p:grpSpPr>
        <p:pic>
          <p:nvPicPr>
            <p:cNvPr id="26" name="Obrázek 25"/>
            <p:cNvPicPr>
              <a:picLocks noChangeAspect="1"/>
            </p:cNvPicPr>
            <p:nvPr/>
          </p:nvPicPr>
          <p:blipFill>
            <a:blip r:embed="rId8" cstate="print">
              <a:extLst>
                <a:ext uri="{BEBA8EAE-BF5A-486C-A8C5-ECC9F3942E4B}">
                  <a14:imgProps xmlns:a14="http://schemas.microsoft.com/office/drawing/2010/main" xmlns="">
                    <a14:imgLayer r:embed="rId9">
                      <a14:imgEffect>
                        <a14:backgroundRemoval t="10000" b="90000" l="10000" r="90000">
                          <a14:backgroundMark x1="35830" y1="25251" x2="72784" y2="25920"/>
                        </a14:backgroundRemoval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3027591" y="3624182"/>
              <a:ext cx="3809694" cy="2857271"/>
            </a:xfrm>
            <a:prstGeom prst="rect">
              <a:avLst/>
            </a:prstGeom>
          </p:spPr>
        </p:pic>
        <p:sp>
          <p:nvSpPr>
            <p:cNvPr id="28" name="TextovéPole 27"/>
            <p:cNvSpPr txBox="1"/>
            <p:nvPr/>
          </p:nvSpPr>
          <p:spPr>
            <a:xfrm>
              <a:off x="3058934" y="3878317"/>
              <a:ext cx="3531052" cy="45994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/>
                <a:t>Těsto rozválíme</a:t>
              </a:r>
              <a:r>
                <a:rPr lang="cs-CZ" sz="2000" b="1" dirty="0" smtClean="0"/>
                <a:t>.</a:t>
              </a:r>
              <a:endParaRPr lang="cs-CZ" sz="2000" b="1" dirty="0"/>
            </a:p>
          </p:txBody>
        </p:sp>
      </p:grpSp>
      <p:grpSp>
        <p:nvGrpSpPr>
          <p:cNvPr id="308" name="Skupina 307"/>
          <p:cNvGrpSpPr/>
          <p:nvPr/>
        </p:nvGrpSpPr>
        <p:grpSpPr>
          <a:xfrm>
            <a:off x="9373777" y="1536407"/>
            <a:ext cx="2845768" cy="2036049"/>
            <a:chOff x="2602588" y="2262327"/>
            <a:chExt cx="3501801" cy="2626351"/>
          </a:xfrm>
        </p:grpSpPr>
        <p:pic>
          <p:nvPicPr>
            <p:cNvPr id="40" name="Obrázek 39"/>
            <p:cNvPicPr>
              <a:picLocks noChangeAspect="1"/>
            </p:cNvPicPr>
            <p:nvPr/>
          </p:nvPicPr>
          <p:blipFill>
            <a:blip r:embed="rId10" cstate="print">
              <a:extLst>
                <a:ext uri="{BEBA8EAE-BF5A-486C-A8C5-ECC9F3942E4B}">
                  <a14:imgProps xmlns:a14="http://schemas.microsoft.com/office/drawing/2010/main" xmlns="">
                    <a14:imgLayer r:embed="rId11">
                      <a14:imgEffect>
                        <a14:backgroundRemoval t="10000" b="90000" l="10000" r="90000">
                          <a14:backgroundMark x1="34045" y1="34810" x2="53381" y2="18038"/>
                        </a14:backgroundRemoval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2602588" y="2262327"/>
              <a:ext cx="3501801" cy="2626351"/>
            </a:xfrm>
            <a:prstGeom prst="rect">
              <a:avLst/>
            </a:prstGeom>
          </p:spPr>
        </p:pic>
        <p:sp>
          <p:nvSpPr>
            <p:cNvPr id="307" name="TextovéPole 306"/>
            <p:cNvSpPr txBox="1"/>
            <p:nvPr/>
          </p:nvSpPr>
          <p:spPr>
            <a:xfrm>
              <a:off x="3058934" y="2538370"/>
              <a:ext cx="2833150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/>
                <a:t>Pečeme v troubě</a:t>
              </a:r>
              <a:r>
                <a:rPr lang="cs-CZ" sz="2000" b="1" dirty="0" smtClean="0"/>
                <a:t>.</a:t>
              </a:r>
              <a:endParaRPr lang="cs-CZ" sz="2000" b="1" dirty="0"/>
            </a:p>
          </p:txBody>
        </p:sp>
      </p:grpSp>
      <p:grpSp>
        <p:nvGrpSpPr>
          <p:cNvPr id="311" name="Skupina 310"/>
          <p:cNvGrpSpPr/>
          <p:nvPr/>
        </p:nvGrpSpPr>
        <p:grpSpPr>
          <a:xfrm>
            <a:off x="9899852" y="4822008"/>
            <a:ext cx="2631949" cy="2485542"/>
            <a:chOff x="6837285" y="2494236"/>
            <a:chExt cx="5081752" cy="3811315"/>
          </a:xfrm>
        </p:grpSpPr>
        <p:pic>
          <p:nvPicPr>
            <p:cNvPr id="309" name="Obrázek 308"/>
            <p:cNvPicPr>
              <a:picLocks noChangeAspect="1"/>
            </p:cNvPicPr>
            <p:nvPr/>
          </p:nvPicPr>
          <p:blipFill>
            <a:blip r:embed="rId12" cstate="print">
              <a:extLst>
                <a:ext uri="{BEBA8EAE-BF5A-486C-A8C5-ECC9F3942E4B}">
                  <a14:imgProps xmlns:a14="http://schemas.microsoft.com/office/drawing/2010/main" xmlns="">
                    <a14:imgLayer r:embed="rId13">
                      <a14:imgEffect>
                        <a14:backgroundRemoval t="10000" b="90000" l="10000" r="90000">
                          <a14:foregroundMark x1="15727" y1="62788" x2="58500" y2="45515"/>
                          <a14:foregroundMark x1="15591" y1="64848" x2="20409" y2="39758"/>
                          <a14:foregroundMark x1="25409" y1="66909" x2="43182" y2="70364"/>
                          <a14:foregroundMark x1="14182" y1="63212" x2="16591" y2="48970"/>
                          <a14:backgroundMark x1="36773" y1="29879" x2="83182" y2="38848"/>
                        </a14:backgroundRemoval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6837285" y="2494236"/>
              <a:ext cx="5081752" cy="3811315"/>
            </a:xfrm>
            <a:prstGeom prst="rect">
              <a:avLst/>
            </a:prstGeom>
          </p:spPr>
        </p:pic>
        <p:sp>
          <p:nvSpPr>
            <p:cNvPr id="310" name="TextovéPole 309"/>
            <p:cNvSpPr txBox="1"/>
            <p:nvPr/>
          </p:nvSpPr>
          <p:spPr>
            <a:xfrm>
              <a:off x="6837285" y="2538369"/>
              <a:ext cx="3646784" cy="88500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/>
                <a:t>Vykrájené tvary položíme na plech</a:t>
              </a:r>
              <a:r>
                <a:rPr lang="cs-CZ" sz="2000" b="1" dirty="0" smtClean="0"/>
                <a:t>.</a:t>
              </a:r>
              <a:endParaRPr lang="cs-CZ" sz="2000" b="1" dirty="0"/>
            </a:p>
          </p:txBody>
        </p:sp>
      </p:grpSp>
      <p:grpSp>
        <p:nvGrpSpPr>
          <p:cNvPr id="314" name="Skupina 313"/>
          <p:cNvGrpSpPr/>
          <p:nvPr/>
        </p:nvGrpSpPr>
        <p:grpSpPr>
          <a:xfrm>
            <a:off x="3722867" y="3671277"/>
            <a:ext cx="3268338" cy="2936175"/>
            <a:chOff x="8017261" y="3772380"/>
            <a:chExt cx="5024093" cy="3768070"/>
          </a:xfrm>
        </p:grpSpPr>
        <p:pic>
          <p:nvPicPr>
            <p:cNvPr id="312" name="Obrázek 311"/>
            <p:cNvPicPr>
              <a:picLocks noChangeAspect="1"/>
            </p:cNvPicPr>
            <p:nvPr/>
          </p:nvPicPr>
          <p:blipFill>
            <a:blip r:embed="rId14" cstate="print">
              <a:extLst>
                <a:ext uri="{BEBA8EAE-BF5A-486C-A8C5-ECC9F3942E4B}">
                  <a14:imgProps xmlns:a14="http://schemas.microsoft.com/office/drawing/2010/main" xmlns="">
                    <a14:imgLayer r:embed="rId15">
                      <a14:imgEffect>
                        <a14:backgroundRemoval t="10000" b="90000" l="10000" r="90000">
                          <a14:foregroundMark x1="46955" y1="35879" x2="55909" y2="59091"/>
                          <a14:foregroundMark x1="65045" y1="51030" x2="82318" y2="37939"/>
                        </a14:backgroundRemoval>
                      </a14:imgEffect>
                      <a14:imgEffect>
                        <a14:brightnessContrast bright="20000" contrast="40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8017261" y="3772380"/>
              <a:ext cx="5024093" cy="3768070"/>
            </a:xfrm>
            <a:prstGeom prst="rect">
              <a:avLst/>
            </a:prstGeom>
          </p:spPr>
        </p:pic>
        <p:sp>
          <p:nvSpPr>
            <p:cNvPr id="313" name="TextovéPole 312"/>
            <p:cNvSpPr txBox="1"/>
            <p:nvPr/>
          </p:nvSpPr>
          <p:spPr>
            <a:xfrm>
              <a:off x="8135008" y="3815256"/>
              <a:ext cx="4056994" cy="118493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b="1" dirty="0" smtClean="0"/>
                <a:t>Upečené a vychladlé perníčky zdobíme polevou.</a:t>
              </a:r>
              <a:endParaRPr lang="cs-CZ" b="1" dirty="0"/>
            </a:p>
          </p:txBody>
        </p:sp>
      </p:grpSp>
      <p:sp>
        <p:nvSpPr>
          <p:cNvPr id="19" name="TextovéPole 18"/>
          <p:cNvSpPr txBox="1"/>
          <p:nvPr/>
        </p:nvSpPr>
        <p:spPr>
          <a:xfrm>
            <a:off x="409902" y="392926"/>
            <a:ext cx="6936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/>
              <a:t>1.</a:t>
            </a:r>
            <a:endParaRPr lang="cs-CZ" sz="2400" b="1" i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09902" y="2092766"/>
            <a:ext cx="9459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/>
              <a:t>2.</a:t>
            </a:r>
            <a:endParaRPr lang="cs-CZ" sz="2400" b="1" i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09901" y="3521795"/>
            <a:ext cx="6936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/>
              <a:t>3.</a:t>
            </a:r>
            <a:endParaRPr lang="cs-CZ" sz="2400" b="1" i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09901" y="5151098"/>
            <a:ext cx="5990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/>
              <a:t>4.</a:t>
            </a:r>
            <a:endParaRPr lang="cs-CZ" sz="2400" b="1" i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593695" y="392925"/>
            <a:ext cx="102475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/>
              <a:t>5.</a:t>
            </a:r>
            <a:endParaRPr lang="cs-CZ" sz="2400" b="1" i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593695" y="2440963"/>
            <a:ext cx="7950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/>
              <a:t>6.</a:t>
            </a:r>
            <a:endParaRPr lang="cs-CZ" sz="2400" b="1" i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593695" y="4360343"/>
            <a:ext cx="12850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/>
              <a:t>7.</a:t>
            </a:r>
            <a:endParaRPr lang="cs-CZ" sz="2400" b="1" i="1" dirty="0"/>
          </a:p>
        </p:txBody>
      </p:sp>
    </p:spTree>
    <p:extLst>
      <p:ext uri="{BB962C8B-B14F-4D97-AF65-F5344CB8AC3E}">
        <p14:creationId xmlns:p14="http://schemas.microsoft.com/office/powerpoint/2010/main" xmlns="" val="10612255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172 1.85185E-6 C 0.00274 0.00532 0.00664 0.00301 0.00013 0.00694 C -0.00117 0.00764 -0.00247 0.00856 -0.00378 0.00926 C -0.00508 0.00995 -0.00769 0.01157 -0.00769 0.0118 C -0.01472 0.02407 -0.0228 0.03333 -0.03087 0.04375 C -0.03217 0.04537 -0.03804 0.05347 -0.03999 0.05532 C -0.04533 0.06018 -0.04272 0.05463 -0.0478 0.06204 C -0.05419 0.07153 -0.05914 0.08495 -0.06721 0.08981 C -0.07308 0.09745 -0.07881 0.10463 -0.08532 0.11041 C -0.08845 0.11921 -0.09118 0.12546 -0.09691 0.1287 C -0.09952 0.13009 -0.10473 0.13333 -0.10473 0.13356 C -0.11267 0.14421 -0.12153 0.14583 -0.13052 0.15185 C -0.13781 0.15671 -0.1442 0.16481 -0.15123 0.17014 C -0.1541 0.17245 -0.15735 0.17291 -0.16035 0.17477 C -0.16934 0.18565 -0.17963 0.18981 -0.19005 0.19537 C -0.19135 0.19606 -0.19265 0.19676 -0.19396 0.19768 C -0.19578 0.19907 -0.19734 0.20139 -0.19917 0.20231 C -0.20373 0.20486 -0.20868 0.20486 -0.21336 0.20694 C -0.21467 0.20764 -0.21597 0.20833 -0.21727 0.20926 C -0.21897 0.21065 -0.22053 0.21296 -0.22235 0.21389 C -0.23473 0.21991 -0.24853 0.22083 -0.26117 0.22083 " pathEditMode="relative" rAng="0" ptsTypes="ffffffffffffffffffffA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651" y="11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402 -0.00926 C -0.04611 -0.02014 -0.05458 -0.03958 -0.05953 -0.04838 C -0.06174 -0.05231 -0.06604 -0.05486 -0.06851 -0.05764 C -0.07034 -0.05972 -0.07216 -0.0618 -0.07372 -0.06458 C -0.07477 -0.06643 -0.07516 -0.06967 -0.07633 -0.07129 C -0.07737 -0.07268 -0.07906 -0.07245 -0.08024 -0.07361 C -0.08297 -0.07639 -0.08532 -0.07986 -0.08792 -0.08287 C -0.08948 -0.08472 -0.0904 -0.08773 -0.09183 -0.08981 C -0.0973 -0.09722 -0.1029 -0.10208 -0.10863 -0.1081 C -0.11528 -0.11527 -0.12192 -0.12685 -0.12934 -0.13125 C -0.13468 -0.14074 -0.13755 -0.14282 -0.14485 -0.14722 C -0.14615 -0.14791 -0.14875 -0.14953 -0.14875 -0.1493 C -0.15006 -0.15185 -0.1511 -0.15486 -0.15266 -0.15648 C -0.15422 -0.1581 -0.15644 -0.15694 -0.15787 -0.15879 C -0.15917 -0.16018 -0.15904 -0.16412 -0.16035 -0.16551 C -0.16269 -0.16805 -0.16816 -0.17014 -0.16816 -0.1699 C -0.17116 -0.17824 -0.17337 -0.18102 -0.17845 -0.18402 C -0.18418 -0.19768 -0.18054 -0.1912 -0.19018 -0.20231 C -0.1933 -0.20578 -0.19526 -0.21157 -0.19786 -0.2162 C -0.19955 -0.21921 -0.21076 -0.23287 -0.21349 -0.23449 C -0.21597 -0.23912 -0.21779 -0.24328 -0.22118 -0.24606 C -0.22365 -0.24814 -0.22899 -0.25069 -0.22899 -0.25046 C -0.23303 -0.25787 -0.23264 -0.25856 -0.23798 -0.26227 C -0.24059 -0.26412 -0.2458 -0.26666 -0.2458 -0.26643 C -0.25192 -0.27384 -0.24827 -0.27037 -0.25739 -0.27592 C -0.25869 -0.27662 -0.26012 -0.27685 -0.2613 -0.27824 C -0.2626 -0.27986 -0.2652 -0.28287 -0.2652 -0.28264 " pathEditMode="relative" rAng="0" ptsTypes="ffffffffffffffffffffffffffA">
                                      <p:cBhvr>
                                        <p:cTn id="1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059" y="-136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58278E-6 -3.33333E-6 C 0.00313 0.01597 0.01043 0.02801 0.0142 0.04352 C 0.01525 0.04792 0.01525 0.05324 0.01681 0.05741 C 0.01772 0.05972 0.01876 0.06181 0.01941 0.06435 C 0.02059 0.06875 0.02046 0.07407 0.02202 0.07801 C 0.02436 0.08426 0.03075 0.09745 0.03231 0.10556 C 0.03374 0.11319 0.03739 0.11875 0.03882 0.12639 C 0.03921 0.1287 0.03921 0.13148 0.04013 0.13333 C 0.04104 0.13542 0.04273 0.13634 0.04403 0.13773 C 0.04781 0.1581 0.05758 0.17454 0.06735 0.18611 C 0.06891 0.18796 0.06956 0.19144 0.07113 0.19306 C 0.07569 0.19769 0.08272 0.2 0.08793 0.20208 C 0.10213 0.20139 0.11646 0.20185 0.13066 0.2 C 0.13977 0.19884 0.14811 0.18889 0.15658 0.1838 C 0.16049 0.18449 0.16439 0.18449 0.16817 0.18611 C 0.17012 0.18681 0.17143 0.19074 0.17338 0.19074 C 0.18002 0.19074 0.18693 0.18912 0.19279 0.1838 C 0.20152 0.17593 0.19175 0.18287 0.20047 0.17222 C 0.20165 0.17083 0.20321 0.17107 0.20438 0.16991 C 0.2178 0.15694 0.20725 0.16389 0.21611 0.15857 C 0.21988 0.14815 0.22666 0.13958 0.23161 0.13102 C 0.23382 0.12708 0.23512 0.12176 0.23682 0.11713 C 0.2376 0.11482 0.23929 0.11019 0.23929 0.11019 C 0.24125 0.09306 0.24398 0.07639 0.24711 0.05972 C 0.25115 0.03796 0.24711 0.01366 0.24711 -0.00926 " pathEditMode="relative" ptsTypes="ffffffffffffffffffffffffA">
                                      <p:cBhvr>
                                        <p:cTn id="16" dur="2000" fill="hold"/>
                                        <p:tgtEl>
                                          <p:spTgt spid="3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4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621 0.05972 C -0.05223 0.0625 -0.06291 0.0669 -0.07763 0.0713 C -0.08037 0.07292 -0.08258 0.07662 -0.08532 0.07824 C -0.09079 0.08148 -0.09665 0.08079 -0.10212 0.08495 C -0.10707 0.08889 -0.1128 0.09213 -0.11762 0.09653 C -0.11905 0.09769 -0.12009 0.10023 -0.12153 0.10116 C -0.12361 0.10255 -0.12596 0.10255 -0.12804 0.10347 C -0.1326 0.10556 -0.13638 0.11088 -0.14094 0.11273 C -0.15045 0.11667 -0.15982 0.11968 -0.16946 0.12176 C -0.18053 0.12824 -0.19187 0.13241 -0.20307 0.13796 C -0.20789 0.14028 -0.21102 0.14491 -0.21597 0.14722 C -0.22456 0.15695 -0.23394 0.16065 -0.24319 0.16783 C -0.24944 0.17269 -0.25322 0.17778 -0.25999 0.18148 C -0.26468 0.18704 -0.26924 0.1882 -0.27419 0.19306 C -0.27836 0.19699 -0.28487 0.2088 -0.28969 0.21158 C -0.30011 0.21736 -0.31014 0.225 -0.31952 0.23449 C -0.3302 0.24514 -0.33997 0.25972 -0.35183 0.26667 C -0.36055 0.28218 -0.35612 0.2787 -0.36342 0.28264 C -0.36641 0.29074 -0.36928 0.29583 -0.37384 0.30116 C -0.37879 0.31435 -0.37514 0.30648 -0.38674 0.32176 C -0.38804 0.32338 -0.3883 0.32685 -0.38934 0.3287 C -0.39195 0.33333 -0.39663 0.33588 -0.39963 0.33796 C -0.4038 0.34908 -0.40862 0.34861 -0.41526 0.35162 C -0.42125 0.35903 -0.41761 0.35533 -0.42686 0.36088 C -0.42816 0.36158 -0.42946 0.3625 -0.43076 0.3632 C -0.43207 0.36389 -0.43467 0.36551 -0.43467 0.36574 C -0.44066 0.37292 -0.43702 0.36921 -0.44626 0.37477 L -0.44626 0.375 C -0.44887 0.37778 -0.45147 0.38079 -0.45408 0.3838 C -0.45668 0.38681 -0.46033 0.38588 -0.46307 0.38843 C -0.4688 0.39352 -0.47453 0.40046 -0.47987 0.40695 C -0.48339 0.41111 -0.48769 0.41273 -0.49159 0.41597 C -0.49172 0.41644 -0.49329 0.43079 -0.49407 0.43218 C -0.49498 0.4338 -0.4968 0.43333 -0.49798 0.43449 C -0.49941 0.43565 -0.50058 0.4375 -0.50188 0.43912 C -0.5041 0.4544 -0.5011 0.44352 -0.5084 0.45278 C -0.50983 0.45463 -0.51061 0.45787 -0.51217 0.45972 C -0.51335 0.46111 -0.51478 0.46111 -0.51608 0.46204 C -0.51791 0.46343 -0.51973 0.46458 -0.52129 0.46667 C -0.52286 0.46852 -0.52364 0.47199 -0.5252 0.47361 C -0.52755 0.47593 -0.53041 0.47616 -0.53289 0.47824 C -0.53601 0.48079 -0.53875 0.48472 -0.542 0.48727 C -0.54422 0.48889 -0.55164 0.49097 -0.5536 0.4919 C -0.55894 0.49468 -0.56363 0.49861 -0.5691 0.50116 C -0.57717 0.51065 -0.58447 0.5162 -0.59372 0.52176 C -0.59515 0.52269 -0.59619 0.52523 -0.59762 0.52639 C -0.60518 0.53264 -0.60805 0.53426 -0.61443 0.53796 C -0.61573 0.54028 -0.61677 0.54329 -0.61834 0.54491 C -0.62068 0.54722 -0.62602 0.54931 -0.62602 0.54954 C -0.63397 0.5588 -0.62889 0.55208 -0.64035 0.57245 C -0.64126 0.57408 -0.64296 0.57361 -0.64413 0.57477 C -0.64986 0.57986 -0.65494 0.58704 -0.66106 0.59074 C -0.67591 0.6088 -0.65455 0.58357 -0.66875 0.59769 C -0.67409 0.60301 -0.67904 0.61019 -0.68425 0.61597 C -0.68842 0.6206 -0.69532 0.62315 -0.69975 0.62755 C -0.70548 0.63333 -0.71069 0.64097 -0.71668 0.64607 C -0.72319 0.65185 -0.7314 0.65046 -0.73857 0.65046 " pathEditMode="relative" rAng="0" ptsTypes="ffffffffffffffffffffffffffFfffffffffffffffffffffffffffffA">
                                      <p:cBhvr>
                                        <p:cTn id="2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118" y="296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0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18835E-7 4.44444E-6 C -0.04012 -0.00162 -0.08011 -0.00301 -0.12023 -0.00463 C -0.12921 -0.00486 -0.13078 -0.00695 -0.13833 -0.00926 C -0.14354 -0.01088 -0.15383 -0.01389 -0.15383 -0.01389 C -0.17376 -0.01296 -0.19929 -0.03195 -0.21336 -0.00695 " pathEditMode="relative" ptsTypes="ffffA">
                                      <p:cBhvr>
                                        <p:cTn id="26" dur="2000" fill="hold"/>
                                        <p:tgtEl>
                                          <p:spTgt spid="30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651 0.0412 C -0.02488 0.03657 -0.09535 0.00023 -0.16699 -0.00486 C -0.35157 -0.01782 -0.53758 -0.01181 -0.72176 -0.01181 " pathEditMode="relative" rAng="0" ptsTypes="ffA">
                                      <p:cBhvr>
                                        <p:cTn id="31" dur="3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8413" y="-29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19487E-6 -5.55556E-6 C -0.01289 -0.00579 -0.0254 -0.00857 -0.03868 -0.01158 C -0.04494 -0.01713 -0.05197 -0.01737 -0.05809 -0.02292 C -0.06565 -0.02987 -0.07307 -0.03658 -0.08141 -0.03913 C -0.08753 -0.04445 -0.0943 -0.04931 -0.10082 -0.05278 C -0.11007 -0.06366 -0.10564 -0.06065 -0.11371 -0.06436 C -0.11658 -0.06783 -0.1201 -0.06968 -0.12283 -0.07362 C -0.12752 -0.08056 -0.13143 -0.08889 -0.13573 -0.09653 C -0.14185 -0.10741 -0.14524 -0.12223 -0.15123 -0.13334 C -0.15435 -0.14977 -0.15227 -0.14329 -0.15644 -0.15394 C -0.16113 -0.17917 -0.15357 -0.14098 -0.16035 -0.16783 C -0.16399 -0.18241 -0.16569 -0.19862 -0.16816 -0.21389 C -0.16894 -0.21829 -0.1709 -0.22894 -0.17194 -0.2345 C -0.17233 -0.23681 -0.17285 -0.23913 -0.17324 -0.24144 C -0.17363 -0.24376 -0.17454 -0.24838 -0.17454 -0.24838 C -0.17624 -0.26968 -0.17845 -0.28959 -0.18106 -0.31042 C -0.1821 -0.33149 -0.18418 -0.34977 -0.18627 -0.37014 C -0.1877 -0.38426 -0.18783 -0.39792 -0.19004 -0.41181 C -0.19382 -0.43473 -0.19851 -0.45718 -0.20177 -0.48056 C -0.20763 -0.522 -0.20867 -0.56505 -0.21336 -0.60695 C -0.21558 -0.62663 -0.21974 -0.64815 -0.22378 -0.66667 C -0.22534 -0.67362 -0.2273 -0.67269 -0.22756 -0.68056 C -0.22795 -0.68889 -0.22756 -0.69746 -0.22756 -0.70579 " pathEditMode="relative" ptsTypes="ffffffffffffffffffffffA">
                                      <p:cBhvr>
                                        <p:cTn id="36" dur="2000" fill="hold"/>
                                        <p:tgtEl>
                                          <p:spTgt spid="3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1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sebeobsluha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pPr marL="45720" indent="0">
              <a:buNone/>
            </a:pPr>
            <a:r>
              <a:rPr lang="cs-CZ" dirty="0" smtClean="0"/>
              <a:t>.  Seznamujeme se s </a:t>
            </a:r>
            <a:r>
              <a:rPr lang="cs-CZ" dirty="0" smtClean="0"/>
              <a:t>potravinami, vlastní </a:t>
            </a:r>
            <a:r>
              <a:rPr lang="cs-CZ" dirty="0" smtClean="0"/>
              <a:t>výrobou </a:t>
            </a:r>
            <a:r>
              <a:rPr lang="cs-CZ" dirty="0" smtClean="0"/>
              <a:t>perníčků, s </a:t>
            </a:r>
            <a:r>
              <a:rPr lang="cs-CZ" dirty="0" smtClean="0"/>
              <a:t>pracovním   postupem. 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Seznámení s </a:t>
            </a:r>
            <a:r>
              <a:rPr lang="cs-CZ" dirty="0" smtClean="0"/>
              <a:t>potravinami, </a:t>
            </a:r>
            <a:r>
              <a:rPr lang="cs-CZ" dirty="0" smtClean="0"/>
              <a:t>postup výroby </a:t>
            </a:r>
            <a:r>
              <a:rPr lang="cs-CZ" dirty="0" smtClean="0"/>
              <a:t>těsta, </a:t>
            </a:r>
            <a:r>
              <a:rPr lang="cs-CZ" dirty="0" smtClean="0"/>
              <a:t>správná hygiena.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 smtClean="0"/>
              <a:t>Na obrázku číslo </a:t>
            </a:r>
            <a:r>
              <a:rPr lang="cs-CZ" dirty="0" smtClean="0"/>
              <a:t>2 </a:t>
            </a:r>
            <a:r>
              <a:rPr lang="cs-CZ" dirty="0" smtClean="0"/>
              <a:t>jsou seřazeny </a:t>
            </a:r>
            <a:r>
              <a:rPr lang="cs-CZ" dirty="0" smtClean="0"/>
              <a:t>obrázky, </a:t>
            </a:r>
            <a:r>
              <a:rPr lang="cs-CZ" dirty="0" smtClean="0"/>
              <a:t>které jdou postupně za sebou dle výroby </a:t>
            </a:r>
            <a:r>
              <a:rPr lang="cs-CZ" dirty="0" smtClean="0"/>
              <a:t>perníčků. </a:t>
            </a:r>
            <a:r>
              <a:rPr lang="cs-CZ" dirty="0" smtClean="0"/>
              <a:t>Učíme se je jednotlivě pojmenovat a znát jednotlivé </a:t>
            </a:r>
            <a:r>
              <a:rPr lang="cs-CZ" dirty="0" smtClean="0"/>
              <a:t>předměty. </a:t>
            </a:r>
            <a:endParaRPr lang="cs-CZ" dirty="0" smtClean="0"/>
          </a:p>
          <a:p>
            <a:pPr marL="45720" indent="0">
              <a:buNone/>
            </a:pPr>
            <a:r>
              <a:rPr lang="cs-CZ" dirty="0" smtClean="0"/>
              <a:t>Na obrázku číslo </a:t>
            </a:r>
            <a:r>
              <a:rPr lang="cs-CZ" dirty="0" smtClean="0"/>
              <a:t>3 </a:t>
            </a:r>
            <a:r>
              <a:rPr lang="cs-CZ" dirty="0" smtClean="0"/>
              <a:t>máme již znázorněn hotový </a:t>
            </a:r>
            <a:r>
              <a:rPr lang="cs-CZ" dirty="0" smtClean="0"/>
              <a:t>výrobek – perníček, který jsme </a:t>
            </a:r>
            <a:r>
              <a:rPr lang="cs-CZ" dirty="0" smtClean="0"/>
              <a:t>upekli a </a:t>
            </a:r>
            <a:r>
              <a:rPr lang="cs-CZ" dirty="0" smtClean="0"/>
              <a:t>ozdobili.</a:t>
            </a:r>
            <a:endParaRPr lang="cs-CZ" dirty="0" smtClean="0"/>
          </a:p>
          <a:p>
            <a:pPr marL="45720" indent="0">
              <a:buNone/>
            </a:pPr>
            <a:r>
              <a:rPr lang="cs-CZ" dirty="0" smtClean="0"/>
              <a:t> Na obrázku číslo </a:t>
            </a:r>
            <a:r>
              <a:rPr lang="cs-CZ" dirty="0" smtClean="0"/>
              <a:t>4 </a:t>
            </a:r>
            <a:r>
              <a:rPr lang="cs-CZ" dirty="0" smtClean="0"/>
              <a:t>přiřazujeme kliknutím na obrázek dle </a:t>
            </a:r>
            <a:r>
              <a:rPr lang="cs-CZ" dirty="0" smtClean="0"/>
              <a:t>posloupnosti, </a:t>
            </a:r>
            <a:r>
              <a:rPr lang="cs-CZ" dirty="0" smtClean="0"/>
              <a:t>co je </a:t>
            </a:r>
            <a:r>
              <a:rPr lang="cs-CZ" dirty="0" smtClean="0"/>
              <a:t>první, druhé</a:t>
            </a:r>
            <a:r>
              <a:rPr lang="cs-CZ" dirty="0" smtClean="0"/>
              <a:t>,…..až sedmé.</a:t>
            </a:r>
          </a:p>
          <a:p>
            <a:pPr marL="45720" indent="0">
              <a:buNone/>
            </a:pPr>
            <a:endParaRPr lang="cs-CZ" dirty="0"/>
          </a:p>
          <a:p>
            <a:pPr marL="45720" indent="0">
              <a:buNone/>
            </a:pPr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Zvládat jednoduchou obsluhu a pracovní úkony</a:t>
            </a:r>
          </a:p>
          <a:p>
            <a:pPr marL="45720" indent="0">
              <a:buNone/>
            </a:pPr>
            <a:r>
              <a:rPr lang="cs-CZ" dirty="0" smtClean="0"/>
              <a:t>.  </a:t>
            </a:r>
            <a:r>
              <a:rPr lang="cs-CZ" dirty="0"/>
              <a:t>U</a:t>
            </a:r>
            <a:r>
              <a:rPr lang="cs-CZ" dirty="0" smtClean="0"/>
              <a:t>platňovat </a:t>
            </a:r>
            <a:r>
              <a:rPr lang="cs-CZ" dirty="0"/>
              <a:t>základní </a:t>
            </a:r>
            <a:r>
              <a:rPr lang="cs-CZ" dirty="0" smtClean="0"/>
              <a:t> </a:t>
            </a:r>
            <a:r>
              <a:rPr lang="cs-CZ" dirty="0"/>
              <a:t>hygienické a zdravotně preventivní návyky</a:t>
            </a:r>
          </a:p>
          <a:p>
            <a:r>
              <a:rPr lang="cs-CZ" dirty="0" smtClean="0"/>
              <a:t>Vědomě </a:t>
            </a:r>
            <a:r>
              <a:rPr lang="cs-CZ" dirty="0"/>
              <a:t>využívat všech smyslů, záměrně </a:t>
            </a:r>
            <a:r>
              <a:rPr lang="cs-CZ" dirty="0" smtClean="0"/>
              <a:t>pozorovat</a:t>
            </a:r>
          </a:p>
          <a:p>
            <a:r>
              <a:rPr lang="cs-CZ" dirty="0" smtClean="0"/>
              <a:t>Udržovat </a:t>
            </a:r>
            <a:r>
              <a:rPr lang="cs-CZ" dirty="0"/>
              <a:t>pořádek, zvládat jednoduché úklidové práce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396</Words>
  <Application>Microsoft Office PowerPoint</Application>
  <PresentationFormat>Vlastní</PresentationFormat>
  <Paragraphs>74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Sheer Green 16x9</vt:lpstr>
      <vt:lpstr>Pečení vánočních perníčků</vt:lpstr>
      <vt:lpstr>Snímek 2</vt:lpstr>
      <vt:lpstr>Snímek 3</vt:lpstr>
      <vt:lpstr>Snímek 4</vt:lpstr>
      <vt:lpstr>Použité odkazy</vt:lpstr>
      <vt:lpstr>Metodický pokyn Integrovaný blok: sebeobsluha</vt:lpstr>
      <vt:lpstr>Studijní materiály </vt:lpstr>
      <vt:lpstr>   Práce s interaktivním výukovým materiálem </vt:lpstr>
      <vt:lpstr>Prvky polytechnické výchovy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2015-04-20T09:23:20Z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