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72" r:id="rId3"/>
    <p:sldId id="282" r:id="rId4"/>
    <p:sldId id="291" r:id="rId5"/>
    <p:sldId id="293" r:id="rId6"/>
    <p:sldId id="292" r:id="rId7"/>
    <p:sldId id="290" r:id="rId8"/>
    <p:sldId id="289" r:id="rId9"/>
    <p:sldId id="294" r:id="rId10"/>
    <p:sldId id="296" r:id="rId11"/>
    <p:sldId id="295" r:id="rId12"/>
    <p:sldId id="275" r:id="rId13"/>
    <p:sldId id="276" r:id="rId14"/>
    <p:sldId id="277" r:id="rId15"/>
    <p:sldId id="278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3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0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2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9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3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4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12.wdp"/><Relationship Id="rId3" Type="http://schemas.microsoft.com/office/2007/relationships/hdphoto" Target="../media/hdphoto7.wdp"/><Relationship Id="rId7" Type="http://schemas.microsoft.com/office/2007/relationships/hdphoto" Target="../media/hdphoto9.wdp"/><Relationship Id="rId12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11.wdp"/><Relationship Id="rId5" Type="http://schemas.microsoft.com/office/2007/relationships/hdphoto" Target="../media/hdphoto8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10.wdp"/><Relationship Id="rId14" Type="http://schemas.openxmlformats.org/officeDocument/2006/relationships/comments" Target="../comments/commen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4800" b="1" i="0" dirty="0" smtClean="0">
                <a:solidFill>
                  <a:srgbClr val="00B0F0"/>
                </a:solidFill>
                <a:latin typeface="Century Gothic"/>
                <a:ea typeface="+mj-ea"/>
                <a:cs typeface="+mj-cs"/>
              </a:rPr>
              <a:t>Zimní </a:t>
            </a:r>
            <a:r>
              <a:rPr lang="cs-CZ" sz="4800" b="1" dirty="0" smtClean="0">
                <a:solidFill>
                  <a:srgbClr val="00B0F0"/>
                </a:solidFill>
                <a:latin typeface="Century Gothic"/>
              </a:rPr>
              <a:t>aktivity</a:t>
            </a:r>
            <a:endParaRPr lang="cs-CZ" sz="4800" b="1" i="0" dirty="0">
              <a:solidFill>
                <a:srgbClr val="00B0F0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>
                <a:solidFill>
                  <a:srgbClr val="00B0F0"/>
                </a:solidFill>
              </a:rPr>
              <a:t>Pozornost,</a:t>
            </a:r>
            <a:r>
              <a:rPr lang="cs-CZ" sz="2400" b="0" i="0" dirty="0" smtClean="0">
                <a:solidFill>
                  <a:srgbClr val="00B0F0"/>
                </a:solidFill>
              </a:rPr>
              <a:t> soustředění, paměť</a:t>
            </a:r>
            <a:endParaRPr lang="cs-CZ" sz="2400" b="0" i="0" baseline="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397" r="11759"/>
          <a:stretch/>
        </p:blipFill>
        <p:spPr>
          <a:xfrm rot="10800000">
            <a:off x="695459" y="256502"/>
            <a:ext cx="2678806" cy="23546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95" t="11151" r="2877"/>
          <a:stretch/>
        </p:blipFill>
        <p:spPr>
          <a:xfrm>
            <a:off x="8181304" y="489398"/>
            <a:ext cx="2933163" cy="185563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60" b="12698"/>
          <a:stretch/>
        </p:blipFill>
        <p:spPr>
          <a:xfrm rot="16200000">
            <a:off x="1020650" y="3193955"/>
            <a:ext cx="2298881" cy="240834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66" t="10876" r="15476" b="5174"/>
          <a:stretch/>
        </p:blipFill>
        <p:spPr>
          <a:xfrm rot="16200000">
            <a:off x="9594762" y="2331075"/>
            <a:ext cx="1751529" cy="306517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540" t="22157" r="8234" b="22549"/>
          <a:stretch/>
        </p:blipFill>
        <p:spPr>
          <a:xfrm rot="16200000">
            <a:off x="5244985" y="442234"/>
            <a:ext cx="1616178" cy="218940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8" t="18394" r="3108" b="22885"/>
          <a:stretch/>
        </p:blipFill>
        <p:spPr>
          <a:xfrm rot="16200000">
            <a:off x="5108084" y="3858829"/>
            <a:ext cx="2250588" cy="218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06" t="-445" r="12571"/>
          <a:stretch/>
        </p:blipFill>
        <p:spPr>
          <a:xfrm rot="10800000">
            <a:off x="811368" y="256501"/>
            <a:ext cx="2691686" cy="229833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69" t="7863" r="4111" b="1516"/>
          <a:stretch/>
        </p:blipFill>
        <p:spPr>
          <a:xfrm>
            <a:off x="6426558" y="256501"/>
            <a:ext cx="2923504" cy="189266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207" r="3361" b="14193"/>
          <a:stretch/>
        </p:blipFill>
        <p:spPr>
          <a:xfrm rot="16200000">
            <a:off x="1046409" y="3271227"/>
            <a:ext cx="2221608" cy="233108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950" t="11773" r="14550"/>
          <a:stretch/>
        </p:blipFill>
        <p:spPr>
          <a:xfrm rot="16200000">
            <a:off x="7196339" y="2646336"/>
            <a:ext cx="1862071" cy="32213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221" t="21961" r="7500" b="23529"/>
          <a:stretch/>
        </p:blipFill>
        <p:spPr>
          <a:xfrm rot="16200000">
            <a:off x="4011437" y="954845"/>
            <a:ext cx="1618442" cy="231028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03" t="19775" r="4274" b="24266"/>
          <a:stretch/>
        </p:blipFill>
        <p:spPr>
          <a:xfrm rot="16200000">
            <a:off x="3588645" y="4518601"/>
            <a:ext cx="2250049" cy="2086379"/>
          </a:xfrm>
          <a:prstGeom prst="rect">
            <a:avLst/>
          </a:prstGeom>
        </p:spPr>
      </p:pic>
      <p:sp>
        <p:nvSpPr>
          <p:cNvPr id="10" name="Zaoblený obdélník 9"/>
          <p:cNvSpPr/>
          <p:nvPr/>
        </p:nvSpPr>
        <p:spPr>
          <a:xfrm>
            <a:off x="10861184" y="286016"/>
            <a:ext cx="843566" cy="72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L</a:t>
            </a:r>
            <a:endParaRPr lang="cs-CZ" sz="32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10861184" y="1420429"/>
            <a:ext cx="843566" cy="72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10861184" y="2554842"/>
            <a:ext cx="843566" cy="72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H</a:t>
            </a:r>
            <a:endParaRPr lang="cs-CZ" sz="32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10861184" y="3689255"/>
            <a:ext cx="843566" cy="72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</a:t>
            </a:r>
            <a:endParaRPr lang="cs-CZ" sz="32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10861184" y="4823668"/>
            <a:ext cx="843566" cy="72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S</a:t>
            </a:r>
            <a:endParaRPr lang="cs-CZ" sz="3200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10861184" y="5958083"/>
            <a:ext cx="843566" cy="728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PŘ</a:t>
            </a:r>
          </a:p>
        </p:txBody>
      </p:sp>
    </p:spTree>
    <p:extLst>
      <p:ext uri="{BB962C8B-B14F-4D97-AF65-F5344CB8AC3E}">
        <p14:creationId xmlns:p14="http://schemas.microsoft.com/office/powerpoint/2010/main" xmlns="" val="50070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05" r="5816"/>
          <a:stretch/>
        </p:blipFill>
        <p:spPr>
          <a:xfrm rot="10800000">
            <a:off x="463641" y="256500"/>
            <a:ext cx="2923506" cy="228814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2637" y="356313"/>
            <a:ext cx="3132788" cy="2088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967" r="5463" b="12325"/>
          <a:stretch/>
        </p:blipFill>
        <p:spPr>
          <a:xfrm rot="16200000">
            <a:off x="1064122" y="3666711"/>
            <a:ext cx="2173303" cy="247274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38" t="8289" r="16049" b="5291"/>
          <a:stretch/>
        </p:blipFill>
        <p:spPr>
          <a:xfrm rot="16200000">
            <a:off x="8508914" y="3079919"/>
            <a:ext cx="1682296" cy="315532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462480" y="103031"/>
            <a:ext cx="2189408" cy="32841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00" t="18394" b="25129"/>
          <a:stretch/>
        </p:blipFill>
        <p:spPr>
          <a:xfrm rot="16200000">
            <a:off x="4432002" y="3959175"/>
            <a:ext cx="2391183" cy="210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70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79921" y="456127"/>
            <a:ext cx="3432223" cy="22881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83668" y="456127"/>
            <a:ext cx="3132788" cy="2088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38545" y="3183635"/>
            <a:ext cx="2298880" cy="344831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133010" y="2752861"/>
            <a:ext cx="2434105" cy="36511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464428" y="-64623"/>
            <a:ext cx="2189408" cy="32841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433551" y="2688464"/>
            <a:ext cx="2485623" cy="372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70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79921" y="256503"/>
            <a:ext cx="3432223" cy="22881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12457" y="456127"/>
            <a:ext cx="3132788" cy="2088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82355" y="3176248"/>
            <a:ext cx="2298880" cy="344831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401115" y="3225997"/>
            <a:ext cx="2434105" cy="36511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560384" y="103030"/>
            <a:ext cx="2189408" cy="32841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412277" y="3129562"/>
            <a:ext cx="2485623" cy="372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70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79921" y="256503"/>
            <a:ext cx="3432223" cy="22881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11322" y="650383"/>
            <a:ext cx="3132788" cy="2088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38545" y="2673971"/>
            <a:ext cx="2298880" cy="344831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133010" y="2817255"/>
            <a:ext cx="2434105" cy="36511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787723" y="52589"/>
            <a:ext cx="2189408" cy="32841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124460" y="2778616"/>
            <a:ext cx="2485623" cy="372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70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79921" y="256503"/>
            <a:ext cx="3432223" cy="22881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17348" y="256503"/>
            <a:ext cx="3132788" cy="2088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29454" y="3015424"/>
            <a:ext cx="2298880" cy="344831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261799" y="2846392"/>
            <a:ext cx="2434105" cy="36511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769934" y="103031"/>
            <a:ext cx="2189408" cy="32841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504756" y="2964671"/>
            <a:ext cx="2485623" cy="372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11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79921" y="256503"/>
            <a:ext cx="3432223" cy="22881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17348" y="256503"/>
            <a:ext cx="3132788" cy="2088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29454" y="3015424"/>
            <a:ext cx="2298880" cy="344831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261799" y="2846392"/>
            <a:ext cx="2434105" cy="36511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769934" y="103031"/>
            <a:ext cx="2189408" cy="328411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504756" y="2964671"/>
            <a:ext cx="2485623" cy="372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790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9306" l="9954" r="89931">
                        <a14:backgroundMark x1="79938" y1="39699" x2="79938" y2="45370"/>
                        <a14:backgroundMark x1="74653" y1="53241" x2="74306" y2="58275"/>
                        <a14:backgroundMark x1="51030" y1="22909" x2="47273" y2="3236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0194165" y="5642022"/>
            <a:ext cx="1662985" cy="110865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192" b="96181" l="5015" r="100000">
                        <a14:backgroundMark x1="39177" y1="85060" x2="44489" y2="70319"/>
                        <a14:backgroundMark x1="77822" y1="45020" x2="75299" y2="57968"/>
                        <a14:backgroundMark x1="56441" y1="77092" x2="53918" y2="64741"/>
                        <a14:backgroundMark x1="45286" y1="65936" x2="47012" y2="60558"/>
                        <a14:backgroundMark x1="38380" y1="59960" x2="38380" y2="56175"/>
                        <a14:backgroundMark x1="35857" y1="55578" x2="36255" y2="53785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12599" y="1439571"/>
            <a:ext cx="1173856" cy="7825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891" b="93629" l="4914" r="93995">
                        <a14:foregroundMark x1="29572" y1="71602" x2="41310" y2="81675"/>
                        <a14:foregroundMark x1="15014" y1="77973" x2="22293" y2="81311"/>
                        <a14:backgroundMark x1="20564" y1="42112" x2="29026" y2="45874"/>
                      </a14:backgroundRemoval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561479" y="4255661"/>
            <a:ext cx="1039973" cy="155995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951" b="95874" l="9918" r="899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705837" y="2070633"/>
            <a:ext cx="987380" cy="148107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25243" b="75121" l="38217" r="89991">
                        <a14:foregroundMark x1="58781" y1="60983" x2="61146" y2="66444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358102" y="-229317"/>
            <a:ext cx="1335110" cy="200266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8750" b="74333" l="8826" r="96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541267" y="3034760"/>
            <a:ext cx="1080397" cy="1620596"/>
          </a:xfrm>
          <a:prstGeom prst="rect">
            <a:avLst/>
          </a:prstGeom>
        </p:spPr>
      </p:pic>
      <p:sp>
        <p:nvSpPr>
          <p:cNvPr id="10" name="Vývojový diagram: spojnice 9"/>
          <p:cNvSpPr/>
          <p:nvPr/>
        </p:nvSpPr>
        <p:spPr>
          <a:xfrm>
            <a:off x="1674253" y="1117242"/>
            <a:ext cx="457200" cy="457200"/>
          </a:xfrm>
          <a:prstGeom prst="flowChartConnector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4827431" y="1117242"/>
            <a:ext cx="457200" cy="45720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8815589" y="4717422"/>
            <a:ext cx="457200" cy="4572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5475668" y="4578440"/>
            <a:ext cx="457200" cy="457200"/>
          </a:xfrm>
          <a:prstGeom prst="flowChartConnec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1674253" y="4488822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8358389" y="111724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140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24 -0.00208 C -0.0548 -0.00994 -0.05974 -0.01665 -0.06508 -0.02266 C -0.0669 -0.02474 -0.06859 -0.02636 -0.07041 -0.02844 C -0.07146 -0.0296 -0.07354 -0.03214 -0.07354 -0.03214 C -0.0777 -0.04325 -0.082 -0.04186 -0.08942 -0.04348 C -0.09514 -0.04695 -0.10126 -0.04903 -0.10725 -0.05088 C -0.11193 -0.0562 -0.11688 -0.05597 -0.12209 -0.05828 C -0.12508 -0.06105 -0.12807 -0.0636 -0.13055 -0.06776 C -0.13614 -0.07747 -0.1394 -0.09227 -0.14538 -0.10153 C -0.14825 -0.10592 -0.15749 -0.11771 -0.16113 -0.12211 C -0.16231 -0.12558 -0.16426 -0.12812 -0.16543 -0.13159 C -0.16595 -0.13321 -0.16556 -0.13598 -0.16647 -0.13714 C -0.16829 -0.13945 -0.17064 -0.13968 -0.17272 -0.14084 C -0.17376 -0.14153 -0.17493 -0.14223 -0.17597 -0.14292 C -0.17701 -0.14362 -0.17805 -0.14408 -0.1791 -0.14477 C -0.18014 -0.14547 -0.18222 -0.14662 -0.18222 -0.14662 C -0.18495 -0.15125 -0.18651 -0.15657 -0.18651 -0.1635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22 -0.01481 C -0.0656 -0.01319 -0.07783 -0.01064 -0.0846 -0.0074 C -0.08785 -0.00579 -0.0941 -0.00162 -0.0941 -0.00162 C -0.10295 0.00902 -0.09787 0.00532 -0.10985 0.00763 C -0.11961 0.01318 -0.1295 0.01457 -0.13939 0.01896 C -0.14825 0.02289 -0.15176 0.02544 -0.16165 0.02821 C -0.1718 0.03492 -0.18105 0.04394 -0.1912 0.05087 C -0.19731 0.05504 -0.20395 0.05596 -0.2102 0.05828 C -0.2197 0.06174 -0.22894 0.06845 -0.23871 0.06961 C -0.24638 0.07053 -0.25419 0.07076 -0.26187 0.07146 C -0.28075 0.07608 -0.30001 0.07724 -0.31901 0.07886 C -0.32708 0.08071 -0.33398 0.08325 -0.34218 0.08464 C -0.35194 0.08834 -0.36183 0.09181 -0.37173 0.09389 C -0.38266 0.09921 -0.39437 0.09736 -0.40557 0.09967 C -0.42171 0.10314 -0.41767 0.09667 -0.42249 0.10522 " pathEditMode="relative" ptsTypes="ffffffffffffff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43915E-6 8.51064E-7 C -0.0065 -0.0037 -0.00924 0.0044 -0.01379 0.01133 C -0.01783 0.01758 -0.02329 0.01989 -0.02746 0.02614 C -0.0298 0.0296 -0.03149 0.034 -0.03384 0.03747 C -0.04399 0.05273 -0.05349 0.06915 -0.06338 0.08441 C -0.06781 0.09135 -0.0708 0.10199 -0.07614 0.10685 C -0.08538 0.11517 -0.09644 0.11957 -0.10464 0.13136 C -0.11141 0.14108 -0.11037 0.14362 -0.11623 0.1575 C -0.12104 0.16906 -0.12677 0.17877 -0.13211 0.18941 C -0.13562 0.19635 -0.1364 0.20144 -0.14161 0.20444 C -0.14746 0.21138 -0.15501 0.21485 -0.15944 0.22503 C -0.16491 0.23751 -0.1679 0.25278 -0.1774 0.25694 C -0.18235 0.26133 -0.18013 0.26087 -0.18378 0.26087 C -0.17922 0.25833 -0.17493 0.25417 -0.17011 0.25324 C -0.16881 0.25301 -0.17141 0.25694 -0.17219 0.25879 C -0.17597 0.26735 -0.17324 0.25717 -0.1774 0.27197 C -0.18105 0.28469 -0.18287 0.29949 -0.18482 0.31337 C -0.18599 0.33511 -0.18625 0.35615 -0.18912 0.3772 C -0.19029 0.41027 -0.19016 0.39709 -0.19016 0.41651 " pathEditMode="relative" ptsTypes="ffffffffffffffffff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94 0.01018 C -0.06378 0.01318 -0.07757 0.02475 -0.09228 0.03076 C -0.10647 0.03654 -0.1204 0.04371 -0.13445 0.04972 C -0.14734 0.05527 -0.15541 0.0555 -0.16829 0.06267 C -0.19263 0.07609 -0.21554 0.10222 -0.23793 0.1228 C -0.24118 0.12581 -0.24509 0.12604 -0.2486 0.12835 C -0.25511 0.13252 -0.26097 0.1383 -0.2676 0.14154 C -0.2814 0.14847 -0.29624 0.1487 -0.30978 0.15657 C -0.32618 0.16605 -0.30327 0.1524 -0.3267 0.1679 C -0.33789 0.1753 -0.34947 0.18224 -0.36054 0.19033 C -0.37564 0.2012 -0.38826 0.22017 -0.40375 0.22965 C -0.41533 0.23682 -0.42718 0.24075 -0.43863 0.24861 C -0.44189 0.25092 -0.44475 0.25439 -0.44813 0.25601 C -0.451 0.2574 -0.45659 0.25971 -0.45659 0.25971 C -0.45907 0.26249 -0.46193 0.26411 -0.46401 0.26734 " pathEditMode="relative" ptsTypes="ffffffffffffff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41 0.00763 C -0.13302 0.01318 -0.21099 0.03608 -0.28973 0.0414 C -0.40674 0.06545 -0.54783 0.05296 -0.66771 0.05435 C -0.66914 0.05504 -0.67109 0.05412 -0.672 0.0562 C -0.67357 0.0599 -0.67305 0.08025 -0.67305 0.08256 C -0.67239 0.07632 -0.67031 0.07007 -0.67096 0.06383 C -0.67122 0.06129 -0.6737 0.06522 -0.67513 0.06568 C -0.67825 0.06661 -0.68151 0.06684 -0.68463 0.06753 C -0.69426 0.07308 -0.70415 0.07909 -0.71417 0.08256 C -0.73057 0.09644 -0.74697 0.10708 -0.7639 0.11818 C -0.77808 0.12743 -0.79149 0.13899 -0.80607 0.14639 C -0.80945 0.15056 -0.80789 0.15009 -0.81036 0.15009 " pathEditMode="relative" rAng="0" ptsTypes="fffffffffff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798" y="71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5111E-6 -6.93802E-7 C -0.01627 -0.01434 -0.02069 -0.0488 -0.03579 -0.06568 C -0.04855 -0.08002 -0.05024 -0.07586 -0.0643 -0.08257 C -0.09462 -0.09714 -0.1256 -0.10569 -0.15515 -0.12581 C -0.18495 -0.14616 -0.21528 -0.1642 -0.24496 -0.18571 C -0.25316 -0.19172 -0.2607 -0.20028 -0.26917 -0.20467 C -0.29038 -0.21554 -0.31238 -0.22063 -0.33359 -0.23081 C -0.34765 -0.23751 -0.36093 -0.24815 -0.37485 -0.25532 C -0.39125 -0.26388 -0.40817 -0.2685 -0.42444 -0.27775 C -0.46349 -0.29996 -0.49733 -0.34089 -0.53638 -0.36402 C -0.60432 -0.40403 -0.65756 -0.42831 -0.72003 -0.4822 C -0.74984 -0.50787 -0.78329 -0.52382 -0.79188 -0.58534 C -0.79344 -0.61332 -0.79292 -0.63969 -0.79292 -0.6679 C -0.79344 -0.69589 -0.79227 -0.72225 -0.79721 -0.74862 C -0.7976 -0.7574 -0.79773 -0.76619 -0.79826 -0.77498 C -0.79839 -0.77683 -0.7993 -0.78053 -0.7993 -0.78053 " pathEditMode="relative" ptsTypes="fffffffffffffff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(vnímání)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Obrázky zimních sportů </a:t>
            </a:r>
          </a:p>
          <a:p>
            <a:r>
              <a:rPr lang="cs-CZ" b="1" dirty="0" smtClean="0"/>
              <a:t>Děti mají za úkol zapamatovat si co nejvíce předmětů k tématu zimní sporty. Za stanovený čas obrázky skryjeme a děti si je musí znovu vybavit. 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cíle: </a:t>
            </a:r>
            <a:r>
              <a:rPr lang="cs-CZ" dirty="0" smtClean="0"/>
              <a:t>Děti si vybavují zapamatované </a:t>
            </a:r>
            <a:r>
              <a:rPr lang="cs-CZ" dirty="0" smtClean="0"/>
              <a:t>obrázky - </a:t>
            </a:r>
            <a:r>
              <a:rPr lang="cs-CZ" dirty="0" smtClean="0"/>
              <a:t>rozvoj paměti a zrakového vnímání</a:t>
            </a:r>
            <a:r>
              <a:rPr lang="cs-CZ" b="1" dirty="0" smtClean="0"/>
              <a:t>.</a:t>
            </a:r>
            <a:endParaRPr lang="cs-CZ" b="1" dirty="0"/>
          </a:p>
          <a:p>
            <a:r>
              <a:rPr lang="cs-CZ" dirty="0" smtClean="0"/>
              <a:t>Co bude dítě po použití materiálu znát: vybavení a ochranné pomůcky pro bezpečnost při  zimních sportech.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si děti záměrně prohlédnou a zapamatují obrázky předmětů zimních sportů. </a:t>
            </a:r>
          </a:p>
          <a:p>
            <a:r>
              <a:rPr lang="cs-CZ" dirty="0" smtClean="0"/>
              <a:t>Na snímku č. 3 si děti vybavují obrázky, které si měly zapamatovat, pomůcka pro učitele </a:t>
            </a:r>
            <a:r>
              <a:rPr lang="cs-CZ" dirty="0" smtClean="0"/>
              <a:t>- začáteční </a:t>
            </a:r>
            <a:r>
              <a:rPr lang="cs-CZ" dirty="0" smtClean="0"/>
              <a:t>písmena každého předmětu, po kliknutí na písmeno se objeví příslušný předmět.</a:t>
            </a:r>
          </a:p>
          <a:p>
            <a:r>
              <a:rPr lang="cs-CZ" dirty="0" smtClean="0"/>
              <a:t>Na snímcích č. </a:t>
            </a:r>
            <a:r>
              <a:rPr lang="cs-CZ" dirty="0" smtClean="0"/>
              <a:t>4 - 9 </a:t>
            </a:r>
            <a:r>
              <a:rPr lang="cs-CZ" dirty="0" smtClean="0"/>
              <a:t>mezi obrázky chybí vždy jeden předmět, který mají děti za úkol uhodnout, po kliknutí se předmět objeví.</a:t>
            </a:r>
          </a:p>
          <a:p>
            <a:r>
              <a:rPr lang="cs-CZ" dirty="0" smtClean="0"/>
              <a:t>Na snímku č. 10 děti určují polohu obrázku, např. zelený puntík hokejka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 praktické práci využíváme pomůcek z </a:t>
            </a:r>
            <a:r>
              <a:rPr lang="cs-CZ" dirty="0" smtClean="0"/>
              <a:t>KUMUČE,  </a:t>
            </a:r>
            <a:r>
              <a:rPr lang="cs-CZ" dirty="0" smtClean="0"/>
              <a:t>jako jsou například pastelky, fixy, voskovky, nůžky, .. </a:t>
            </a:r>
          </a:p>
          <a:p>
            <a:r>
              <a:rPr lang="cs-CZ" dirty="0" smtClean="0"/>
              <a:t>Děti si mohou obrázky rozstříhat a postupovat stejným způsobem.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Zaregistrovat změny ve svém okolí, všimnout si a rozpoznat, co se změnilo </a:t>
            </a:r>
            <a:endParaRPr lang="cs-CZ" dirty="0" smtClean="0"/>
          </a:p>
          <a:p>
            <a:r>
              <a:rPr lang="cs-CZ" dirty="0"/>
              <a:t>Odhalit podstatné a nepodstatné znaky, charakteristické znaky </a:t>
            </a:r>
            <a:r>
              <a:rPr lang="cs-CZ" dirty="0" smtClean="0"/>
              <a:t>předmětů</a:t>
            </a:r>
          </a:p>
          <a:p>
            <a:r>
              <a:rPr lang="cs-CZ" dirty="0"/>
              <a:t>Uplatňovat postřeh a rychlost</a:t>
            </a:r>
          </a:p>
          <a:p>
            <a:r>
              <a:rPr lang="cs-CZ" dirty="0"/>
              <a:t>Záměrně se soustředit a udržet pozornost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413</Words>
  <Application>Microsoft Office PowerPoint</Application>
  <PresentationFormat>Vlastní</PresentationFormat>
  <Paragraphs>60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Sheer Green 16x9</vt:lpstr>
      <vt:lpstr>Zimní aktivity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Použité odkazy</vt:lpstr>
      <vt:lpstr>Metodický pokyn Integrovaný blok: (vnímání)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2015-04-20T09:34:22Z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