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8"/>
    <a:srgbClr val="FEF9E6"/>
    <a:srgbClr val="FEF9E7"/>
    <a:srgbClr val="FEF9E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918" autoAdjust="0"/>
  </p:normalViewPr>
  <p:slideViewPr>
    <p:cSldViewPr snapToGrid="0">
      <p:cViewPr varScale="1">
        <p:scale>
          <a:sx n="78" d="100"/>
          <a:sy n="78" d="100"/>
        </p:scale>
        <p:origin x="-108" y="-6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75808" y="1536590"/>
            <a:ext cx="5240383" cy="997606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Přechod</a:t>
            </a:r>
            <a:endParaRPr lang="cs-CZ" sz="6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0" i="0" baseline="0" dirty="0" smtClean="0"/>
              <a:t>Zdraví, bezpečnost</a:t>
            </a:r>
            <a:endParaRPr lang="cs-CZ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009882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50062" y="72001"/>
            <a:ext cx="2713149" cy="1300766"/>
          </a:xfrm>
          <a:prstGeom prst="rect">
            <a:avLst/>
          </a:prstGeom>
          <a:solidFill>
            <a:srgbClr val="FEF9E7"/>
          </a:solidFill>
          <a:ln>
            <a:solidFill>
              <a:srgbClr val="FEF9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629934" y="1094704"/>
            <a:ext cx="8619687" cy="4430334"/>
            <a:chOff x="629934" y="1094704"/>
            <a:chExt cx="8619687" cy="443033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488" t="3756" r="22019" b="51361"/>
            <a:stretch/>
          </p:blipFill>
          <p:spPr>
            <a:xfrm>
              <a:off x="629934" y="1094704"/>
              <a:ext cx="8619687" cy="4430334"/>
            </a:xfrm>
            <a:prstGeom prst="rect">
              <a:avLst/>
            </a:prstGeom>
          </p:spPr>
        </p:pic>
        <p:sp>
          <p:nvSpPr>
            <p:cNvPr id="5" name="Ovál 4"/>
            <p:cNvSpPr/>
            <p:nvPr/>
          </p:nvSpPr>
          <p:spPr>
            <a:xfrm>
              <a:off x="8010659" y="1358721"/>
              <a:ext cx="231819" cy="193183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7920506" y="1809481"/>
              <a:ext cx="206062" cy="20606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80855" y="108709"/>
            <a:ext cx="110813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Zachovala se holčička na obrázku správně?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42709" y="1250117"/>
            <a:ext cx="2438611" cy="24873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95492" y="3361357"/>
            <a:ext cx="2078916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009882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50062" y="90153"/>
            <a:ext cx="2713149" cy="1300766"/>
          </a:xfrm>
          <a:prstGeom prst="rect">
            <a:avLst/>
          </a:prstGeom>
          <a:solidFill>
            <a:srgbClr val="FEF9E7"/>
          </a:solidFill>
          <a:ln>
            <a:solidFill>
              <a:srgbClr val="FEF9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325747" y="1081826"/>
            <a:ext cx="9024315" cy="4425246"/>
            <a:chOff x="325747" y="1081826"/>
            <a:chExt cx="9024315" cy="442524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5" t="50327" r="21877" b="4602"/>
            <a:stretch/>
          </p:blipFill>
          <p:spPr>
            <a:xfrm>
              <a:off x="325747" y="1081826"/>
              <a:ext cx="9024315" cy="4425246"/>
            </a:xfrm>
            <a:prstGeom prst="rect">
              <a:avLst/>
            </a:prstGeom>
          </p:spPr>
        </p:pic>
        <p:sp>
          <p:nvSpPr>
            <p:cNvPr id="5" name="Ovál 4"/>
            <p:cNvSpPr/>
            <p:nvPr/>
          </p:nvSpPr>
          <p:spPr>
            <a:xfrm>
              <a:off x="656823" y="1223492"/>
              <a:ext cx="244698" cy="283335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631065" y="1661375"/>
              <a:ext cx="231820" cy="24469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3309726"/>
            <a:ext cx="2078916" cy="21459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70215" y="1223492"/>
            <a:ext cx="2438611" cy="248738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5747" y="90153"/>
            <a:ext cx="109379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Zachoval se chlapec na obrázku správně?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387532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009882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50062" y="90153"/>
            <a:ext cx="2713149" cy="1300766"/>
          </a:xfrm>
          <a:prstGeom prst="rect">
            <a:avLst/>
          </a:prstGeom>
          <a:solidFill>
            <a:srgbClr val="FEF9E7"/>
          </a:solidFill>
          <a:ln>
            <a:solidFill>
              <a:srgbClr val="FEF9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914400" y="3573329"/>
            <a:ext cx="10406126" cy="1995109"/>
            <a:chOff x="914400" y="3573329"/>
            <a:chExt cx="10406126" cy="19951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723" r="26248" b="74700"/>
            <a:stretch/>
          </p:blipFill>
          <p:spPr>
            <a:xfrm>
              <a:off x="9118239" y="3586209"/>
              <a:ext cx="2202287" cy="1967292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4" cstate="print"/>
            <a:srcRect l="49219" t="49590" r="25308" b="1"/>
            <a:stretch/>
          </p:blipFill>
          <p:spPr>
            <a:xfrm>
              <a:off x="6291328" y="3586209"/>
              <a:ext cx="2240924" cy="1982229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print"/>
            <a:srcRect t="50628" r="76668"/>
            <a:stretch/>
          </p:blipFill>
          <p:spPr>
            <a:xfrm>
              <a:off x="914400" y="3586209"/>
              <a:ext cx="2052544" cy="1941445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/>
            <a:srcRect r="76937" b="49972"/>
            <a:stretch/>
          </p:blipFill>
          <p:spPr>
            <a:xfrm>
              <a:off x="3614670" y="3573329"/>
              <a:ext cx="2028932" cy="1967204"/>
            </a:xfrm>
            <a:prstGeom prst="rect">
              <a:avLst/>
            </a:prstGeom>
          </p:spPr>
        </p:pic>
      </p:grpSp>
      <p:sp>
        <p:nvSpPr>
          <p:cNvPr id="9" name="TextovéPole 8"/>
          <p:cNvSpPr txBox="1"/>
          <p:nvPr/>
        </p:nvSpPr>
        <p:spPr>
          <a:xfrm>
            <a:off x="328733" y="693740"/>
            <a:ext cx="12447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DĚTI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44623" y="816851"/>
            <a:ext cx="32020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PARKOVIŠTĚ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391774" y="606089"/>
            <a:ext cx="2140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ZÁKAZ VJEZDU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18361" y="852310"/>
            <a:ext cx="37485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PŘIKÁZANÝ SMĚR JÍZDY VPRAVO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786" y="98510"/>
            <a:ext cx="104061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/>
              <a:t>Přiřaď popisky k dopravním značkám: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xmlns="" val="4029514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L 0.54154 0.222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70" y="1113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85185E-6 L -0.22266 0.291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33" y="145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2.22222E-6 L -0.69896 0.2245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48" y="1122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 0.00417 L 0.50899 0.2701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65" y="1328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59155" y="128789"/>
            <a:ext cx="2408349" cy="1390918"/>
          </a:xfrm>
          <a:prstGeom prst="rect">
            <a:avLst/>
          </a:prstGeom>
          <a:solidFill>
            <a:srgbClr val="FEF9E8"/>
          </a:solidFill>
          <a:ln>
            <a:solidFill>
              <a:srgbClr val="FEF9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17441" y="4945488"/>
            <a:ext cx="5937161" cy="1287887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901522" y="3503055"/>
            <a:ext cx="10256042" cy="2144738"/>
            <a:chOff x="605308" y="3580328"/>
            <a:chExt cx="10256042" cy="2144738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" t="74742" r="75281"/>
            <a:stretch/>
          </p:blipFill>
          <p:spPr>
            <a:xfrm>
              <a:off x="605308" y="3580328"/>
              <a:ext cx="2328117" cy="2144737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/>
            <a:srcRect r="67306" b="48211"/>
            <a:stretch/>
          </p:blipFill>
          <p:spPr>
            <a:xfrm>
              <a:off x="3263512" y="3580328"/>
              <a:ext cx="2278349" cy="2144737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4" cstate="print"/>
            <a:srcRect l="66970" b="51161"/>
            <a:stretch/>
          </p:blipFill>
          <p:spPr>
            <a:xfrm>
              <a:off x="5970175" y="3580328"/>
              <a:ext cx="2301740" cy="2144737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4" cstate="print"/>
            <a:srcRect l="67231" t="46642"/>
            <a:stretch/>
          </p:blipFill>
          <p:spPr>
            <a:xfrm>
              <a:off x="8644951" y="3580328"/>
              <a:ext cx="2216399" cy="2144738"/>
            </a:xfrm>
            <a:prstGeom prst="rect">
              <a:avLst/>
            </a:prstGeom>
          </p:spPr>
        </p:pic>
      </p:grpSp>
      <p:sp>
        <p:nvSpPr>
          <p:cNvPr id="11" name="TextovéPole 10"/>
          <p:cNvSpPr txBox="1"/>
          <p:nvPr/>
        </p:nvSpPr>
        <p:spPr>
          <a:xfrm>
            <a:off x="3955675" y="811821"/>
            <a:ext cx="1486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STOP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44698" y="688710"/>
            <a:ext cx="27743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PŘECHOD PRO CHODCE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64144" y="704346"/>
            <a:ext cx="2202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ZÁKAZ ODBOČENÍ VLEVO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43484" y="688710"/>
            <a:ext cx="22998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KRUHOVÝ OBJEZD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481" y="45452"/>
            <a:ext cx="10559187" cy="85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181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3.7037E-6 L 0.43815 0.19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01" y="98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22149 0.275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81" y="137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4.81481E-6 L 0.23399 0.223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93" y="1115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-0.44206 0.2555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09" y="1277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Poznávání správných situací, seznamování s dopravními značkami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Znalost bezpečnosti silničního provozu, základních dopravních značek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Rozpoznání správného chování v situacích při přecházení přechodu – kliknutí na veselého/smutného </a:t>
            </a:r>
            <a:r>
              <a:rPr lang="cs-CZ" dirty="0" err="1" smtClean="0"/>
              <a:t>smajlíka</a:t>
            </a:r>
            <a:endParaRPr lang="cs-CZ" dirty="0" smtClean="0"/>
          </a:p>
          <a:p>
            <a:r>
              <a:rPr lang="cs-CZ" dirty="0" smtClean="0"/>
              <a:t>Seznamování s dopravními značkami – p</a:t>
            </a:r>
            <a:r>
              <a:rPr lang="cs-CZ" dirty="0" smtClean="0"/>
              <a:t>. uč</a:t>
            </a:r>
            <a:r>
              <a:rPr lang="cs-CZ" dirty="0" smtClean="0"/>
              <a:t>. přečte název, dítě na něj klikne a název se přesune k požadované značce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Poznávání správných situací v silničním </a:t>
            </a:r>
            <a:r>
              <a:rPr lang="cs-CZ" dirty="0" smtClean="0"/>
              <a:t>provozu </a:t>
            </a:r>
          </a:p>
          <a:p>
            <a:r>
              <a:rPr lang="cs-CZ" dirty="0" smtClean="0"/>
              <a:t>S</a:t>
            </a:r>
            <a:r>
              <a:rPr lang="cs-CZ" dirty="0" smtClean="0"/>
              <a:t>eznamování </a:t>
            </a:r>
            <a:r>
              <a:rPr lang="cs-CZ" dirty="0" smtClean="0"/>
              <a:t>s dopravními </a:t>
            </a:r>
            <a:r>
              <a:rPr lang="cs-CZ" dirty="0" smtClean="0"/>
              <a:t>značkami, práce s počítačem, </a:t>
            </a:r>
            <a:r>
              <a:rPr lang="cs-CZ" smtClean="0"/>
              <a:t>tabletem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274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Přechod</vt:lpstr>
      <vt:lpstr>Snímek 2</vt:lpstr>
      <vt:lpstr>Snímek 3</vt:lpstr>
      <vt:lpstr>Snímek 4</vt:lpstr>
      <vt:lpstr>Snímek 5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2015-04-22T05:27:15Z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