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3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8BBC"/>
    <a:srgbClr val="FEF9E6"/>
    <a:srgbClr val="FEF8E7"/>
    <a:srgbClr val="FF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5702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8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12" Type="http://schemas.openxmlformats.org/officeDocument/2006/relationships/comments" Target="../comments/commen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microsoft.com/office/2007/relationships/hdphoto" Target="../media/hdphoto1.wdp"/><Relationship Id="rId10" Type="http://schemas.openxmlformats.org/officeDocument/2006/relationships/image" Target="../media/image10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comments" Target="../comments/comment2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5" Type="http://schemas.openxmlformats.org/officeDocument/2006/relationships/image" Target="../media/image14.png"/><Relationship Id="rId4" Type="http://schemas.openxmlformats.org/officeDocument/2006/relationships/image" Target="NUL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Skupenství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Fyzika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085959" y="2533874"/>
            <a:ext cx="1736847" cy="186847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847978" y="184171"/>
            <a:ext cx="1974893" cy="223319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>
            <a:duotone>
              <a:prstClr val="black"/>
              <a:srgbClr val="00B0F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77" t="10769" r="10928" b="2050"/>
          <a:stretch/>
        </p:blipFill>
        <p:spPr>
          <a:xfrm>
            <a:off x="4738621" y="5478595"/>
            <a:ext cx="1341212" cy="113132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6" cstate="print">
            <a:duotone>
              <a:prstClr val="black"/>
              <a:srgbClr val="00B0F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77" t="10769" r="10928" b="2050"/>
          <a:stretch/>
        </p:blipFill>
        <p:spPr>
          <a:xfrm>
            <a:off x="1875758" y="412081"/>
            <a:ext cx="1925383" cy="162407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7" cstate="print">
            <a:duotone>
              <a:prstClr val="black"/>
              <a:srgbClr val="00B0F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722" t="18272" r="10176" b="6125"/>
          <a:stretch/>
        </p:blipFill>
        <p:spPr>
          <a:xfrm>
            <a:off x="905348" y="3584110"/>
            <a:ext cx="1137036" cy="92061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6" cstate="print">
            <a:duotone>
              <a:prstClr val="black"/>
              <a:srgbClr val="00B0F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77" t="10769" r="10928" b="2050"/>
          <a:stretch/>
        </p:blipFill>
        <p:spPr>
          <a:xfrm>
            <a:off x="1424965" y="5478595"/>
            <a:ext cx="1925383" cy="162407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9" cstate="print">
            <a:duotone>
              <a:prstClr val="black"/>
              <a:srgbClr val="00B0F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722" t="18272" r="10176" b="6125"/>
          <a:stretch/>
        </p:blipFill>
        <p:spPr>
          <a:xfrm>
            <a:off x="4738621" y="245180"/>
            <a:ext cx="2211996" cy="1790975"/>
          </a:xfrm>
          <a:prstGeom prst="rect">
            <a:avLst/>
          </a:prstGeom>
        </p:spPr>
      </p:pic>
      <p:pic>
        <p:nvPicPr>
          <p:cNvPr id="23" name="Obrázek 22" descr="Výřez obrazovky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84637" y="1300766"/>
            <a:ext cx="4077816" cy="5725255"/>
          </a:xfrm>
          <a:prstGeom prst="rect">
            <a:avLst/>
          </a:prstGeom>
        </p:spPr>
      </p:pic>
      <p:grpSp>
        <p:nvGrpSpPr>
          <p:cNvPr id="31" name="Skupina 30"/>
          <p:cNvGrpSpPr/>
          <p:nvPr/>
        </p:nvGrpSpPr>
        <p:grpSpPr>
          <a:xfrm>
            <a:off x="9968248" y="4861578"/>
            <a:ext cx="2382591" cy="1874073"/>
            <a:chOff x="9879053" y="4526727"/>
            <a:chExt cx="2845273" cy="2331273"/>
          </a:xfrm>
        </p:grpSpPr>
        <p:grpSp>
          <p:nvGrpSpPr>
            <p:cNvPr id="29" name="Skupina 28"/>
            <p:cNvGrpSpPr/>
            <p:nvPr/>
          </p:nvGrpSpPr>
          <p:grpSpPr>
            <a:xfrm>
              <a:off x="10014666" y="4526727"/>
              <a:ext cx="2177334" cy="2331273"/>
              <a:chOff x="4738621" y="51319"/>
              <a:chExt cx="3481259" cy="4417454"/>
            </a:xfrm>
          </p:grpSpPr>
          <p:sp>
            <p:nvSpPr>
              <p:cNvPr id="8" name="Obdélník 7"/>
              <p:cNvSpPr/>
              <p:nvPr/>
            </p:nvSpPr>
            <p:spPr>
              <a:xfrm>
                <a:off x="4738621" y="51319"/>
                <a:ext cx="3481259" cy="4417454"/>
              </a:xfrm>
              <a:prstGeom prst="rect">
                <a:avLst/>
              </a:prstGeom>
              <a:solidFill>
                <a:schemeClr val="bg2"/>
              </a:solidFill>
              <a:ln w="76200">
                <a:solidFill>
                  <a:schemeClr val="accent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" name="Přímá spojnice 8"/>
              <p:cNvCxnSpPr>
                <a:stCxn id="8" idx="0"/>
                <a:endCxn id="8" idx="2"/>
              </p:cNvCxnSpPr>
              <p:nvPr/>
            </p:nvCxnSpPr>
            <p:spPr>
              <a:xfrm>
                <a:off x="6479251" y="51319"/>
                <a:ext cx="0" cy="4417454"/>
              </a:xfrm>
              <a:prstGeom prst="line">
                <a:avLst/>
              </a:prstGeom>
              <a:ln w="76200">
                <a:solidFill>
                  <a:schemeClr val="accent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>
                <a:stCxn id="8" idx="1"/>
                <a:endCxn id="8" idx="3"/>
              </p:cNvCxnSpPr>
              <p:nvPr/>
            </p:nvCxnSpPr>
            <p:spPr>
              <a:xfrm>
                <a:off x="4738621" y="2260046"/>
                <a:ext cx="3481259" cy="0"/>
              </a:xfrm>
              <a:prstGeom prst="line">
                <a:avLst/>
              </a:prstGeom>
              <a:ln w="76200">
                <a:solidFill>
                  <a:schemeClr val="accent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ravoúhlá spojnice 10"/>
              <p:cNvCxnSpPr/>
              <p:nvPr/>
            </p:nvCxnSpPr>
            <p:spPr>
              <a:xfrm rot="16200000" flipV="1">
                <a:off x="6104513" y="2134471"/>
                <a:ext cx="749473" cy="251150"/>
              </a:xfrm>
              <a:prstGeom prst="bentConnector3">
                <a:avLst>
                  <a:gd name="adj1" fmla="val 50000"/>
                </a:avLst>
              </a:prstGeom>
              <a:ln w="76200">
                <a:solidFill>
                  <a:schemeClr val="accent2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30" name="Obrázek 29"/>
            <p:cNvPicPr>
              <a:picLocks noChangeAspect="1"/>
            </p:cNvPicPr>
            <p:nvPr/>
          </p:nvPicPr>
          <p:blipFill rotWithShape="1">
            <a:blip r:embed="rId11" cstate="print"/>
            <a:srcRect t="44081"/>
            <a:stretch/>
          </p:blipFill>
          <p:spPr>
            <a:xfrm>
              <a:off x="9879053" y="4526727"/>
              <a:ext cx="2845273" cy="2083189"/>
            </a:xfrm>
            <a:prstGeom prst="rect">
              <a:avLst/>
            </a:prstGeom>
          </p:spPr>
        </p:pic>
      </p:grpSp>
      <p:cxnSp>
        <p:nvCxnSpPr>
          <p:cNvPr id="33" name="Přímá spojnice 32"/>
          <p:cNvCxnSpPr/>
          <p:nvPr/>
        </p:nvCxnSpPr>
        <p:spPr>
          <a:xfrm>
            <a:off x="8706118" y="0"/>
            <a:ext cx="12879" cy="685800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ál 16"/>
          <p:cNvSpPr/>
          <p:nvPr/>
        </p:nvSpPr>
        <p:spPr>
          <a:xfrm>
            <a:off x="9613772" y="2679032"/>
            <a:ext cx="2287831" cy="1430000"/>
          </a:xfrm>
          <a:prstGeom prst="ellipse">
            <a:avLst/>
          </a:prstGeom>
          <a:solidFill>
            <a:srgbClr val="008BBC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962526" y="2173346"/>
            <a:ext cx="6112042" cy="4227453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613772" y="4403487"/>
            <a:ext cx="2287831" cy="199731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478851" y="0"/>
            <a:ext cx="2020244" cy="217334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624049" y="2804548"/>
            <a:ext cx="2422752" cy="130448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5000" b="90000" l="9967" r="8999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882" t="1" r="45452" b="6386"/>
          <a:stretch/>
        </p:blipFill>
        <p:spPr>
          <a:xfrm>
            <a:off x="1938229" y="1288740"/>
            <a:ext cx="3147117" cy="3698126"/>
          </a:xfrm>
          <a:prstGeom prst="rect">
            <a:avLst/>
          </a:prstGeom>
        </p:spPr>
      </p:pic>
      <p:cxnSp>
        <p:nvCxnSpPr>
          <p:cNvPr id="16" name="Přímá spojnice 15"/>
          <p:cNvCxnSpPr/>
          <p:nvPr/>
        </p:nvCxnSpPr>
        <p:spPr>
          <a:xfrm>
            <a:off x="8706118" y="0"/>
            <a:ext cx="12879" cy="685800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</a:p>
          <a:p>
            <a:r>
              <a:rPr lang="cs-CZ" dirty="0" smtClean="0"/>
              <a:t>Obrázky se souhlasem autora p. </a:t>
            </a:r>
            <a:r>
              <a:rPr lang="cs-CZ" dirty="0" err="1" smtClean="0"/>
              <a:t>Barvířová</a:t>
            </a:r>
            <a:r>
              <a:rPr lang="cs-CZ" dirty="0" smtClean="0"/>
              <a:t>, </a:t>
            </a:r>
            <a:r>
              <a:rPr lang="cs-CZ" dirty="0" err="1" smtClean="0"/>
              <a:t>p.Pultarová</a:t>
            </a:r>
            <a:r>
              <a:rPr lang="cs-CZ" dirty="0" smtClean="0"/>
              <a:t>, p. </a:t>
            </a:r>
            <a:r>
              <a:rPr lang="cs-CZ" dirty="0" err="1" smtClean="0"/>
              <a:t>Telenská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Seznámení s přírodními jevy </a:t>
            </a:r>
            <a:r>
              <a:rPr lang="cs-CZ" dirty="0" smtClean="0"/>
              <a:t>(sníh</a:t>
            </a:r>
            <a:r>
              <a:rPr lang="cs-CZ" dirty="0" smtClean="0"/>
              <a:t>, </a:t>
            </a:r>
            <a:r>
              <a:rPr lang="cs-CZ" dirty="0" smtClean="0"/>
              <a:t>mráz)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</a:t>
            </a:r>
            <a:r>
              <a:rPr lang="cs-CZ" dirty="0" smtClean="0"/>
              <a:t>porozumí, </a:t>
            </a:r>
            <a:r>
              <a:rPr lang="cs-CZ" dirty="0" smtClean="0"/>
              <a:t>odkud se bere sníh a jak vzniká v přírodě mráz.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se děti snaží rozpoznat, které přírodní vlivy způsobují vznik sněhových vloček. Ze tří nabízených možností po pravé straně snímku vybírají dvě správné.</a:t>
            </a:r>
          </a:p>
          <a:p>
            <a:r>
              <a:rPr lang="cs-CZ" dirty="0" smtClean="0"/>
              <a:t>Na snímku č. 3 totéž řeší pro vznik ledu.</a:t>
            </a:r>
          </a:p>
          <a:p>
            <a:r>
              <a:rPr lang="cs-CZ" dirty="0" smtClean="0"/>
              <a:t>Díky animačním efektům se při kliknutí na vybraný obrázek nabízí dětem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Reálné pokusy v zimním období</a:t>
            </a:r>
            <a:endParaRPr lang="cs-CZ" dirty="0"/>
          </a:p>
          <a:p>
            <a:r>
              <a:rPr lang="cs-CZ" dirty="0" smtClean="0"/>
              <a:t>Štítky s obrázky k označení nádob (led, sníh, voda)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Třídění podle daných znaků skupenství</a:t>
            </a:r>
          </a:p>
          <a:p>
            <a:r>
              <a:rPr lang="cs-CZ" dirty="0" smtClean="0"/>
              <a:t>Umět popsat rozdíly a shodné znaky</a:t>
            </a:r>
          </a:p>
          <a:p>
            <a:r>
              <a:rPr lang="cs-CZ" dirty="0" smtClean="0"/>
              <a:t>Povědomí o proměnlivosti a rozmanitosti světa</a:t>
            </a:r>
          </a:p>
          <a:p>
            <a:r>
              <a:rPr lang="cs-CZ" dirty="0" smtClean="0"/>
              <a:t>Chápe proměny v přírodě</a:t>
            </a:r>
          </a:p>
          <a:p>
            <a:r>
              <a:rPr lang="cs-CZ" dirty="0" smtClean="0"/>
              <a:t>Popíše skutečnou situaci dle výsledku pokusu</a:t>
            </a:r>
          </a:p>
          <a:p>
            <a:r>
              <a:rPr lang="cs-CZ" dirty="0" smtClean="0"/>
              <a:t>Rozlišuje změny v přírodě v </a:t>
            </a:r>
            <a:r>
              <a:rPr lang="cs-CZ" smtClean="0"/>
              <a:t>zimním období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311</Words>
  <Application>Microsoft Office PowerPoint</Application>
  <PresentationFormat>Vlastní</PresentationFormat>
  <Paragraphs>55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Skupenství</vt:lpstr>
      <vt:lpstr>Snímek 2</vt:lpstr>
      <vt:lpstr>Snímek 3</vt:lpstr>
      <vt:lpstr>Použité odkazy</vt:lpstr>
      <vt:lpstr>Metodický pokyn Integrovaný blok: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2015-04-21T06:49:16Z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