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6" r:id="rId4"/>
    <p:sldId id="287" r:id="rId5"/>
    <p:sldId id="288" r:id="rId6"/>
    <p:sldId id="289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2" d="100"/>
          <a:sy n="72" d="100"/>
        </p:scale>
        <p:origin x="360" y="6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21. 4. 2015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21. 4. 2015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openxmlformats.org/officeDocument/2006/relationships/image" Target="../media/image11.png"/><Relationship Id="rId17" Type="http://schemas.openxmlformats.org/officeDocument/2006/relationships/image" Target="../media/image15.png"/><Relationship Id="rId2" Type="http://schemas.openxmlformats.org/officeDocument/2006/relationships/image" Target="../media/image4.jpeg"/><Relationship Id="rId16" Type="http://schemas.microsoft.com/office/2007/relationships/hdphoto" Target="../media/hdphoto4.wdp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11" Type="http://schemas.openxmlformats.org/officeDocument/2006/relationships/image" Target="../media/image10.png"/><Relationship Id="rId5" Type="http://schemas.openxmlformats.org/officeDocument/2006/relationships/image" Target="../media/image6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microsoft.com/office/2007/relationships/hdphoto" Target="../media/hdphoto1.wdp"/><Relationship Id="rId9" Type="http://schemas.microsoft.com/office/2007/relationships/hdphoto" Target="../media/hdphoto3.wdp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microsoft.com/office/2007/relationships/hdphoto" Target="../media/hdphoto5.wdp"/><Relationship Id="rId18" Type="http://schemas.microsoft.com/office/2007/relationships/hdphoto" Target="../media/hdphoto7.wdp"/><Relationship Id="rId3" Type="http://schemas.openxmlformats.org/officeDocument/2006/relationships/image" Target="../media/image7.png"/><Relationship Id="rId7" Type="http://schemas.openxmlformats.org/officeDocument/2006/relationships/image" Target="../media/image16.png"/><Relationship Id="rId12" Type="http://schemas.openxmlformats.org/officeDocument/2006/relationships/image" Target="../media/image19.png"/><Relationship Id="rId17" Type="http://schemas.openxmlformats.org/officeDocument/2006/relationships/image" Target="../media/image22.png"/><Relationship Id="rId2" Type="http://schemas.openxmlformats.org/officeDocument/2006/relationships/image" Target="../media/image4.jpe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8.png"/><Relationship Id="rId5" Type="http://schemas.microsoft.com/office/2007/relationships/hdphoto" Target="../media/hdphoto3.wdp"/><Relationship Id="rId15" Type="http://schemas.microsoft.com/office/2007/relationships/hdphoto" Target="../media/hdphoto6.wdp"/><Relationship Id="rId10" Type="http://schemas.microsoft.com/office/2007/relationships/hdphoto" Target="../media/hdphoto4.wdp"/><Relationship Id="rId4" Type="http://schemas.openxmlformats.org/officeDocument/2006/relationships/image" Target="../media/image8.png"/><Relationship Id="rId9" Type="http://schemas.openxmlformats.org/officeDocument/2006/relationships/image" Target="../media/image14.pn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23.png"/><Relationship Id="rId3" Type="http://schemas.openxmlformats.org/officeDocument/2006/relationships/image" Target="../media/image5.png"/><Relationship Id="rId7" Type="http://schemas.microsoft.com/office/2007/relationships/hdphoto" Target="../media/hdphoto3.wdp"/><Relationship Id="rId12" Type="http://schemas.microsoft.com/office/2007/relationships/hdphoto" Target="../media/hdphoto4.wdp"/><Relationship Id="rId2" Type="http://schemas.openxmlformats.org/officeDocument/2006/relationships/image" Target="../media/image4.jpe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7.png"/><Relationship Id="rId1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microsoft.com/office/2007/relationships/hdphoto" Target="../media/hdphoto1.wdp"/><Relationship Id="rId9" Type="http://schemas.openxmlformats.org/officeDocument/2006/relationships/image" Target="../media/image17.png"/><Relationship Id="rId1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9.png"/><Relationship Id="rId3" Type="http://schemas.openxmlformats.org/officeDocument/2006/relationships/image" Target="../media/image25.png"/><Relationship Id="rId7" Type="http://schemas.openxmlformats.org/officeDocument/2006/relationships/image" Target="../media/image9.png"/><Relationship Id="rId12" Type="http://schemas.openxmlformats.org/officeDocument/2006/relationships/image" Target="../media/image1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3.wdp"/><Relationship Id="rId11" Type="http://schemas.microsoft.com/office/2007/relationships/hdphoto" Target="../media/hdphoto4.wdp"/><Relationship Id="rId5" Type="http://schemas.openxmlformats.org/officeDocument/2006/relationships/image" Target="../media/image8.png"/><Relationship Id="rId15" Type="http://schemas.openxmlformats.org/officeDocument/2006/relationships/image" Target="../media/image26.png"/><Relationship Id="rId10" Type="http://schemas.openxmlformats.org/officeDocument/2006/relationships/image" Target="../media/image14.png"/><Relationship Id="rId4" Type="http://schemas.microsoft.com/office/2007/relationships/hdphoto" Target="../media/hdphoto2.wdp"/><Relationship Id="rId9" Type="http://schemas.openxmlformats.org/officeDocument/2006/relationships/image" Target="../media/image16.png"/><Relationship Id="rId1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na pastvinu nepatří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Vnímání, 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78672" y="-2795558"/>
            <a:ext cx="6871847" cy="124352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15245">
            <a:off x="8542504" y="168500"/>
            <a:ext cx="2125442" cy="32627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273107" y="-300114"/>
            <a:ext cx="1765283" cy="2498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82721" flipH="1">
            <a:off x="10180801" y="5211242"/>
            <a:ext cx="1074856" cy="11359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359596" y="3021734"/>
            <a:ext cx="1135147" cy="39515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63418">
            <a:off x="4530356" y="2137997"/>
            <a:ext cx="1250785" cy="160310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47375">
            <a:off x="1726474" y="2579274"/>
            <a:ext cx="2424332" cy="24142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32456" y="2032158"/>
            <a:ext cx="1026734" cy="119478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933382">
            <a:off x="8954877" y="2861279"/>
            <a:ext cx="2012657" cy="13520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749981" flipH="1">
            <a:off x="10363698" y="3775581"/>
            <a:ext cx="1928735" cy="130980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48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458816" y="1275155"/>
            <a:ext cx="3061050" cy="483755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701155" y="3217197"/>
            <a:ext cx="2752825" cy="3594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33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05366" y="-2795558"/>
            <a:ext cx="6871847" cy="124352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82721" flipH="1">
            <a:off x="7559511" y="3913846"/>
            <a:ext cx="1074856" cy="11359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87618" y="4135504"/>
            <a:ext cx="1135147" cy="39515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24773" y="3021094"/>
            <a:ext cx="1250785" cy="2804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250831" y="4335852"/>
            <a:ext cx="1585547" cy="24156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62352">
            <a:off x="4083248" y="4280342"/>
            <a:ext cx="2968872" cy="349397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48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032809" y="1101373"/>
            <a:ext cx="2690900" cy="425258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47458" y="-153598"/>
            <a:ext cx="2139989" cy="298748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7984" b="100000" l="1180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23" t="39972"/>
          <a:stretch/>
        </p:blipFill>
        <p:spPr>
          <a:xfrm>
            <a:off x="9663138" y="2835435"/>
            <a:ext cx="2337044" cy="117328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557820" flipV="1">
            <a:off x="250261" y="142941"/>
            <a:ext cx="983632" cy="156856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6410" y="2884454"/>
            <a:ext cx="535961" cy="9014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934" b="96247" l="9830" r="969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00530" y="822741"/>
            <a:ext cx="2454637" cy="1349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27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38442" y="-2766610"/>
            <a:ext cx="6871847" cy="124352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15245">
            <a:off x="8115515" y="542394"/>
            <a:ext cx="2206953" cy="338783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82721" flipH="1">
            <a:off x="7559511" y="3913846"/>
            <a:ext cx="1074856" cy="113592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63418">
            <a:off x="4983607" y="2970382"/>
            <a:ext cx="1250785" cy="160310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85707" y="2864543"/>
            <a:ext cx="1026734" cy="119478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62352">
            <a:off x="9048047" y="4105398"/>
            <a:ext cx="2968872" cy="34939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933382">
            <a:off x="5461518" y="5523730"/>
            <a:ext cx="2012657" cy="135207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48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120567" y="853522"/>
            <a:ext cx="2705975" cy="42764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077" t="28768"/>
          <a:stretch/>
        </p:blipFill>
        <p:spPr>
          <a:xfrm rot="16778571" flipV="1">
            <a:off x="401276" y="129186"/>
            <a:ext cx="1240679" cy="20748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017835" y="3767468"/>
            <a:ext cx="1135147" cy="395151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847182" y="-243655"/>
            <a:ext cx="1805940" cy="329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473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78672" y="-2751119"/>
            <a:ext cx="6871847" cy="1243526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990693" y="-293441"/>
            <a:ext cx="2189091" cy="30980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561106" y="4198078"/>
            <a:ext cx="1135147" cy="39515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63418">
            <a:off x="4530356" y="2137997"/>
            <a:ext cx="1250785" cy="160310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76806">
            <a:off x="9436967" y="4513067"/>
            <a:ext cx="2424332" cy="24142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612371" y="3051454"/>
            <a:ext cx="1585547" cy="241567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48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-121802" y="590029"/>
            <a:ext cx="3174114" cy="501623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276893" y="4226468"/>
            <a:ext cx="2139989" cy="298748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7984" b="100000" l="1180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758" y="3986804"/>
            <a:ext cx="2255472" cy="1593525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8791553" y="1607369"/>
            <a:ext cx="2384055" cy="1174505"/>
            <a:chOff x="8527335" y="2126614"/>
            <a:chExt cx="2384055" cy="1174505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9282138" y="2080412"/>
              <a:ext cx="723138" cy="815542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10142050" y="2430408"/>
              <a:ext cx="723138" cy="815542"/>
            </a:xfrm>
            <a:prstGeom prst="rect">
              <a:avLst/>
            </a:prstGeom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 flipH="1">
              <a:off x="8573537" y="2531779"/>
              <a:ext cx="723138" cy="81554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9800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obrázky, které nepatří na pastvinu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</a:t>
            </a:r>
            <a:r>
              <a:rPr lang="cs-CZ" dirty="0"/>
              <a:t>obrazných </a:t>
            </a:r>
            <a:r>
              <a:rPr lang="cs-CZ" dirty="0" smtClean="0"/>
              <a:t>znaků, symbolů a grafického </a:t>
            </a:r>
            <a:r>
              <a:rPr lang="cs-CZ" dirty="0"/>
              <a:t>vyjadřování </a:t>
            </a:r>
            <a:r>
              <a:rPr lang="cs-CZ" dirty="0" smtClean="0"/>
              <a:t>, ekologie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klikají na obrázky, které na pastvinu nepatří. Za pomoci animačních efektů se jim nabízí zpětná vazba.</a:t>
            </a:r>
          </a:p>
          <a:p>
            <a:r>
              <a:rPr lang="cs-CZ" dirty="0" smtClean="0"/>
              <a:t>Zároveň si s dětmi o tématu vyprávíme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jsou pro děti k dispozici v </a:t>
            </a:r>
            <a:r>
              <a:rPr lang="cs-CZ" dirty="0" err="1" smtClean="0"/>
              <a:t>zalaminované</a:t>
            </a:r>
            <a:r>
              <a:rPr lang="cs-CZ" dirty="0" smtClean="0"/>
              <a:t> podobě a stejnou aktivitu můžeme dělat i na magnetickou tabulku, která je součástí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Orientovat se bezpečně ve známém prostředí i v životě tohoto prostředí  </a:t>
            </a:r>
          </a:p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Uvědomovat si, že jak svět přírody, tak i svět lidí je na různých částech naší planety různorodý a </a:t>
            </a:r>
            <a:r>
              <a:rPr lang="cs-CZ" dirty="0" smtClean="0"/>
              <a:t>pestrý</a:t>
            </a:r>
          </a:p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251</Words>
  <Application>Microsoft Office PowerPoint</Application>
  <PresentationFormat>Širokoúhlá obrazovka</PresentationFormat>
  <Paragraphs>54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Co na pastvinu nepatří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2015-04-21T07:28:39Z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