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4" r:id="rId5"/>
    <p:sldId id="283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6"/>
    <a:srgbClr val="FEF8E7"/>
    <a:srgbClr val="FF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21.4.2015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21.4.2015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comments" Target="../comments/comment1.xml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2.png"/><Relationship Id="rId5" Type="http://schemas.openxmlformats.org/officeDocument/2006/relationships/image" Target="../media/image7.png"/><Relationship Id="rId10" Type="http://schemas.openxmlformats.org/officeDocument/2006/relationships/image" Target="../media/image11.png"/><Relationship Id="rId4" Type="http://schemas.openxmlformats.org/officeDocument/2006/relationships/image" Target="../media/image6.png"/><Relationship Id="rId9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7.png"/><Relationship Id="rId7" Type="http://schemas.openxmlformats.org/officeDocument/2006/relationships/image" Target="../media/image15.png"/><Relationship Id="rId12" Type="http://schemas.openxmlformats.org/officeDocument/2006/relationships/comments" Target="../comments/comment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3.jpeg"/><Relationship Id="rId5" Type="http://schemas.openxmlformats.org/officeDocument/2006/relationships/image" Target="../media/image9.png"/><Relationship Id="rId10" Type="http://schemas.openxmlformats.org/officeDocument/2006/relationships/image" Target="../media/image12.png"/><Relationship Id="rId4" Type="http://schemas.openxmlformats.org/officeDocument/2006/relationships/image" Target="../media/image8.png"/><Relationship Id="rId9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11" Type="http://schemas.openxmlformats.org/officeDocument/2006/relationships/comments" Target="../comments/comment3.xml"/><Relationship Id="rId5" Type="http://schemas.openxmlformats.org/officeDocument/2006/relationships/image" Target="../media/image19.png"/><Relationship Id="rId10" Type="http://schemas.openxmlformats.org/officeDocument/2006/relationships/image" Target="../media/image16.png"/><Relationship Id="rId4" Type="http://schemas.openxmlformats.org/officeDocument/2006/relationships/image" Target="../media/image18.png"/><Relationship Id="rId9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Co na stůl patří a nepatří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68747" y="123720"/>
            <a:ext cx="8532567" cy="739775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13396" y="434579"/>
            <a:ext cx="1863960" cy="166224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901116" y="840788"/>
            <a:ext cx="1638533" cy="21807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778500" y="123720"/>
            <a:ext cx="1636779" cy="180746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892534" y="1337933"/>
            <a:ext cx="645394" cy="1403287"/>
          </a:xfrm>
          <a:prstGeom prst="rect">
            <a:avLst/>
          </a:prstGeom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49" y="523925"/>
            <a:ext cx="1354137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6" name="Skupina 15"/>
          <p:cNvGrpSpPr/>
          <p:nvPr/>
        </p:nvGrpSpPr>
        <p:grpSpPr>
          <a:xfrm>
            <a:off x="3999786" y="1271752"/>
            <a:ext cx="2664995" cy="2096776"/>
            <a:chOff x="3006288" y="4434831"/>
            <a:chExt cx="2664995" cy="2096776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8" cstate="print">
              <a:duotone>
                <a:prstClr val="black"/>
                <a:schemeClr val="accent6">
                  <a:lumMod val="7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9994" b="89885" l="3726" r="97047">
                          <a14:backgroundMark x1="73012" y1="76075" x2="73012" y2="76075"/>
                          <a14:backgroundMark x1="54160" y1="76304" x2="54160" y2="7630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122524" y="4434831"/>
              <a:ext cx="2548759" cy="1911569"/>
            </a:xfrm>
            <a:prstGeom prst="rect">
              <a:avLst/>
            </a:prstGeom>
          </p:spPr>
        </p:pic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10" cstate="print">
              <a:duotone>
                <a:prstClr val="black"/>
                <a:schemeClr val="accent6">
                  <a:lumMod val="75000"/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9994" b="89885" l="3726" r="97047">
                          <a14:backgroundMark x1="73012" y1="76075" x2="73012" y2="76075"/>
                          <a14:backgroundMark x1="66232" y1="81522" x2="66232" y2="8152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06288" y="4620038"/>
              <a:ext cx="2548759" cy="1911569"/>
            </a:xfrm>
            <a:prstGeom prst="rect">
              <a:avLst/>
            </a:prstGeom>
          </p:spPr>
        </p:pic>
      </p:grpSp>
      <p:grpSp>
        <p:nvGrpSpPr>
          <p:cNvPr id="4" name="Skupina 3"/>
          <p:cNvGrpSpPr/>
          <p:nvPr/>
        </p:nvGrpSpPr>
        <p:grpSpPr>
          <a:xfrm>
            <a:off x="6664781" y="1676450"/>
            <a:ext cx="2946995" cy="1213858"/>
            <a:chOff x="6159048" y="1644617"/>
            <a:chExt cx="2946995" cy="1213858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11" cstate="print"/>
            <a:stretch>
              <a:fillRect/>
            </a:stretch>
          </p:blipFill>
          <p:spPr>
            <a:xfrm rot="11662268">
              <a:off x="6402399" y="1644617"/>
              <a:ext cx="2382981" cy="1131813"/>
            </a:xfrm>
            <a:prstGeom prst="rect">
              <a:avLst/>
            </a:prstGeom>
          </p:spPr>
        </p:pic>
        <p:sp>
          <p:nvSpPr>
            <p:cNvPr id="19" name="Vývojový diagram: ruční operace 18"/>
            <p:cNvSpPr/>
            <p:nvPr/>
          </p:nvSpPr>
          <p:spPr>
            <a:xfrm>
              <a:off x="6159048" y="2458349"/>
              <a:ext cx="2946995" cy="400126"/>
            </a:xfrm>
            <a:prstGeom prst="flowChartManualOperation">
              <a:avLst/>
            </a:prstGeom>
            <a:blipFill>
              <a:blip r:embed="rId12" cstate="print"/>
              <a:tile tx="0" ty="0" sx="100000" sy="100000" flip="none" algn="tl"/>
            </a:blip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68747" y="123720"/>
            <a:ext cx="8532567" cy="739775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9918" y="299760"/>
            <a:ext cx="1636779" cy="180746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92534" y="1337933"/>
            <a:ext cx="645394" cy="1403287"/>
          </a:xfrm>
          <a:prstGeom prst="rect">
            <a:avLst/>
          </a:prstGeom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49" y="523925"/>
            <a:ext cx="1354137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528840">
            <a:off x="4273684" y="1908718"/>
            <a:ext cx="2231136" cy="214884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610849">
            <a:off x="6503381" y="828139"/>
            <a:ext cx="765177" cy="128698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0426" r="35676" b="8756"/>
          <a:stretch/>
        </p:blipFill>
        <p:spPr>
          <a:xfrm rot="8623112">
            <a:off x="2968836" y="2069718"/>
            <a:ext cx="628734" cy="72301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82" t="6863" r="21859" b="7820"/>
          <a:stretch/>
        </p:blipFill>
        <p:spPr>
          <a:xfrm rot="16200000" flipV="1">
            <a:off x="2779548" y="914819"/>
            <a:ext cx="1367246" cy="635723"/>
          </a:xfrm>
          <a:prstGeom prst="rect">
            <a:avLst/>
          </a:prstGeom>
        </p:spPr>
      </p:pic>
      <p:grpSp>
        <p:nvGrpSpPr>
          <p:cNvPr id="23" name="Skupina 22"/>
          <p:cNvGrpSpPr/>
          <p:nvPr/>
        </p:nvGrpSpPr>
        <p:grpSpPr>
          <a:xfrm>
            <a:off x="6664781" y="1676450"/>
            <a:ext cx="2946995" cy="1213858"/>
            <a:chOff x="6159048" y="1644617"/>
            <a:chExt cx="2946995" cy="1213858"/>
          </a:xfrm>
        </p:grpSpPr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10" cstate="print"/>
            <a:stretch>
              <a:fillRect/>
            </a:stretch>
          </p:blipFill>
          <p:spPr>
            <a:xfrm rot="11662268">
              <a:off x="6402399" y="1644617"/>
              <a:ext cx="2382981" cy="1131813"/>
            </a:xfrm>
            <a:prstGeom prst="rect">
              <a:avLst/>
            </a:prstGeom>
          </p:spPr>
        </p:pic>
        <p:sp>
          <p:nvSpPr>
            <p:cNvPr id="25" name="Vývojový diagram: ruční operace 24"/>
            <p:cNvSpPr/>
            <p:nvPr/>
          </p:nvSpPr>
          <p:spPr>
            <a:xfrm>
              <a:off x="6159048" y="2458349"/>
              <a:ext cx="2946995" cy="400126"/>
            </a:xfrm>
            <a:prstGeom prst="flowChartManualOperation">
              <a:avLst/>
            </a:prstGeom>
            <a:blipFill>
              <a:blip r:embed="rId11" cstate="print"/>
              <a:tile tx="0" ty="0" sx="100000" sy="100000" flip="none" algn="tl"/>
            </a:blip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871783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68747" y="123720"/>
            <a:ext cx="8532567" cy="739775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879431">
            <a:off x="3892534" y="1337933"/>
            <a:ext cx="645394" cy="140328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197" t="12965" r="711" b="7228"/>
          <a:stretch/>
        </p:blipFill>
        <p:spPr>
          <a:xfrm rot="19323518">
            <a:off x="7396615" y="955795"/>
            <a:ext cx="1234028" cy="1046743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66" t="11996" r="2826" b="16007"/>
          <a:stretch/>
        </p:blipFill>
        <p:spPr>
          <a:xfrm rot="14914268">
            <a:off x="4685860" y="887627"/>
            <a:ext cx="1675876" cy="17542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13" t="-1303" r="1078" b="13545"/>
          <a:stretch/>
        </p:blipFill>
        <p:spPr>
          <a:xfrm rot="2356104">
            <a:off x="6186415" y="989569"/>
            <a:ext cx="972560" cy="1169997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6159048" y="1764654"/>
            <a:ext cx="2946995" cy="1093821"/>
            <a:chOff x="6159048" y="1764654"/>
            <a:chExt cx="2946995" cy="1093821"/>
          </a:xfrm>
        </p:grpSpPr>
        <p:pic>
          <p:nvPicPr>
            <p:cNvPr id="22" name="Obrázek 21"/>
            <p:cNvPicPr>
              <a:picLocks noChangeAspect="1"/>
            </p:cNvPicPr>
            <p:nvPr/>
          </p:nvPicPr>
          <p:blipFill rotWithShape="1">
            <a:blip r:embed="rId7" cstate="print"/>
            <a:srcRect l="10366" r="8424" b="6539"/>
            <a:stretch/>
          </p:blipFill>
          <p:spPr>
            <a:xfrm rot="12437704">
              <a:off x="6623702" y="1764654"/>
              <a:ext cx="1935218" cy="1057809"/>
            </a:xfrm>
            <a:prstGeom prst="rect">
              <a:avLst/>
            </a:prstGeom>
          </p:spPr>
        </p:pic>
        <p:sp>
          <p:nvSpPr>
            <p:cNvPr id="4" name="Vývojový diagram: ruční operace 3"/>
            <p:cNvSpPr/>
            <p:nvPr/>
          </p:nvSpPr>
          <p:spPr>
            <a:xfrm>
              <a:off x="6159048" y="2458349"/>
              <a:ext cx="2946995" cy="400126"/>
            </a:xfrm>
            <a:prstGeom prst="flowChartManualOperation">
              <a:avLst/>
            </a:prstGeom>
            <a:blipFill>
              <a:blip r:embed="rId8" cstate="print"/>
              <a:tile tx="0" ty="0" sx="100000" sy="100000" flip="none" algn="tl"/>
            </a:blip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765" t="24999" r="5965" b="18025"/>
          <a:stretch/>
        </p:blipFill>
        <p:spPr>
          <a:xfrm rot="16200000">
            <a:off x="3036584" y="727061"/>
            <a:ext cx="1183133" cy="130552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0426" r="35676" b="8756"/>
          <a:stretch/>
        </p:blipFill>
        <p:spPr>
          <a:xfrm rot="8623112">
            <a:off x="2752247" y="1733379"/>
            <a:ext cx="820473" cy="943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93592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83542" y="1673352"/>
            <a:ext cx="9509760" cy="3524813"/>
          </a:xfrm>
        </p:spPr>
        <p:txBody>
          <a:bodyPr/>
          <a:lstStyle/>
          <a:p>
            <a:r>
              <a:rPr lang="cs-CZ" dirty="0" smtClean="0"/>
              <a:t>Vlastní obrázky</a:t>
            </a:r>
          </a:p>
          <a:p>
            <a:r>
              <a:rPr lang="cs-CZ" dirty="0" smtClean="0"/>
              <a:t>Obrázky se souhlasem autora p</a:t>
            </a:r>
            <a:r>
              <a:rPr lang="cs-CZ" dirty="0" smtClean="0"/>
              <a:t>. Melicharové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Popis</a:t>
            </a:r>
          </a:p>
          <a:p>
            <a:r>
              <a:rPr lang="cs-CZ" dirty="0"/>
              <a:t>Děti kliknutím </a:t>
            </a:r>
            <a:r>
              <a:rPr lang="cs-CZ" dirty="0" smtClean="0"/>
              <a:t>určují, </a:t>
            </a:r>
            <a:r>
              <a:rPr lang="cs-CZ" dirty="0"/>
              <a:t>co patří </a:t>
            </a:r>
            <a:r>
              <a:rPr lang="cs-CZ" dirty="0" smtClean="0"/>
              <a:t>na stůl</a:t>
            </a:r>
            <a:endParaRPr lang="cs-CZ" dirty="0"/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Dítě se dokáže zorientovat </a:t>
            </a:r>
            <a:r>
              <a:rPr lang="cs-CZ" dirty="0" smtClean="0"/>
              <a:t>na stole, </a:t>
            </a:r>
            <a:r>
              <a:rPr lang="cs-CZ" dirty="0" smtClean="0"/>
              <a:t>určí, </a:t>
            </a:r>
            <a:r>
              <a:rPr lang="cs-CZ" dirty="0" smtClean="0"/>
              <a:t>co na stůl patří a nepatří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Klinutím </a:t>
            </a:r>
            <a:r>
              <a:rPr lang="cs-CZ" dirty="0"/>
              <a:t>na správný obrázek děti vybírají, </a:t>
            </a:r>
            <a:r>
              <a:rPr lang="cs-CZ" dirty="0" smtClean="0"/>
              <a:t>co na stůl nepatří</a:t>
            </a:r>
          </a:p>
          <a:p>
            <a:r>
              <a:rPr lang="cs-CZ" dirty="0" smtClean="0"/>
              <a:t>Za </a:t>
            </a:r>
            <a:r>
              <a:rPr lang="cs-CZ" dirty="0"/>
              <a:t>pomoci animačních efektů a aktivační události se dětem zobrazuje zpětná vazba</a:t>
            </a:r>
          </a:p>
          <a:p>
            <a:r>
              <a:rPr lang="cs-CZ" dirty="0"/>
              <a:t>Materiál je určen pro práci na dotykových </a:t>
            </a:r>
            <a:r>
              <a:rPr lang="cs-CZ" dirty="0" smtClean="0"/>
              <a:t>zařízeních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Děti mají  obrázky vystřižené a přikládají správné obrázky na magnetickou tabulku </a:t>
            </a:r>
            <a:r>
              <a:rPr lang="cs-CZ" dirty="0" smtClean="0"/>
              <a:t>dle </a:t>
            </a:r>
            <a:r>
              <a:rPr lang="cs-CZ" dirty="0"/>
              <a:t>zadaných úkolů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Děti </a:t>
            </a:r>
            <a:r>
              <a:rPr lang="cs-CZ" smtClean="0"/>
              <a:t>pracují s danými předměty </a:t>
            </a:r>
            <a:r>
              <a:rPr lang="cs-CZ" dirty="0" smtClean="0"/>
              <a:t>na stole </a:t>
            </a:r>
            <a:r>
              <a:rPr lang="cs-CZ" smtClean="0"/>
              <a:t>ve třídě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Orientovat </a:t>
            </a:r>
            <a:r>
              <a:rPr lang="cs-CZ" dirty="0"/>
              <a:t>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Zaměřovat se na to, co je z poznávacího hlediska důležité</a:t>
            </a:r>
          </a:p>
          <a:p>
            <a:r>
              <a:rPr lang="cs-CZ"/>
              <a:t>Rozlišovat některé obrazné symboly a porozumět jejich významu a funkci</a:t>
            </a:r>
          </a:p>
          <a:p>
            <a:r>
              <a:rPr lang="cs-CZ" smtClean="0"/>
              <a:t>Postupovat </a:t>
            </a:r>
            <a:r>
              <a:rPr lang="cs-CZ" dirty="0"/>
              <a:t>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262</Words>
  <Application>Microsoft Office PowerPoint</Application>
  <PresentationFormat>Vlastní</PresentationFormat>
  <Paragraphs>53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Co na stůl patří a nepatří</vt:lpstr>
      <vt:lpstr>Snímek 2</vt:lpstr>
      <vt:lpstr>Snímek 3</vt:lpstr>
      <vt:lpstr>Snímek 4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2015-04-21T08:11:46Z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