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4" r:id="rId4"/>
    <p:sldId id="285" r:id="rId5"/>
    <p:sldId id="286" r:id="rId6"/>
    <p:sldId id="275" r:id="rId7"/>
    <p:sldId id="276" r:id="rId8"/>
    <p:sldId id="277" r:id="rId9"/>
    <p:sldId id="278" r:id="rId10"/>
    <p:sldId id="279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EF9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21.4.2015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21.4.2015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6.png"/><Relationship Id="rId5" Type="http://schemas.openxmlformats.org/officeDocument/2006/relationships/image" Target="../media/image7.png"/><Relationship Id="rId10" Type="http://schemas.openxmlformats.org/officeDocument/2006/relationships/image" Target="../media/image15.png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image" Target="../media/image22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20.png"/><Relationship Id="rId5" Type="http://schemas.openxmlformats.org/officeDocument/2006/relationships/image" Target="../media/image7.png"/><Relationship Id="rId10" Type="http://schemas.openxmlformats.org/officeDocument/2006/relationships/image" Target="../media/image19.png"/><Relationship Id="rId4" Type="http://schemas.openxmlformats.org/officeDocument/2006/relationships/image" Target="../media/image6.png"/><Relationship Id="rId9" Type="http://schemas.openxmlformats.org/officeDocument/2006/relationships/image" Target="../media/image18.png"/><Relationship Id="rId1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Co na strom patří a nepatří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05797" y="1514760"/>
            <a:ext cx="6160517" cy="4525963"/>
          </a:xfrm>
        </p:spPr>
      </p:pic>
      <p:sp>
        <p:nvSpPr>
          <p:cNvPr id="19" name="Obdélník 18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7047" y="2801429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0332" y="4469733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28912" y="3326892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68860" y="377169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4047" y="446886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0239" y="469181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5894" y="4733469"/>
            <a:ext cx="2382981" cy="113181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419421" y="4694981"/>
            <a:ext cx="1355478" cy="120878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998820" y="1687278"/>
            <a:ext cx="1636779" cy="1807468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902" y="1003203"/>
            <a:ext cx="1409291" cy="1875691"/>
          </a:xfrm>
          <a:prstGeom prst="rect">
            <a:avLst/>
          </a:prstGeom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10525" y="769446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2272" y="2225166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7646" y="2878894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2490" y="1892031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0842" y="1231244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6521305" y="2929132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46888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05797" y="1514760"/>
            <a:ext cx="6160517" cy="4525963"/>
          </a:xfrm>
        </p:spPr>
      </p:pic>
      <p:sp>
        <p:nvSpPr>
          <p:cNvPr id="19" name="Obdélník 18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7047" y="2801429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0332" y="4469733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28912" y="3326892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68860" y="377169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4047" y="446886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0239" y="469181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10525" y="769446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2272" y="2225166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7646" y="2878894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2490" y="1892031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0842" y="1231244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6521305" y="2929132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238503">
            <a:off x="9670082" y="4894038"/>
            <a:ext cx="535961" cy="901455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768994" y="1377207"/>
            <a:ext cx="1338883" cy="138542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413" t="-1303" r="1078" b="13545"/>
          <a:stretch/>
        </p:blipFill>
        <p:spPr>
          <a:xfrm>
            <a:off x="414688" y="1617688"/>
            <a:ext cx="1414130" cy="1701209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02261" y="4941631"/>
            <a:ext cx="1214040" cy="874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666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05797" y="1514760"/>
            <a:ext cx="6160517" cy="4525963"/>
          </a:xfrm>
        </p:spPr>
      </p:pic>
      <p:sp>
        <p:nvSpPr>
          <p:cNvPr id="19" name="Obdélník 18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7047" y="2801429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0332" y="4469733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28912" y="3326892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68860" y="377169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14047" y="446886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0239" y="469181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10525" y="769446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72272" y="2225166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7646" y="2878894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2490" y="1892031"/>
            <a:ext cx="1354137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0842" y="1231244"/>
            <a:ext cx="811213" cy="90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6521305" y="2929132"/>
            <a:ext cx="1500187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559826" y="3958656"/>
            <a:ext cx="2551198" cy="2463060"/>
          </a:xfrm>
          <a:prstGeom prst="rect">
            <a:avLst/>
          </a:prstGeom>
        </p:spPr>
      </p:pic>
      <p:grpSp>
        <p:nvGrpSpPr>
          <p:cNvPr id="2" name="Skupina 1"/>
          <p:cNvGrpSpPr/>
          <p:nvPr/>
        </p:nvGrpSpPr>
        <p:grpSpPr>
          <a:xfrm>
            <a:off x="773284" y="4335167"/>
            <a:ext cx="1296310" cy="1217735"/>
            <a:chOff x="773284" y="4335167"/>
            <a:chExt cx="1296310" cy="1217735"/>
          </a:xfrm>
        </p:grpSpPr>
        <p:pic>
          <p:nvPicPr>
            <p:cNvPr id="22" name="Obrázek 2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flipV="1">
              <a:off x="773284" y="4335167"/>
              <a:ext cx="1168931" cy="887955"/>
            </a:xfrm>
            <a:prstGeom prst="rect">
              <a:avLst/>
            </a:prstGeom>
          </p:spPr>
        </p:pic>
        <p:pic>
          <p:nvPicPr>
            <p:cNvPr id="23" name="Obrázek 22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898831" y="4714452"/>
              <a:ext cx="1170763" cy="838450"/>
            </a:xfrm>
            <a:prstGeom prst="rect">
              <a:avLst/>
            </a:prstGeom>
          </p:spPr>
        </p:pic>
      </p:grpSp>
      <p:pic>
        <p:nvPicPr>
          <p:cNvPr id="30" name="Obrázek 2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59067" y="1536237"/>
            <a:ext cx="1026734" cy="1194783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557820" flipV="1">
            <a:off x="10506635" y="1925858"/>
            <a:ext cx="983632" cy="1568563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 xmlns="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8557820" flipV="1">
            <a:off x="5542767" y="116279"/>
            <a:ext cx="983632" cy="156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44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obrázky</a:t>
            </a:r>
          </a:p>
          <a:p>
            <a:r>
              <a:rPr lang="cs-CZ" dirty="0" smtClean="0"/>
              <a:t>Obrázky se souhlasem autora p. </a:t>
            </a:r>
            <a:r>
              <a:rPr lang="cs-CZ" dirty="0" smtClean="0"/>
              <a:t>Melicharové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</a:t>
            </a:r>
            <a:r>
              <a:rPr lang="cs-CZ" smtClean="0"/>
              <a:t>: příroda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Dítě kliknutím </a:t>
            </a:r>
            <a:r>
              <a:rPr lang="cs-CZ" dirty="0" smtClean="0"/>
              <a:t>určí, </a:t>
            </a:r>
            <a:r>
              <a:rPr lang="cs-CZ" dirty="0" smtClean="0"/>
              <a:t>co na strom nepatří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</a:t>
            </a:r>
            <a:r>
              <a:rPr lang="cs-CZ" b="1" dirty="0" smtClean="0"/>
              <a:t>cíle</a:t>
            </a:r>
          </a:p>
          <a:p>
            <a:r>
              <a:rPr lang="cs-CZ" dirty="0" smtClean="0"/>
              <a:t>Dítě se zvládne orientovat v prostoru a určit, co je součástí přírody a co do přírody nepatří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Kliknutím na daný obrázek se obrázek buď přesune na strom (pokud tam patří) a nebo zmizí</a:t>
            </a:r>
          </a:p>
          <a:p>
            <a:r>
              <a:rPr lang="cs-CZ" dirty="0" smtClean="0"/>
              <a:t>Za </a:t>
            </a:r>
            <a:r>
              <a:rPr lang="cs-CZ" dirty="0"/>
              <a:t>pomoci animačních efektů a aktivační události se dětem zobrazuje zpětná vazba</a:t>
            </a:r>
          </a:p>
          <a:p>
            <a:r>
              <a:rPr lang="cs-CZ" dirty="0"/>
              <a:t>Materiál je určen pro práci na dotykových </a:t>
            </a:r>
            <a:r>
              <a:rPr lang="cs-CZ" dirty="0" smtClean="0"/>
              <a:t>zařízeních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 upevnění, děti </a:t>
            </a:r>
            <a:r>
              <a:rPr lang="cs-CZ" dirty="0"/>
              <a:t>mají  obrázky vystřižené a přikládají správné obrázky na magnetickou tabulku ve správném pořadí dle zadaných úkolů.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Orientovat se v </a:t>
            </a:r>
            <a:r>
              <a:rPr lang="cs-CZ" dirty="0" smtClean="0"/>
              <a:t>prostoru</a:t>
            </a:r>
          </a:p>
          <a:p>
            <a:r>
              <a:rPr lang="cs-CZ" dirty="0"/>
              <a:t>Uplatňovat postřeh a rychlost</a:t>
            </a:r>
          </a:p>
          <a:p>
            <a:r>
              <a:rPr lang="cs-CZ" dirty="0"/>
              <a:t>Zaměřovat se na to, co je z poznávacího hlediska důležité</a:t>
            </a:r>
          </a:p>
          <a:p>
            <a:r>
              <a:rPr lang="cs-CZ" dirty="0"/>
              <a:t>Rozlišovat některé obrazné symboly a porozumět jejich významu a funkci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 smtClean="0"/>
              <a:t>Postupovat </a:t>
            </a:r>
            <a:r>
              <a:rPr lang="cs-CZ" dirty="0"/>
              <a:t>a učit se podle pokynů a instrukcí</a:t>
            </a:r>
          </a:p>
          <a:p>
            <a:r>
              <a:rPr lang="cs-CZ" dirty="0"/>
              <a:t>Prožívat radost ze zvládnutého a </a:t>
            </a:r>
            <a:r>
              <a:rPr lang="cs-CZ" dirty="0" smtClean="0"/>
              <a:t>poznaného</a:t>
            </a:r>
          </a:p>
          <a:p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269</Words>
  <Application>Microsoft Office PowerPoint</Application>
  <PresentationFormat>Vlastní</PresentationFormat>
  <Paragraphs>55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Co na strom patří a nepatří</vt:lpstr>
      <vt:lpstr>Snímek 2</vt:lpstr>
      <vt:lpstr>Snímek 3</vt:lpstr>
      <vt:lpstr>Snímek 4</vt:lpstr>
      <vt:lpstr>Použité odkazy</vt:lpstr>
      <vt:lpstr>Metodický pokyn Integrovaný blok: příroda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2015-04-21T09:00:58Z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